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2"/>
  </p:notesMasterIdLst>
  <p:sldIdLst>
    <p:sldId id="256" r:id="rId2"/>
    <p:sldId id="276" r:id="rId3"/>
    <p:sldId id="259" r:id="rId4"/>
    <p:sldId id="326" r:id="rId5"/>
    <p:sldId id="260" r:id="rId6"/>
    <p:sldId id="261" r:id="rId7"/>
    <p:sldId id="262" r:id="rId8"/>
    <p:sldId id="327" r:id="rId9"/>
    <p:sldId id="287" r:id="rId10"/>
    <p:sldId id="325"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996"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10/09/1441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10/09/1441</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10/09/1441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10/09/1441</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10/09/1441</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10/09/1441</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year/2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semester/2019-2020/Al-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Dep.Lec.1</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r>
              <a:rPr lang="ar-SA" sz="3600" dirty="0" smtClean="0"/>
              <a:t>.</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5940088"/>
          </a:xfrm>
          <a:prstGeom prst="rect">
            <a:avLst/>
          </a:prstGeom>
        </p:spPr>
        <p:txBody>
          <a:bodyPr wrap="square">
            <a:spAutoFit/>
          </a:bodyPr>
          <a:lstStyle/>
          <a:p>
            <a:pPr algn="l" rtl="0"/>
            <a:r>
              <a:rPr lang="en-US" sz="2000" b="1" dirty="0"/>
              <a:t>Fluid in motion</a:t>
            </a:r>
            <a:endParaRPr lang="en-US" sz="2000" dirty="0"/>
          </a:p>
          <a:p>
            <a:pPr algn="l" rtl="0"/>
            <a:r>
              <a:rPr lang="en-US" sz="2000" dirty="0"/>
              <a:t>The behavior of fluid in motion is very complex due to the large number of</a:t>
            </a:r>
            <a:r>
              <a:rPr lang="en-US" sz="2000" dirty="0">
                <a:solidFill>
                  <a:srgbClr val="C00000"/>
                </a:solidFill>
              </a:rPr>
              <a:t> variable </a:t>
            </a:r>
            <a:r>
              <a:rPr lang="en-US" sz="2000" dirty="0"/>
              <a:t>involved. Since viscosity introduces a great complexity to fluid flow behavior, we assume the fluid is an ideal one, this mean no viscosity and no shear stress as it flow. We also assume incompressible flow which mean that the density of fluid does not change throughout the system</a:t>
            </a:r>
            <a:r>
              <a:rPr lang="en-US" sz="2000" dirty="0" smtClean="0"/>
              <a:t>.</a:t>
            </a:r>
          </a:p>
          <a:p>
            <a:pPr algn="l" rtl="0"/>
            <a:r>
              <a:rPr lang="en-US" sz="2000" dirty="0" smtClean="0">
                <a:solidFill>
                  <a:srgbClr val="C00000"/>
                </a:solidFill>
              </a:rPr>
              <a:t>Q( flow )….V(velocity)…..t (time)…..A(section area)….viscosity</a:t>
            </a:r>
            <a:r>
              <a:rPr lang="en-US" sz="2000" dirty="0" smtClean="0">
                <a:solidFill>
                  <a:srgbClr val="C00000"/>
                </a:solidFill>
              </a:rPr>
              <a:t> </a:t>
            </a:r>
            <a:endParaRPr lang="en-US" sz="2000" dirty="0">
              <a:solidFill>
                <a:srgbClr val="C00000"/>
              </a:solidFill>
            </a:endParaRPr>
          </a:p>
          <a:p>
            <a:pPr algn="l" rtl="0"/>
            <a:r>
              <a:rPr lang="en-US" sz="2000" b="1" dirty="0"/>
              <a:t>Properties of flow:</a:t>
            </a:r>
            <a:endParaRPr lang="en-US" sz="2000" dirty="0"/>
          </a:p>
          <a:p>
            <a:pPr algn="l" rtl="0"/>
            <a:r>
              <a:rPr lang="en-US" sz="2000" b="1" dirty="0"/>
              <a:t>Steady flow</a:t>
            </a:r>
            <a:r>
              <a:rPr lang="en-US" sz="2000" dirty="0"/>
              <a:t>: when there is no change in flow properties(</a:t>
            </a:r>
            <a:r>
              <a:rPr lang="en-US" sz="2000" dirty="0" err="1"/>
              <a:t>Q,v,h</a:t>
            </a:r>
            <a:r>
              <a:rPr lang="en-US" sz="2000" dirty="0"/>
              <a:t>) with time.</a:t>
            </a:r>
          </a:p>
          <a:p>
            <a:pPr algn="l" rtl="0"/>
            <a:r>
              <a:rPr lang="en-US" sz="2000" b="1" dirty="0"/>
              <a:t>Unsteady flow</a:t>
            </a:r>
            <a:r>
              <a:rPr lang="en-US" sz="2000" dirty="0"/>
              <a:t>: when there is change in flow properties with time.</a:t>
            </a:r>
          </a:p>
          <a:p>
            <a:pPr algn="l" rtl="0"/>
            <a:r>
              <a:rPr lang="en-US" sz="2000" b="1" dirty="0"/>
              <a:t>Uniform flow</a:t>
            </a:r>
            <a:r>
              <a:rPr lang="en-US" sz="2000" dirty="0"/>
              <a:t> :when there is no change in fluid properties with distance.</a:t>
            </a:r>
          </a:p>
          <a:p>
            <a:pPr algn="l" rtl="0"/>
            <a:r>
              <a:rPr lang="en-US" sz="2000" b="1" dirty="0"/>
              <a:t>Non-uniform flow(2D):</a:t>
            </a:r>
            <a:r>
              <a:rPr lang="en-US" sz="2000" dirty="0"/>
              <a:t>flow with two directions (</a:t>
            </a:r>
            <a:r>
              <a:rPr lang="en-US" sz="2000" dirty="0" err="1"/>
              <a:t>x,y</a:t>
            </a:r>
            <a:r>
              <a:rPr lang="en-US" sz="2000" dirty="0"/>
              <a:t>) and velocity distribution become parabola section with maximum value at the center and minimum at the wall of pipe.</a:t>
            </a:r>
          </a:p>
          <a:p>
            <a:pPr algn="l" rtl="0"/>
            <a:r>
              <a:rPr lang="en-US" sz="2000" b="1" dirty="0"/>
              <a:t>Three-dimensions flow(3D):</a:t>
            </a:r>
            <a:r>
              <a:rPr lang="en-US" sz="2000" dirty="0"/>
              <a:t> flow with 3 </a:t>
            </a:r>
            <a:r>
              <a:rPr lang="en-US" sz="2000" dirty="0" err="1"/>
              <a:t>diractions</a:t>
            </a:r>
            <a:r>
              <a:rPr lang="en-US" sz="2000" dirty="0"/>
              <a:t> (x, y, z)as flow through orifice.</a:t>
            </a: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03304"/>
          </a:xfrm>
        </p:spPr>
        <p:txBody>
          <a:bodyPr>
            <a:normAutofit fontScale="92500" lnSpcReduction="10000"/>
          </a:bodyPr>
          <a:lstStyle/>
          <a:p>
            <a:pPr algn="l" rtl="0"/>
            <a:r>
              <a:rPr lang="ar-IQ" sz="3600" dirty="0" smtClean="0"/>
              <a:t> </a:t>
            </a:r>
            <a:r>
              <a:rPr lang="en-US" sz="3600" b="1" dirty="0"/>
              <a:t>The continuity equation</a:t>
            </a:r>
            <a:endParaRPr lang="en-US" sz="3600" dirty="0"/>
          </a:p>
          <a:p>
            <a:pPr algn="l" rtl="0"/>
            <a:r>
              <a:rPr lang="en-US" sz="3600" dirty="0"/>
              <a:t>This theorem state that the mass can neither be created nor destroyed . For steady flow the rate which mass enters a control volume equals the rate at which mass leaves this volume . in fig.1, fluid  is flowing from left to right the pipe has two different size (A1 and A2) the volume between 1 and 2 is the control volume (CV), the rate at which the mass enter equals the rate at which the mass leaves CV.</a:t>
            </a:r>
          </a:p>
          <a:p>
            <a:pPr algn="just">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sp>
        <p:nvSpPr>
          <p:cNvPr id="5" name="Rectangle 1"/>
          <p:cNvSpPr>
            <a:spLocks noChangeArrowheads="1"/>
          </p:cNvSpPr>
          <p:nvPr/>
        </p:nvSpPr>
        <p:spPr bwMode="auto">
          <a:xfrm>
            <a:off x="1305682" y="1021308"/>
            <a:ext cx="66766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a:bodyPr>
          <a:lstStyle/>
          <a:p>
            <a:pPr algn="l" rtl="0"/>
            <a:r>
              <a:rPr lang="en-US" sz="2000" b="1" dirty="0"/>
              <a:t>Maas flow rate </a:t>
            </a:r>
            <a:endParaRPr lang="en-US" sz="2000" dirty="0"/>
          </a:p>
          <a:p>
            <a:pPr algn="l" rtl="0"/>
            <a:r>
              <a:rPr lang="en-US" sz="2000" dirty="0"/>
              <a:t>From fig.1 let M represent the rate at which mass enter or leave the CV , we have M1=M2, thus for steady flow the mass flow rate at the inlet to the CV equals mass flow rate at the exit from the CV.</a:t>
            </a:r>
          </a:p>
          <a:p>
            <a:endParaRPr lang="ar-IQ" dirty="0"/>
          </a:p>
        </p:txBody>
      </p:sp>
      <p:pic>
        <p:nvPicPr>
          <p:cNvPr id="4" name="Picture 3" descr="C:\Users\Nidaa\Desktop\IMG_65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94455" y="1529080"/>
            <a:ext cx="1355090" cy="3799840"/>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2286000" y="4106546"/>
                <a:ext cx="4572000" cy="1843774"/>
              </a:xfrm>
              <a:prstGeom prst="rect">
                <a:avLst/>
              </a:prstGeom>
            </p:spPr>
            <p:txBody>
              <a:bodyPr>
                <a:spAutoFit/>
              </a:bodyPr>
              <a:lstStyle/>
              <a:p>
                <a:pPr rtl="0"/>
                <a:r>
                  <a:rPr lang="en-US" dirty="0"/>
                  <a:t> </a:t>
                </a:r>
              </a:p>
              <a:p>
                <a:pPr rtl="0"/>
                <a14:m>
                  <m:oMath xmlns:m="http://schemas.openxmlformats.org/officeDocument/2006/math">
                    <m:r>
                      <a:rPr lang="en-US" i="1">
                        <a:latin typeface="Cambria Math"/>
                      </a:rPr>
                      <m:t>𝑀</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m:t>
                    </m:r>
                    <m:f>
                      <m:fPr>
                        <m:ctrlPr>
                          <a:rPr lang="en-US" i="1">
                            <a:latin typeface="Cambria Math"/>
                          </a:rPr>
                        </m:ctrlPr>
                      </m:fPr>
                      <m:num>
                        <m:r>
                          <a:rPr lang="en-US" i="1">
                            <a:latin typeface="Cambria Math"/>
                          </a:rPr>
                          <m:t>𝑚</m:t>
                        </m:r>
                        <m:sSub>
                          <m:sSubPr>
                            <m:ctrlPr>
                              <a:rPr lang="en-US" i="1">
                                <a:latin typeface="Cambria Math"/>
                              </a:rPr>
                            </m:ctrlPr>
                          </m:sSubPr>
                          <m:e>
                            <m:r>
                              <a:rPr lang="en-US" i="1">
                                <a:latin typeface="Cambria Math"/>
                              </a:rPr>
                              <m:t> </m:t>
                            </m:r>
                          </m:e>
                          <m:sub>
                            <m:r>
                              <a:rPr lang="en-US" i="1">
                                <a:latin typeface="Cambria Math"/>
                              </a:rPr>
                              <m:t>1</m:t>
                            </m:r>
                          </m:sub>
                        </m:sSub>
                      </m:num>
                      <m:den>
                        <m:r>
                          <a:rPr lang="en-US" i="1">
                            <a:latin typeface="Cambria Math"/>
                          </a:rPr>
                          <m:t>𝑡</m:t>
                        </m:r>
                      </m:den>
                    </m:f>
                    <m:r>
                      <a:rPr lang="en-US" i="1">
                        <a:latin typeface="Cambria Math"/>
                      </a:rPr>
                      <m:t>=</m:t>
                    </m:r>
                    <m:f>
                      <m:fPr>
                        <m:ctrlPr>
                          <a:rPr lang="en-US" i="1">
                            <a:latin typeface="Cambria Math"/>
                          </a:rPr>
                        </m:ctrlPr>
                      </m:fPr>
                      <m:num>
                        <m:r>
                          <a:rPr lang="en-US" i="1">
                            <a:latin typeface="Cambria Math"/>
                          </a:rPr>
                          <m:t>Ƿ</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𝐴</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𝐿</m:t>
                        </m:r>
                        <m:sSub>
                          <m:sSubPr>
                            <m:ctrlPr>
                              <a:rPr lang="en-US" i="1">
                                <a:latin typeface="Cambria Math"/>
                              </a:rPr>
                            </m:ctrlPr>
                          </m:sSubPr>
                          <m:e>
                            <m:r>
                              <a:rPr lang="en-US" i="1">
                                <a:latin typeface="Cambria Math"/>
                              </a:rPr>
                              <m:t> </m:t>
                            </m:r>
                          </m:e>
                          <m:sub>
                            <m:r>
                              <a:rPr lang="en-US" i="1">
                                <a:latin typeface="Cambria Math"/>
                              </a:rPr>
                              <m:t>1</m:t>
                            </m:r>
                          </m:sub>
                        </m:sSub>
                      </m:num>
                      <m:den>
                        <m:r>
                          <a:rPr lang="en-US" i="1">
                            <a:latin typeface="Cambria Math"/>
                          </a:rPr>
                          <m:t>𝑡</m:t>
                        </m:r>
                      </m:den>
                    </m:f>
                    <m:r>
                      <a:rPr lang="en-US" i="1">
                        <a:latin typeface="Cambria Math"/>
                      </a:rPr>
                      <m:t>=Ƿ</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𝐴</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𝑣</m:t>
                    </m:r>
                    <m:sSub>
                      <m:sSubPr>
                        <m:ctrlPr>
                          <a:rPr lang="en-US" i="1">
                            <a:latin typeface="Cambria Math"/>
                          </a:rPr>
                        </m:ctrlPr>
                      </m:sSubPr>
                      <m:e>
                        <m:r>
                          <a:rPr lang="en-US" i="1">
                            <a:latin typeface="Cambria Math"/>
                          </a:rPr>
                          <m:t> </m:t>
                        </m:r>
                      </m:e>
                      <m:sub>
                        <m:r>
                          <a:rPr lang="en-US" i="1">
                            <a:latin typeface="Cambria Math"/>
                          </a:rPr>
                          <m:t>1</m:t>
                        </m:r>
                      </m:sub>
                    </m:sSub>
                  </m:oMath>
                </a14:m>
                <a:r>
                  <a:rPr lang="en-US" dirty="0"/>
                  <a:t>        </a:t>
                </a:r>
                <a:r>
                  <a:rPr lang="en-US" dirty="0" smtClean="0"/>
                  <a:t>and</a:t>
                </a:r>
              </a:p>
              <a:p>
                <a:pPr rtl="0"/>
                <a14:m>
                  <m:oMathPara xmlns:m="http://schemas.openxmlformats.org/officeDocument/2006/math">
                    <m:oMathParaPr>
                      <m:jc m:val="centerGroup"/>
                    </m:oMathParaPr>
                    <m:oMath xmlns:m="http://schemas.openxmlformats.org/officeDocument/2006/math">
                      <m:r>
                        <a:rPr lang="en-US" i="1">
                          <a:latin typeface="Cambria Math"/>
                        </a:rPr>
                        <m:t>𝑀</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m:t>
                      </m:r>
                      <m:f>
                        <m:fPr>
                          <m:ctrlPr>
                            <a:rPr lang="en-US" i="1">
                              <a:latin typeface="Cambria Math"/>
                            </a:rPr>
                          </m:ctrlPr>
                        </m:fPr>
                        <m:num>
                          <m:r>
                            <a:rPr lang="en-US" i="1">
                              <a:latin typeface="Cambria Math"/>
                            </a:rPr>
                            <m:t>𝑚</m:t>
                          </m:r>
                          <m:sSub>
                            <m:sSubPr>
                              <m:ctrlPr>
                                <a:rPr lang="en-US" i="1">
                                  <a:latin typeface="Cambria Math"/>
                                </a:rPr>
                              </m:ctrlPr>
                            </m:sSubPr>
                            <m:e>
                              <m:r>
                                <a:rPr lang="en-US" i="1">
                                  <a:latin typeface="Cambria Math"/>
                                </a:rPr>
                                <m:t> </m:t>
                              </m:r>
                            </m:e>
                            <m:sub>
                              <m:r>
                                <a:rPr lang="en-US" i="1">
                                  <a:latin typeface="Cambria Math"/>
                                </a:rPr>
                                <m:t>2</m:t>
                              </m:r>
                            </m:sub>
                          </m:sSub>
                        </m:num>
                        <m:den>
                          <m:r>
                            <a:rPr lang="en-US" i="1">
                              <a:latin typeface="Cambria Math"/>
                            </a:rPr>
                            <m:t>𝑡</m:t>
                          </m:r>
                        </m:den>
                      </m:f>
                      <m:r>
                        <a:rPr lang="en-US" i="1">
                          <a:latin typeface="Cambria Math"/>
                        </a:rPr>
                        <m:t>=</m:t>
                      </m:r>
                      <m:f>
                        <m:fPr>
                          <m:ctrlPr>
                            <a:rPr lang="en-US" i="1">
                              <a:latin typeface="Cambria Math"/>
                            </a:rPr>
                          </m:ctrlPr>
                        </m:fPr>
                        <m:num>
                          <m:r>
                            <a:rPr lang="en-US" i="1">
                              <a:latin typeface="Cambria Math"/>
                            </a:rPr>
                            <m:t>Ƿ</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𝐴</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𝐿</m:t>
                          </m:r>
                          <m:sSub>
                            <m:sSubPr>
                              <m:ctrlPr>
                                <a:rPr lang="en-US" i="1">
                                  <a:latin typeface="Cambria Math"/>
                                </a:rPr>
                              </m:ctrlPr>
                            </m:sSubPr>
                            <m:e>
                              <m:r>
                                <a:rPr lang="en-US" i="1">
                                  <a:latin typeface="Cambria Math"/>
                                </a:rPr>
                                <m:t> </m:t>
                              </m:r>
                            </m:e>
                            <m:sub>
                              <m:r>
                                <a:rPr lang="en-US" i="1">
                                  <a:latin typeface="Cambria Math"/>
                                </a:rPr>
                                <m:t>2</m:t>
                              </m:r>
                            </m:sub>
                          </m:sSub>
                        </m:num>
                        <m:den>
                          <m:r>
                            <a:rPr lang="en-US" i="1">
                              <a:latin typeface="Cambria Math"/>
                            </a:rPr>
                            <m:t>𝑡</m:t>
                          </m:r>
                        </m:den>
                      </m:f>
                      <m:r>
                        <a:rPr lang="en-US" i="1">
                          <a:latin typeface="Cambria Math"/>
                        </a:rPr>
                        <m:t>=Ƿ</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𝐴</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𝑣</m:t>
                      </m:r>
                      <m:sSub>
                        <m:sSubPr>
                          <m:ctrlPr>
                            <a:rPr lang="en-US" i="1">
                              <a:latin typeface="Cambria Math"/>
                            </a:rPr>
                          </m:ctrlPr>
                        </m:sSubPr>
                        <m:e>
                          <m:r>
                            <a:rPr lang="en-US" i="1">
                              <a:latin typeface="Cambria Math"/>
                            </a:rPr>
                            <m:t> </m:t>
                          </m:r>
                        </m:e>
                        <m:sub>
                          <m:r>
                            <a:rPr lang="en-US" i="1">
                              <a:latin typeface="Cambria Math"/>
                            </a:rPr>
                            <m:t>2</m:t>
                          </m:r>
                        </m:sub>
                      </m:sSub>
                    </m:oMath>
                  </m:oMathPara>
                </a14:m>
                <a:endParaRPr lang="en-US" dirty="0"/>
              </a:p>
              <a:p>
                <a:pPr rtl="0"/>
                <a:r>
                  <a:rPr lang="en-US" dirty="0"/>
                  <a:t>   So          </a:t>
                </a:r>
                <a14:m>
                  <m:oMath xmlns:m="http://schemas.openxmlformats.org/officeDocument/2006/math">
                    <m:r>
                      <a:rPr lang="en-US" i="1">
                        <a:latin typeface="Cambria Math"/>
                      </a:rPr>
                      <m:t>Ƿ</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𝐴</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𝑣</m:t>
                    </m:r>
                    <m:sSub>
                      <m:sSubPr>
                        <m:ctrlPr>
                          <a:rPr lang="en-US" i="1">
                            <a:latin typeface="Cambria Math"/>
                          </a:rPr>
                        </m:ctrlPr>
                      </m:sSubPr>
                      <m:e>
                        <m:r>
                          <a:rPr lang="en-US" i="1">
                            <a:latin typeface="Cambria Math"/>
                          </a:rPr>
                          <m:t> </m:t>
                        </m:r>
                      </m:e>
                      <m:sub>
                        <m:r>
                          <a:rPr lang="en-US" i="1">
                            <a:latin typeface="Cambria Math"/>
                          </a:rPr>
                          <m:t>1</m:t>
                        </m:r>
                      </m:sub>
                    </m:sSub>
                    <m:r>
                      <a:rPr lang="en-US" i="1">
                        <a:latin typeface="Cambria Math"/>
                      </a:rPr>
                      <m:t>𝑀</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 Ƿ</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𝐴</m:t>
                    </m:r>
                    <m:sSub>
                      <m:sSubPr>
                        <m:ctrlPr>
                          <a:rPr lang="en-US" i="1">
                            <a:latin typeface="Cambria Math"/>
                          </a:rPr>
                        </m:ctrlPr>
                      </m:sSubPr>
                      <m:e>
                        <m:r>
                          <a:rPr lang="en-US" i="1">
                            <a:latin typeface="Cambria Math"/>
                          </a:rPr>
                          <m:t> </m:t>
                        </m:r>
                      </m:e>
                      <m:sub>
                        <m:r>
                          <a:rPr lang="en-US" i="1">
                            <a:latin typeface="Cambria Math"/>
                          </a:rPr>
                          <m:t>2</m:t>
                        </m:r>
                      </m:sub>
                    </m:sSub>
                    <m:r>
                      <a:rPr lang="en-US" i="1">
                        <a:latin typeface="Cambria Math"/>
                      </a:rPr>
                      <m:t>𝑣</m:t>
                    </m:r>
                    <m:sSub>
                      <m:sSubPr>
                        <m:ctrlPr>
                          <a:rPr lang="en-US" i="1">
                            <a:latin typeface="Cambria Math"/>
                          </a:rPr>
                        </m:ctrlPr>
                      </m:sSubPr>
                      <m:e>
                        <m:r>
                          <a:rPr lang="en-US" i="1">
                            <a:latin typeface="Cambria Math"/>
                          </a:rPr>
                          <m:t> </m:t>
                        </m:r>
                      </m:e>
                      <m:sub>
                        <m:r>
                          <a:rPr lang="en-US" i="1">
                            <a:latin typeface="Cambria Math"/>
                          </a:rPr>
                          <m:t>2</m:t>
                        </m:r>
                      </m:sub>
                    </m:sSub>
                  </m:oMath>
                </a14:m>
                <a:endParaRPr lang="en-US" dirty="0"/>
              </a:p>
              <a:p>
                <a:pPr rtl="0"/>
                <a:r>
                  <a:rPr lang="en-US" dirty="0" smtClean="0"/>
                  <a:t>   </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86000" y="4106546"/>
                <a:ext cx="4572000" cy="1843774"/>
              </a:xfrm>
              <a:prstGeom prst="rect">
                <a:avLst/>
              </a:prstGeom>
              <a:blipFill rotWithShape="1">
                <a:blip r:embed="rId3"/>
                <a:stretch>
                  <a:fillRect r="-1067"/>
                </a:stretch>
              </a:blipFill>
            </p:spPr>
            <p:txBody>
              <a:bodyPr/>
              <a:lstStyle/>
              <a:p>
                <a:r>
                  <a:rPr lang="ar-IQ">
                    <a:noFill/>
                  </a:rPr>
                  <a:t> </a:t>
                </a:r>
              </a:p>
            </p:txBody>
          </p:sp>
        </mc:Fallback>
      </mc:AlternateContent>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488832" cy="5403304"/>
          </a:xfrm>
        </p:spPr>
        <p:txBody>
          <a:bodyPr>
            <a:normAutofit fontScale="92500"/>
          </a:bodyPr>
          <a:lstStyle/>
          <a:p>
            <a:pPr marL="0" indent="0" algn="just">
              <a:buNone/>
            </a:pPr>
            <a:r>
              <a:rPr lang="ar-IQ" sz="2800" dirty="0" smtClean="0">
                <a:latin typeface="Times New Roman" pitchFamily="18" charset="0"/>
                <a:cs typeface="Times New Roman" pitchFamily="18" charset="0"/>
              </a:rPr>
              <a:t> </a:t>
            </a:r>
            <a:endParaRPr lang="en-US" sz="3200" dirty="0" smtClean="0">
              <a:solidFill>
                <a:schemeClr val="tx1"/>
              </a:solidFill>
              <a:latin typeface="Times New Roman" pitchFamily="18" charset="0"/>
              <a:cs typeface="Times New Roman" pitchFamily="18" charset="0"/>
            </a:endParaRPr>
          </a:p>
          <a:p>
            <a:pPr algn="l"/>
            <a:endParaRPr lang="en-US" sz="3600" dirty="0" smtClean="0"/>
          </a:p>
          <a:p>
            <a:pPr algn="l" rtl="0"/>
            <a:r>
              <a:rPr lang="en-US" sz="3600" b="1" dirty="0"/>
              <a:t>Weight flow rate</a:t>
            </a:r>
            <a:endParaRPr lang="en-US" sz="3600" dirty="0"/>
          </a:p>
          <a:p>
            <a:pPr algn="l" rtl="0"/>
            <a:r>
              <a:rPr lang="en-US" sz="3600" dirty="0"/>
              <a:t>Since specific weight equals times the acceleration of gravity(γ=Ƿ*g)</a:t>
            </a:r>
          </a:p>
          <a:p>
            <a:pPr algn="l" rtl="0"/>
            <a:r>
              <a:rPr lang="en-US" sz="3600" dirty="0"/>
              <a:t>The continuity equation shows that we also have equality of weight flow rates entering and leaving the CV, W1=W2</a:t>
            </a:r>
          </a:p>
          <a:p>
            <a:pPr rtl="0"/>
            <a:r>
              <a:rPr lang="en-US" sz="3600" dirty="0"/>
              <a:t>γ </a:t>
            </a:r>
            <a:r>
              <a:rPr lang="en-US" sz="3600" baseline="-25000" dirty="0"/>
              <a:t>1</a:t>
            </a:r>
            <a:r>
              <a:rPr lang="en-US" sz="3600" dirty="0"/>
              <a:t>A </a:t>
            </a:r>
            <a:r>
              <a:rPr lang="en-US" sz="3600" baseline="-25000" dirty="0"/>
              <a:t>1</a:t>
            </a:r>
            <a:r>
              <a:rPr lang="en-US" sz="3600" dirty="0"/>
              <a:t>v</a:t>
            </a:r>
            <a:r>
              <a:rPr lang="en-US" sz="3600" baseline="-25000" dirty="0"/>
              <a:t>1</a:t>
            </a:r>
            <a:r>
              <a:rPr lang="en-US" sz="3600" dirty="0"/>
              <a:t>=γ </a:t>
            </a:r>
            <a:r>
              <a:rPr lang="en-US" sz="3600" baseline="-25000" dirty="0"/>
              <a:t>1</a:t>
            </a:r>
            <a:r>
              <a:rPr lang="en-US" sz="3600" dirty="0"/>
              <a:t>A </a:t>
            </a:r>
            <a:r>
              <a:rPr lang="en-US" sz="3600" baseline="-25000" dirty="0"/>
              <a:t>1</a:t>
            </a:r>
            <a:r>
              <a:rPr lang="en-US" sz="3600" dirty="0"/>
              <a:t>v </a:t>
            </a:r>
            <a:r>
              <a:rPr lang="en-US" sz="3600" baseline="-25000" dirty="0"/>
              <a:t>1</a:t>
            </a:r>
            <a:endParaRPr lang="en-US" sz="3600" dirty="0"/>
          </a:p>
          <a:p>
            <a:pPr algn="just">
              <a:buNone/>
            </a:pPr>
            <a:endParaRPr lang="en-US" sz="3600" dirty="0" smtClean="0"/>
          </a:p>
          <a:p>
            <a:pPr>
              <a:buNone/>
            </a:pPr>
            <a:endParaRPr lang="ar-IQ" dirty="0"/>
          </a:p>
        </p:txBody>
      </p:sp>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55576" y="500042"/>
                <a:ext cx="7514006" cy="5738834"/>
              </a:xfrm>
            </p:spPr>
            <p:txBody>
              <a:bodyPr>
                <a:normAutofit/>
              </a:bodyPr>
              <a:lstStyle/>
              <a:p>
                <a:pPr algn="l" rtl="0"/>
                <a:r>
                  <a:rPr lang="ar-IQ" sz="3600" dirty="0" smtClean="0"/>
                  <a:t> </a:t>
                </a:r>
                <a:r>
                  <a:rPr lang="ar-IQ" sz="3200" dirty="0" smtClean="0">
                    <a:latin typeface="Times New Roman" pitchFamily="18" charset="0"/>
                    <a:cs typeface="Times New Roman" pitchFamily="18" charset="0"/>
                  </a:rPr>
                  <a:t> </a:t>
                </a:r>
                <a:r>
                  <a:rPr lang="en-US" sz="3200" b="1" dirty="0"/>
                  <a:t>volume flow rate</a:t>
                </a:r>
                <a:endParaRPr lang="en-US" sz="3200" dirty="0"/>
              </a:p>
              <a:p>
                <a:pPr algn="l" rtl="0"/>
                <a:r>
                  <a:rPr lang="en-US" sz="3200" dirty="0"/>
                  <a:t>for steady incompressible flow the volume flow rate is also constant represented by Q(flow), because flow =volume per time.</a:t>
                </a:r>
              </a:p>
              <a:p>
                <a:pPr algn="l" rtl="0"/>
                <a14:m>
                  <m:oMath xmlns:m="http://schemas.openxmlformats.org/officeDocument/2006/math">
                    <m:f>
                      <m:fPr>
                        <m:ctrlPr>
                          <a:rPr lang="en-US" sz="3200" i="1">
                            <a:latin typeface="Cambria Math"/>
                          </a:rPr>
                        </m:ctrlPr>
                      </m:fPr>
                      <m:num>
                        <m:r>
                          <a:rPr lang="en-US" sz="3200" i="1">
                            <a:latin typeface="Cambria Math"/>
                          </a:rPr>
                          <m:t>𝑣𝑜𝑙</m:t>
                        </m:r>
                        <m:sSub>
                          <m:sSubPr>
                            <m:ctrlPr>
                              <a:rPr lang="en-US" sz="3200" i="1">
                                <a:latin typeface="Cambria Math"/>
                              </a:rPr>
                            </m:ctrlPr>
                          </m:sSubPr>
                          <m:e>
                            <m:r>
                              <a:rPr lang="en-US" sz="3200" i="1">
                                <a:latin typeface="Cambria Math"/>
                              </a:rPr>
                              <m:t> </m:t>
                            </m:r>
                          </m:e>
                          <m:sub>
                            <m:r>
                              <a:rPr lang="en-US" sz="3200" i="1">
                                <a:latin typeface="Cambria Math"/>
                              </a:rPr>
                              <m:t>1</m:t>
                            </m:r>
                          </m:sub>
                        </m:sSub>
                      </m:num>
                      <m:den>
                        <m:r>
                          <a:rPr lang="en-US" sz="3200" i="1">
                            <a:latin typeface="Cambria Math"/>
                          </a:rPr>
                          <m:t>𝑣𝑜𝑙</m:t>
                        </m:r>
                        <m:sSub>
                          <m:sSubPr>
                            <m:ctrlPr>
                              <a:rPr lang="en-US" sz="3200" i="1">
                                <a:latin typeface="Cambria Math"/>
                              </a:rPr>
                            </m:ctrlPr>
                          </m:sSubPr>
                          <m:e>
                            <m:r>
                              <a:rPr lang="en-US" sz="3200" i="1">
                                <a:latin typeface="Cambria Math"/>
                              </a:rPr>
                              <m:t> </m:t>
                            </m:r>
                          </m:e>
                          <m:sub>
                            <m:r>
                              <a:rPr lang="en-US" sz="3200" i="1">
                                <a:latin typeface="Cambria Math"/>
                              </a:rPr>
                              <m:t>2</m:t>
                            </m:r>
                          </m:sub>
                        </m:sSub>
                      </m:den>
                    </m:f>
                    <m:r>
                      <a:rPr lang="en-US" sz="3200" i="1">
                        <a:latin typeface="Cambria Math"/>
                      </a:rPr>
                      <m:t>=</m:t>
                    </m:r>
                    <m:f>
                      <m:fPr>
                        <m:ctrlPr>
                          <a:rPr lang="en-US" sz="3200" i="1">
                            <a:latin typeface="Cambria Math"/>
                          </a:rPr>
                        </m:ctrlPr>
                      </m:fPr>
                      <m:num>
                        <m:r>
                          <a:rPr lang="en-US" sz="3200" i="1">
                            <a:latin typeface="Cambria Math"/>
                          </a:rPr>
                          <m:t>𝐴</m:t>
                        </m:r>
                        <m:sSub>
                          <m:sSubPr>
                            <m:ctrlPr>
                              <a:rPr lang="en-US" sz="3200" i="1">
                                <a:latin typeface="Cambria Math"/>
                              </a:rPr>
                            </m:ctrlPr>
                          </m:sSubPr>
                          <m:e>
                            <m:r>
                              <a:rPr lang="en-US" sz="3200" i="1">
                                <a:latin typeface="Cambria Math"/>
                              </a:rPr>
                              <m:t> </m:t>
                            </m:r>
                          </m:e>
                          <m:sub>
                            <m:r>
                              <a:rPr lang="en-US" sz="3200" i="1">
                                <a:latin typeface="Cambria Math"/>
                              </a:rPr>
                              <m:t>2</m:t>
                            </m:r>
                          </m:sub>
                        </m:sSub>
                      </m:num>
                      <m:den>
                        <m:r>
                          <a:rPr lang="en-US" sz="3200" i="1">
                            <a:latin typeface="Cambria Math"/>
                          </a:rPr>
                          <m:t>𝐴</m:t>
                        </m:r>
                        <m:sSub>
                          <m:sSubPr>
                            <m:ctrlPr>
                              <a:rPr lang="en-US" sz="3200" i="1">
                                <a:latin typeface="Cambria Math"/>
                              </a:rPr>
                            </m:ctrlPr>
                          </m:sSubPr>
                          <m:e>
                            <m:r>
                              <a:rPr lang="en-US" sz="3200" i="1">
                                <a:latin typeface="Cambria Math"/>
                              </a:rPr>
                              <m:t> </m:t>
                            </m:r>
                          </m:e>
                          <m:sub>
                            <m:r>
                              <a:rPr lang="en-US" sz="3200" i="1">
                                <a:latin typeface="Cambria Math"/>
                              </a:rPr>
                              <m:t>1</m:t>
                            </m:r>
                            <m:sSub>
                              <m:sSubPr>
                                <m:ctrlPr>
                                  <a:rPr lang="en-US" sz="3200" i="1">
                                    <a:latin typeface="Cambria Math"/>
                                  </a:rPr>
                                </m:ctrlPr>
                              </m:sSubPr>
                              <m:e>
                                <m:r>
                                  <a:rPr lang="en-US" sz="3200" i="1">
                                    <a:latin typeface="Cambria Math"/>
                                  </a:rPr>
                                  <m:t> </m:t>
                                </m:r>
                              </m:e>
                              <m:sub>
                                <m:r>
                                  <a:rPr lang="en-US" sz="3200" i="1">
                                    <a:latin typeface="Cambria Math"/>
                                  </a:rPr>
                                  <m:t> </m:t>
                                </m:r>
                              </m:sub>
                            </m:sSub>
                          </m:sub>
                        </m:sSub>
                      </m:den>
                    </m:f>
                  </m:oMath>
                </a14:m>
                <a:r>
                  <a:rPr lang="en-US" sz="3200" dirty="0"/>
                  <a:t>=(</a:t>
                </a:r>
                <a14:m>
                  <m:oMath xmlns:m="http://schemas.openxmlformats.org/officeDocument/2006/math">
                    <m:f>
                      <m:fPr>
                        <m:ctrlPr>
                          <a:rPr lang="en-US" sz="3200" i="1">
                            <a:latin typeface="Cambria Math"/>
                          </a:rPr>
                        </m:ctrlPr>
                      </m:fPr>
                      <m:num>
                        <m:r>
                          <a:rPr lang="en-US" sz="3200" i="1">
                            <a:latin typeface="Cambria Math"/>
                          </a:rPr>
                          <m:t>𝐷</m:t>
                        </m:r>
                        <m:sSub>
                          <m:sSubPr>
                            <m:ctrlPr>
                              <a:rPr lang="en-US" sz="3200" i="1">
                                <a:latin typeface="Cambria Math"/>
                              </a:rPr>
                            </m:ctrlPr>
                          </m:sSubPr>
                          <m:e>
                            <m:r>
                              <a:rPr lang="en-US" sz="3200" i="1">
                                <a:latin typeface="Cambria Math"/>
                              </a:rPr>
                              <m:t> </m:t>
                            </m:r>
                          </m:e>
                          <m:sub>
                            <m:r>
                              <a:rPr lang="en-US" sz="3200" i="1">
                                <a:latin typeface="Cambria Math"/>
                              </a:rPr>
                              <m:t>2</m:t>
                            </m:r>
                          </m:sub>
                        </m:sSub>
                      </m:num>
                      <m:den>
                        <m:r>
                          <a:rPr lang="en-US" sz="3200" i="1">
                            <a:latin typeface="Cambria Math"/>
                          </a:rPr>
                          <m:t>𝐷</m:t>
                        </m:r>
                        <m:r>
                          <a:rPr lang="en-US" sz="3200" i="1">
                            <a:latin typeface="Cambria Math"/>
                          </a:rPr>
                          <m:t> </m:t>
                        </m:r>
                        <m:sSub>
                          <m:sSubPr>
                            <m:ctrlPr>
                              <a:rPr lang="en-US" sz="3200" i="1">
                                <a:latin typeface="Cambria Math"/>
                              </a:rPr>
                            </m:ctrlPr>
                          </m:sSubPr>
                          <m:e>
                            <m:r>
                              <a:rPr lang="en-US" sz="3200" i="1">
                                <a:latin typeface="Cambria Math"/>
                              </a:rPr>
                              <m:t> </m:t>
                            </m:r>
                          </m:e>
                          <m:sub>
                            <m:r>
                              <a:rPr lang="en-US" sz="3200" i="1">
                                <a:latin typeface="Cambria Math"/>
                              </a:rPr>
                              <m:t>1</m:t>
                            </m:r>
                          </m:sub>
                        </m:sSub>
                      </m:den>
                    </m:f>
                    <m:r>
                      <a:rPr lang="en-US" sz="3200" i="1">
                        <a:latin typeface="Cambria Math"/>
                      </a:rPr>
                      <m:t>)</m:t>
                    </m:r>
                    <m:sSup>
                      <m:sSupPr>
                        <m:ctrlPr>
                          <a:rPr lang="en-US" sz="3200" i="1">
                            <a:latin typeface="Cambria Math"/>
                          </a:rPr>
                        </m:ctrlPr>
                      </m:sSupPr>
                      <m:e>
                        <m:r>
                          <a:rPr lang="en-US" sz="3200" i="1">
                            <a:latin typeface="Cambria Math"/>
                          </a:rPr>
                          <m:t> </m:t>
                        </m:r>
                      </m:e>
                      <m:sup>
                        <m:r>
                          <a:rPr lang="en-US" sz="3200" i="1">
                            <a:latin typeface="Cambria Math"/>
                          </a:rPr>
                          <m:t>2</m:t>
                        </m:r>
                      </m:sup>
                    </m:sSup>
                  </m:oMath>
                </a14:m>
                <a:endParaRPr lang="en-US" sz="3200" dirty="0"/>
              </a:p>
              <a:p>
                <a:pPr algn="l" rtl="0"/>
                <a:r>
                  <a:rPr lang="en-US" sz="3200" dirty="0"/>
                  <a:t>D is the diameter for circular section.</a:t>
                </a:r>
              </a:p>
              <a:p>
                <a:pPr algn="l" rtl="0"/>
                <a:r>
                  <a:rPr lang="en-US" sz="3200" dirty="0"/>
                  <a:t>Or Q= v*A      (v is velocity)</a:t>
                </a:r>
              </a:p>
              <a:p>
                <a:pPr algn="just">
                  <a:buNone/>
                </a:pPr>
                <a:endParaRPr lang="ar-IQ" sz="32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55576" y="500042"/>
                <a:ext cx="7514006" cy="5738834"/>
              </a:xfrm>
              <a:blipFill rotWithShape="1">
                <a:blip r:embed="rId2"/>
                <a:stretch>
                  <a:fillRect l="-2028" t="-1594"/>
                </a:stretch>
              </a:blipFill>
            </p:spPr>
            <p:txBody>
              <a:bodyPr/>
              <a:lstStyle/>
              <a:p>
                <a:r>
                  <a:rPr lang="ar-IQ">
                    <a:noFill/>
                  </a:rPr>
                  <a:t> </a:t>
                </a:r>
              </a:p>
            </p:txBody>
          </p:sp>
        </mc:Fallback>
      </mc:AlternateContent>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a:bodyPr>
          <a:lstStyle/>
          <a:p>
            <a:pPr marL="0" indent="0" algn="l" rtl="0">
              <a:buNone/>
            </a:pPr>
            <a:r>
              <a:rPr lang="en-US" sz="1800" dirty="0" smtClean="0"/>
              <a:t>Examples</a:t>
            </a:r>
            <a:r>
              <a:rPr lang="en-US" sz="1800" dirty="0"/>
              <a:t>:</a:t>
            </a:r>
          </a:p>
          <a:p>
            <a:pPr algn="l" rtl="0"/>
            <a:r>
              <a:rPr lang="en-US" sz="1800" dirty="0"/>
              <a:t>Ex1:</a:t>
            </a:r>
          </a:p>
          <a:p>
            <a:pPr algn="l" rtl="0"/>
            <a:r>
              <a:rPr lang="en-US" sz="1800" dirty="0"/>
              <a:t>For the fig.1 the following data are given:D</a:t>
            </a:r>
            <a:r>
              <a:rPr lang="en-US" sz="1800" baseline="-25000" dirty="0"/>
              <a:t>1</a:t>
            </a:r>
            <a:r>
              <a:rPr lang="en-US" sz="1800" dirty="0"/>
              <a:t>=4 in.   D</a:t>
            </a:r>
            <a:r>
              <a:rPr lang="en-US" sz="1800" baseline="-25000" dirty="0"/>
              <a:t>2</a:t>
            </a:r>
            <a:r>
              <a:rPr lang="en-US" sz="1800" dirty="0"/>
              <a:t>=2in.   v</a:t>
            </a:r>
            <a:r>
              <a:rPr lang="en-US" sz="1800" baseline="-25000" dirty="0"/>
              <a:t>1</a:t>
            </a:r>
            <a:r>
              <a:rPr lang="en-US" sz="1800" dirty="0"/>
              <a:t>=4ft/s</a:t>
            </a:r>
          </a:p>
          <a:p>
            <a:pPr algn="l" rtl="0"/>
            <a:r>
              <a:rPr lang="en-US" sz="1800" dirty="0"/>
              <a:t>Find the volume flow rate, </a:t>
            </a:r>
            <a:r>
              <a:rPr lang="en-US" sz="1800" dirty="0">
                <a:solidFill>
                  <a:srgbClr val="C00000"/>
                </a:solidFill>
              </a:rPr>
              <a:t>fluid velocity at sec. 2</a:t>
            </a:r>
            <a:r>
              <a:rPr lang="en-US" sz="1800" dirty="0"/>
              <a:t> , weight flow rate and mass flow rate</a:t>
            </a:r>
            <a:r>
              <a:rPr lang="en-US" sz="1800" dirty="0" smtClean="0"/>
              <a:t>?</a:t>
            </a:r>
            <a:endParaRPr lang="en-US" sz="1800" dirty="0"/>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pic>
        <p:nvPicPr>
          <p:cNvPr id="4" name="Picture 3" descr="C:\Users\Nidaa\Desktop\IMG_65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98231" y="1547578"/>
            <a:ext cx="1355090" cy="3799840"/>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005209" y="4117520"/>
                <a:ext cx="4572000" cy="2672142"/>
              </a:xfrm>
              <a:prstGeom prst="rect">
                <a:avLst/>
              </a:prstGeom>
            </p:spPr>
            <p:txBody>
              <a:bodyPr>
                <a:spAutoFit/>
              </a:bodyPr>
              <a:lstStyle/>
              <a:p>
                <a:pPr algn="l" rtl="0"/>
                <a:r>
                  <a:rPr lang="en-US" dirty="0"/>
                  <a:t>Q=Q</a:t>
                </a:r>
                <a:r>
                  <a:rPr lang="en-US" baseline="-25000" dirty="0"/>
                  <a:t>1</a:t>
                </a:r>
                <a:r>
                  <a:rPr lang="en-US" dirty="0"/>
                  <a:t>=A</a:t>
                </a:r>
                <a:r>
                  <a:rPr lang="en-US" baseline="-25000" dirty="0"/>
                  <a:t>1</a:t>
                </a:r>
                <a:r>
                  <a:rPr lang="en-US" dirty="0"/>
                  <a:t>v</a:t>
                </a:r>
                <a:r>
                  <a:rPr lang="en-US" baseline="-25000" dirty="0"/>
                  <a:t>1</a:t>
                </a:r>
                <a:endParaRPr lang="en-US" dirty="0"/>
              </a:p>
              <a:p>
                <a:pPr algn="l" rtl="0"/>
                <a:r>
                  <a:rPr lang="en-US" dirty="0"/>
                  <a:t>A</a:t>
                </a:r>
                <a:r>
                  <a:rPr lang="en-US" baseline="-25000" dirty="0"/>
                  <a:t>1</a:t>
                </a:r>
                <a:r>
                  <a:rPr lang="en-US" dirty="0"/>
                  <a:t>=</a:t>
                </a:r>
                <a14:m>
                  <m:oMath xmlns:m="http://schemas.openxmlformats.org/officeDocument/2006/math">
                    <m:f>
                      <m:fPr>
                        <m:ctrlPr>
                          <a:rPr lang="en-US" i="1">
                            <a:latin typeface="Cambria Math"/>
                          </a:rPr>
                        </m:ctrlPr>
                      </m:fPr>
                      <m:num>
                        <m:r>
                          <a:rPr lang="en-US" i="1">
                            <a:latin typeface="Cambria Math"/>
                          </a:rPr>
                          <m:t>𝜋</m:t>
                        </m:r>
                      </m:num>
                      <m:den>
                        <m:r>
                          <a:rPr lang="en-US" i="1">
                            <a:latin typeface="Cambria Math"/>
                          </a:rPr>
                          <m:t>4</m:t>
                        </m:r>
                      </m:den>
                    </m:f>
                  </m:oMath>
                </a14:m>
                <a:r>
                  <a:rPr lang="en-US" dirty="0"/>
                  <a:t>D</a:t>
                </a:r>
                <a:r>
                  <a:rPr lang="en-US" baseline="30000" dirty="0"/>
                  <a:t>2</a:t>
                </a:r>
                <a:r>
                  <a:rPr lang="en-US" dirty="0"/>
                  <a:t>=</a:t>
                </a:r>
                <a14:m>
                  <m:oMath xmlns:m="http://schemas.openxmlformats.org/officeDocument/2006/math">
                    <m:f>
                      <m:fPr>
                        <m:ctrlPr>
                          <a:rPr lang="en-US" i="1">
                            <a:latin typeface="Cambria Math"/>
                          </a:rPr>
                        </m:ctrlPr>
                      </m:fPr>
                      <m:num>
                        <m:r>
                          <a:rPr lang="en-US" i="1">
                            <a:latin typeface="Cambria Math"/>
                          </a:rPr>
                          <m:t>𝜋</m:t>
                        </m:r>
                      </m:num>
                      <m:den>
                        <m:r>
                          <a:rPr lang="en-US" i="1">
                            <a:latin typeface="Cambria Math"/>
                          </a:rPr>
                          <m:t>4</m:t>
                        </m:r>
                      </m:den>
                    </m:f>
                  </m:oMath>
                </a14:m>
                <a:r>
                  <a:rPr lang="en-US" dirty="0"/>
                  <a:t>(4/12)</a:t>
                </a:r>
                <a:r>
                  <a:rPr lang="en-US" baseline="30000" dirty="0"/>
                  <a:t>2</a:t>
                </a:r>
                <a:r>
                  <a:rPr lang="en-US" dirty="0"/>
                  <a:t>=0.0873 ft</a:t>
                </a:r>
                <a:r>
                  <a:rPr lang="en-US" baseline="30000" dirty="0"/>
                  <a:t>2</a:t>
                </a:r>
                <a:r>
                  <a:rPr lang="en-US" dirty="0"/>
                  <a:t>      </a:t>
                </a:r>
              </a:p>
              <a:p>
                <a:pPr algn="l" rtl="0"/>
                <a:r>
                  <a:rPr lang="en-US" dirty="0"/>
                  <a:t>Q=(0.0873)(4)=0.349 ft</a:t>
                </a:r>
                <a:r>
                  <a:rPr lang="en-US" baseline="30000" dirty="0"/>
                  <a:t>3</a:t>
                </a:r>
                <a:r>
                  <a:rPr lang="en-US" dirty="0"/>
                  <a:t>/s</a:t>
                </a:r>
              </a:p>
              <a:p>
                <a:pPr algn="l" rtl="0"/>
                <a:r>
                  <a:rPr lang="en-US" dirty="0"/>
                  <a:t>b-v</a:t>
                </a:r>
                <a:r>
                  <a:rPr lang="en-US" baseline="-25000" dirty="0"/>
                  <a:t>1=</a:t>
                </a:r>
                <a:r>
                  <a:rPr lang="en-US" dirty="0"/>
                  <a:t>v</a:t>
                </a:r>
                <a:r>
                  <a:rPr lang="en-US" baseline="-25000" dirty="0"/>
                  <a:t>2</a:t>
                </a:r>
                <a:r>
                  <a:rPr lang="en-US" dirty="0"/>
                  <a:t>(D</a:t>
                </a:r>
                <a:r>
                  <a:rPr lang="en-US" baseline="-25000" dirty="0"/>
                  <a:t>1</a:t>
                </a:r>
                <a:r>
                  <a:rPr lang="en-US" dirty="0"/>
                  <a:t>/D</a:t>
                </a:r>
                <a:r>
                  <a:rPr lang="en-US" baseline="-25000" dirty="0"/>
                  <a:t>2</a:t>
                </a:r>
                <a:r>
                  <a:rPr lang="en-US" dirty="0"/>
                  <a:t>)</a:t>
                </a:r>
                <a:r>
                  <a:rPr lang="en-US" baseline="30000" dirty="0"/>
                  <a:t>2</a:t>
                </a:r>
                <a:endParaRPr lang="en-US" dirty="0"/>
              </a:p>
              <a:p>
                <a:pPr algn="l" rtl="0"/>
                <a:r>
                  <a:rPr lang="en-US" dirty="0"/>
                  <a:t>=</a:t>
                </a:r>
                <a:r>
                  <a:rPr lang="en-US" dirty="0" smtClean="0"/>
                  <a:t>4(4/2)</a:t>
                </a:r>
                <a:r>
                  <a:rPr lang="en-US" baseline="30000" dirty="0" smtClean="0"/>
                  <a:t>2</a:t>
                </a:r>
                <a:r>
                  <a:rPr lang="en-US" dirty="0" smtClean="0"/>
                  <a:t>=16ft/s</a:t>
                </a:r>
              </a:p>
              <a:p>
                <a:pPr rtl="0"/>
                <a:r>
                  <a:rPr lang="en-US" dirty="0"/>
                  <a:t>c-W=W</a:t>
                </a:r>
                <a:r>
                  <a:rPr lang="en-US" baseline="-25000" dirty="0"/>
                  <a:t>1</a:t>
                </a:r>
                <a:r>
                  <a:rPr lang="en-US" dirty="0"/>
                  <a:t>=γ A</a:t>
                </a:r>
                <a:r>
                  <a:rPr lang="en-US" baseline="-25000" dirty="0"/>
                  <a:t>1 </a:t>
                </a:r>
                <a:r>
                  <a:rPr lang="en-US" dirty="0"/>
                  <a:t>v</a:t>
                </a:r>
                <a:r>
                  <a:rPr lang="en-US" baseline="-25000" dirty="0"/>
                  <a:t>1</a:t>
                </a:r>
                <a:r>
                  <a:rPr lang="en-US" dirty="0"/>
                  <a:t>=γ Q</a:t>
                </a:r>
                <a:r>
                  <a:rPr lang="en-US" baseline="-25000" dirty="0"/>
                  <a:t>1</a:t>
                </a:r>
                <a:r>
                  <a:rPr lang="en-US" dirty="0"/>
                  <a:t>=62.4*0.349=21.8 </a:t>
                </a:r>
                <a:r>
                  <a:rPr lang="en-US" dirty="0" err="1"/>
                  <a:t>lb</a:t>
                </a:r>
                <a:r>
                  <a:rPr lang="en-US" dirty="0"/>
                  <a:t>/s</a:t>
                </a:r>
              </a:p>
              <a:p>
                <a:pPr rtl="0"/>
                <a:r>
                  <a:rPr lang="en-US" dirty="0"/>
                  <a:t>d-M=M</a:t>
                </a:r>
                <a:r>
                  <a:rPr lang="en-US" baseline="-25000" dirty="0"/>
                  <a:t>1</a:t>
                </a:r>
                <a:r>
                  <a:rPr lang="en-US" dirty="0"/>
                  <a:t>=ǷA</a:t>
                </a:r>
                <a:r>
                  <a:rPr lang="en-US" baseline="-25000" dirty="0"/>
                  <a:t>1</a:t>
                </a:r>
                <a:r>
                  <a:rPr lang="en-US" dirty="0"/>
                  <a:t>v</a:t>
                </a:r>
                <a:r>
                  <a:rPr lang="en-US" baseline="-25000" dirty="0"/>
                  <a:t>1</a:t>
                </a:r>
                <a:r>
                  <a:rPr lang="en-US" dirty="0"/>
                  <a:t>=ǷQ</a:t>
                </a:r>
                <a:r>
                  <a:rPr lang="en-US" baseline="-25000" dirty="0"/>
                  <a:t>1</a:t>
                </a:r>
                <a:r>
                  <a:rPr lang="en-US" dirty="0"/>
                  <a:t>=1.94*0.349=0.677 slug/s</a:t>
                </a:r>
              </a:p>
              <a:p>
                <a:pPr algn="l" rtl="0"/>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05209" y="4117520"/>
                <a:ext cx="4572000" cy="2672142"/>
              </a:xfrm>
              <a:prstGeom prst="rect">
                <a:avLst/>
              </a:prstGeom>
              <a:blipFill rotWithShape="1">
                <a:blip r:embed="rId3"/>
                <a:stretch>
                  <a:fillRect l="-1200" t="-1139" r="-2000"/>
                </a:stretch>
              </a:blipFill>
            </p:spPr>
            <p:txBody>
              <a:bodyPr/>
              <a:lstStyle/>
              <a:p>
                <a:r>
                  <a:rPr lang="ar-IQ">
                    <a:noFill/>
                  </a:rPr>
                  <a:t> </a:t>
                </a:r>
              </a:p>
            </p:txBody>
          </p:sp>
        </mc:Fallback>
      </mc:AlternateContent>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7664" y="404664"/>
                <a:ext cx="6196405" cy="3744416"/>
              </a:xfrm>
            </p:spPr>
            <p:txBody>
              <a:bodyPr>
                <a:noAutofit/>
              </a:bodyPr>
              <a:lstStyle/>
              <a:p>
                <a:pPr marL="0" indent="0">
                  <a:buNone/>
                </a:pPr>
                <a:endParaRPr lang="ar-IQ" sz="1800" dirty="0" smtClean="0"/>
              </a:p>
              <a:p>
                <a:pPr algn="l" rtl="0"/>
                <a:r>
                  <a:rPr lang="ar-IQ"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l"/>
                <a:r>
                  <a:rPr lang="en-US" sz="2000" dirty="0"/>
                  <a:t>Ex2: A pipe line of 300 mm diameter carrying water at an average velocity 4.5 m/s branches into two pipes of 150 mm , 200mm dia., if the average velocity in the 150mm is 5/8 of the velocity in the main pipe, find the average velocity of flow in 200 mm, and the total flow rate in the system by l/s?</a:t>
                </a:r>
              </a:p>
              <a:p>
                <a:pPr algn="l" rtl="0"/>
                <a:r>
                  <a:rPr lang="en-US" sz="2000" dirty="0"/>
                  <a:t>Q=AV=Q1+Q2</a:t>
                </a:r>
              </a:p>
              <a:p>
                <a:pPr algn="l" rtl="0"/>
                <a:r>
                  <a:rPr lang="en-US" sz="2000" dirty="0"/>
                  <a:t>AV=A1VA+A2V2</a:t>
                </a:r>
              </a:p>
              <a:p>
                <a:pPr algn="l" rtl="0"/>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4</m:t>
                        </m:r>
                      </m:den>
                    </m:f>
                  </m:oMath>
                </a14:m>
                <a:r>
                  <a:rPr lang="en-US" sz="2000" dirty="0"/>
                  <a:t>π(0.3)</a:t>
                </a:r>
                <a:r>
                  <a:rPr lang="en-US" sz="2000" baseline="30000" dirty="0"/>
                  <a:t>2</a:t>
                </a:r>
                <a:r>
                  <a:rPr lang="en-US" sz="2000" dirty="0"/>
                  <a:t>*4.5=</a:t>
                </a: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4</m:t>
                        </m:r>
                      </m:den>
                    </m:f>
                  </m:oMath>
                </a14:m>
                <a:r>
                  <a:rPr lang="en-US" sz="2000" dirty="0"/>
                  <a:t>π(0.15)</a:t>
                </a:r>
                <a:r>
                  <a:rPr lang="en-US" sz="2000" baseline="30000" dirty="0"/>
                  <a:t>2</a:t>
                </a:r>
                <a:r>
                  <a:rPr lang="en-US" sz="2000" dirty="0"/>
                  <a:t>*</a:t>
                </a:r>
                <a14:m>
                  <m:oMath xmlns:m="http://schemas.openxmlformats.org/officeDocument/2006/math">
                    <m:f>
                      <m:fPr>
                        <m:ctrlPr>
                          <a:rPr lang="en-US" sz="2000" i="1">
                            <a:latin typeface="Cambria Math"/>
                          </a:rPr>
                        </m:ctrlPr>
                      </m:fPr>
                      <m:num>
                        <m:r>
                          <a:rPr lang="en-US" sz="2000" i="1">
                            <a:latin typeface="Cambria Math"/>
                          </a:rPr>
                          <m:t>5</m:t>
                        </m:r>
                      </m:num>
                      <m:den>
                        <m:r>
                          <a:rPr lang="en-US" sz="2000" i="1">
                            <a:latin typeface="Cambria Math"/>
                          </a:rPr>
                          <m:t>8</m:t>
                        </m:r>
                      </m:den>
                    </m:f>
                  </m:oMath>
                </a14:m>
                <a:r>
                  <a:rPr lang="en-US" sz="2000" dirty="0"/>
                  <a:t>*4.5+</a:t>
                </a: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4</m:t>
                        </m:r>
                      </m:den>
                    </m:f>
                    <m:r>
                      <a:rPr lang="en-US" sz="2000" i="1">
                        <a:latin typeface="Cambria Math"/>
                      </a:rPr>
                      <m:t>𝜋</m:t>
                    </m:r>
                  </m:oMath>
                </a14:m>
                <a:r>
                  <a:rPr lang="en-US" sz="2000" dirty="0"/>
                  <a:t>(0.2)</a:t>
                </a:r>
                <a:r>
                  <a:rPr lang="en-US" sz="2000" baseline="30000" dirty="0"/>
                  <a:t>2</a:t>
                </a:r>
                <a:r>
                  <a:rPr lang="en-US" sz="2000" dirty="0"/>
                  <a:t>*V2</a:t>
                </a:r>
              </a:p>
              <a:p>
                <a:pPr algn="l" rtl="0"/>
                <a:r>
                  <a:rPr lang="en-US" sz="2000" dirty="0"/>
                  <a:t>V2=8.54 m/s</a:t>
                </a:r>
              </a:p>
              <a:p>
                <a:pPr algn="l" rtl="0"/>
                <a:r>
                  <a:rPr lang="en-US" sz="2000" dirty="0"/>
                  <a:t>Total flow Q=</a:t>
                </a: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4</m:t>
                        </m:r>
                      </m:den>
                    </m:f>
                  </m:oMath>
                </a14:m>
                <a:r>
                  <a:rPr lang="en-US" sz="2000" dirty="0"/>
                  <a:t>π(0.3)</a:t>
                </a:r>
                <a:r>
                  <a:rPr lang="en-US" sz="2000" baseline="30000" dirty="0"/>
                  <a:t>2</a:t>
                </a:r>
                <a:r>
                  <a:rPr lang="en-US" sz="2000" dirty="0"/>
                  <a:t>*4.5</a:t>
                </a:r>
              </a:p>
              <a:p>
                <a:pPr algn="l" rtl="0"/>
                <a:r>
                  <a:rPr lang="en-US" sz="2000" dirty="0"/>
                  <a:t>=0.318 m</a:t>
                </a:r>
                <a:r>
                  <a:rPr lang="en-US" sz="2000" baseline="30000" dirty="0"/>
                  <a:t>3</a:t>
                </a:r>
                <a:r>
                  <a:rPr lang="en-US" sz="2000" dirty="0"/>
                  <a:t>/s</a:t>
                </a:r>
              </a:p>
              <a:p>
                <a:pPr algn="l" rtl="0"/>
                <a:r>
                  <a:rPr lang="en-US" sz="2000" dirty="0"/>
                  <a:t>=318 l/s</a:t>
                </a:r>
              </a:p>
              <a:p>
                <a:endParaRPr lang="ar-IQ"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7664" y="404664"/>
                <a:ext cx="6196405" cy="3744416"/>
              </a:xfrm>
              <a:blipFill rotWithShape="1">
                <a:blip r:embed="rId2"/>
                <a:stretch>
                  <a:fillRect l="-984" b="-49431"/>
                </a:stretch>
              </a:blipFill>
            </p:spPr>
            <p:txBody>
              <a:bodyPr/>
              <a:lstStyle/>
              <a:p>
                <a:r>
                  <a:rPr lang="ar-IQ">
                    <a:noFill/>
                  </a:rPr>
                  <a:t> </a:t>
                </a:r>
              </a:p>
            </p:txBody>
          </p:sp>
        </mc:Fallback>
      </mc:AlternateContent>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15616" y="1772816"/>
            <a:ext cx="6696744" cy="461665"/>
          </a:xfrm>
          <a:prstGeom prst="rect">
            <a:avLst/>
          </a:prstGeom>
        </p:spPr>
        <p:txBody>
          <a:bodyPr wrap="square">
            <a:spAutoFit/>
          </a:bodyPr>
          <a:lstStyle/>
          <a:p>
            <a:pPr algn="just" rtl="0"/>
            <a:r>
              <a:rPr lang="en-US" sz="2400" u="sng"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835696" y="1172651"/>
                <a:ext cx="4572000" cy="3888693"/>
              </a:xfrm>
              <a:prstGeom prst="rect">
                <a:avLst/>
              </a:prstGeom>
            </p:spPr>
            <p:txBody>
              <a:bodyPr>
                <a:spAutoFit/>
              </a:bodyPr>
              <a:lstStyle/>
              <a:p>
                <a:pPr algn="l" rtl="0"/>
                <a:r>
                  <a:rPr lang="en-US" sz="2000" dirty="0"/>
                  <a:t>Ex3:</a:t>
                </a:r>
              </a:p>
              <a:p>
                <a:pPr algn="l" rtl="0"/>
                <a:r>
                  <a:rPr lang="en-US" sz="2000" dirty="0"/>
                  <a:t>The velocity of a liquid (</a:t>
                </a:r>
                <a:r>
                  <a:rPr lang="en-US" sz="2000" dirty="0" err="1"/>
                  <a:t>s.g</a:t>
                </a:r>
                <a:r>
                  <a:rPr lang="en-US" sz="2000" dirty="0"/>
                  <a:t>)=1.4, in 150mm pipeline is 0.8 m/s. Calculate the rate of flow in l/s , m</a:t>
                </a:r>
                <a:r>
                  <a:rPr lang="en-US" sz="2000" baseline="30000" dirty="0"/>
                  <a:t>3</a:t>
                </a:r>
                <a:r>
                  <a:rPr lang="en-US" sz="2000" dirty="0"/>
                  <a:t>/s, kg/s and KN/s</a:t>
                </a:r>
                <a:r>
                  <a:rPr lang="en-US" sz="2000" dirty="0" smtClean="0"/>
                  <a:t>?</a:t>
                </a:r>
              </a:p>
              <a:p>
                <a:pPr algn="l" rtl="0"/>
                <a:r>
                  <a:rPr lang="en-US" sz="2000" dirty="0" smtClean="0">
                    <a:solidFill>
                      <a:srgbClr val="C00000"/>
                    </a:solidFill>
                  </a:rPr>
                  <a:t>Q=VA=0.8(</a:t>
                </a:r>
                <a14:m>
                  <m:oMath xmlns:m="http://schemas.openxmlformats.org/officeDocument/2006/math">
                    <m:f>
                      <m:fPr>
                        <m:ctrlPr>
                          <a:rPr lang="en-US" sz="2000" i="1">
                            <a:solidFill>
                              <a:srgbClr val="C00000"/>
                            </a:solidFill>
                            <a:latin typeface="Cambria Math"/>
                          </a:rPr>
                        </m:ctrlPr>
                      </m:fPr>
                      <m:num>
                        <m:r>
                          <a:rPr lang="en-US" sz="2000" i="1">
                            <a:solidFill>
                              <a:srgbClr val="C00000"/>
                            </a:solidFill>
                            <a:latin typeface="Cambria Math"/>
                          </a:rPr>
                          <m:t>𝜋</m:t>
                        </m:r>
                      </m:num>
                      <m:den>
                        <m:r>
                          <a:rPr lang="en-US" sz="2000" i="1">
                            <a:solidFill>
                              <a:srgbClr val="C00000"/>
                            </a:solidFill>
                            <a:latin typeface="Cambria Math"/>
                          </a:rPr>
                          <m:t>4</m:t>
                        </m:r>
                      </m:den>
                    </m:f>
                    <m:r>
                      <a:rPr lang="en-US" sz="2000" i="1">
                        <a:solidFill>
                          <a:srgbClr val="C00000"/>
                        </a:solidFill>
                        <a:latin typeface="Cambria Math"/>
                      </a:rPr>
                      <m:t>)(</m:t>
                    </m:r>
                    <m:f>
                      <m:fPr>
                        <m:ctrlPr>
                          <a:rPr lang="en-US" sz="2000" i="1">
                            <a:solidFill>
                              <a:srgbClr val="C00000"/>
                            </a:solidFill>
                            <a:latin typeface="Cambria Math"/>
                          </a:rPr>
                        </m:ctrlPr>
                      </m:fPr>
                      <m:num>
                        <m:r>
                          <a:rPr lang="en-US" sz="2000" i="1">
                            <a:solidFill>
                              <a:srgbClr val="C00000"/>
                            </a:solidFill>
                            <a:latin typeface="Cambria Math"/>
                          </a:rPr>
                          <m:t>150</m:t>
                        </m:r>
                      </m:num>
                      <m:den>
                        <m:r>
                          <a:rPr lang="en-US" sz="2000" i="1">
                            <a:solidFill>
                              <a:srgbClr val="C00000"/>
                            </a:solidFill>
                            <a:latin typeface="Cambria Math"/>
                          </a:rPr>
                          <m:t>1000</m:t>
                        </m:r>
                      </m:den>
                    </m:f>
                    <m:r>
                      <a:rPr lang="en-US" sz="2000" i="1">
                        <a:solidFill>
                          <a:srgbClr val="C00000"/>
                        </a:solidFill>
                        <a:latin typeface="Cambria Math"/>
                      </a:rPr>
                      <m:t>)</m:t>
                    </m:r>
                    <m:sSup>
                      <m:sSupPr>
                        <m:ctrlPr>
                          <a:rPr lang="en-US" sz="2000" i="1">
                            <a:solidFill>
                              <a:srgbClr val="C00000"/>
                            </a:solidFill>
                            <a:latin typeface="Cambria Math"/>
                          </a:rPr>
                        </m:ctrlPr>
                      </m:sSupPr>
                      <m:e>
                        <m:r>
                          <a:rPr lang="en-US" sz="2000" i="1">
                            <a:solidFill>
                              <a:srgbClr val="C00000"/>
                            </a:solidFill>
                            <a:latin typeface="Cambria Math"/>
                          </a:rPr>
                          <m:t> </m:t>
                        </m:r>
                      </m:e>
                      <m:sup>
                        <m:r>
                          <a:rPr lang="en-US" sz="2000" i="1">
                            <a:solidFill>
                              <a:srgbClr val="C00000"/>
                            </a:solidFill>
                            <a:latin typeface="Cambria Math"/>
                          </a:rPr>
                          <m:t>2</m:t>
                        </m:r>
                      </m:sup>
                    </m:sSup>
                  </m:oMath>
                </a14:m>
                <a:r>
                  <a:rPr lang="en-US" sz="2000" dirty="0">
                    <a:solidFill>
                      <a:srgbClr val="C00000"/>
                    </a:solidFill>
                  </a:rPr>
                  <a:t>=0.01414 m</a:t>
                </a:r>
                <a:r>
                  <a:rPr lang="en-US" sz="2000" baseline="30000" dirty="0">
                    <a:solidFill>
                      <a:srgbClr val="C00000"/>
                    </a:solidFill>
                  </a:rPr>
                  <a:t>3</a:t>
                </a:r>
                <a:r>
                  <a:rPr lang="en-US" sz="2000" dirty="0">
                    <a:solidFill>
                      <a:srgbClr val="C00000"/>
                    </a:solidFill>
                  </a:rPr>
                  <a:t>/s= 14.141 l/s</a:t>
                </a:r>
              </a:p>
              <a:p>
                <a:pPr algn="l" rtl="0"/>
                <a:r>
                  <a:rPr lang="en-US" sz="2000" dirty="0"/>
                  <a:t>M=Ƿ*Q=(1.4*1000)*0.01414=19.79 kg/s</a:t>
                </a:r>
              </a:p>
              <a:p>
                <a:pPr rtl="0"/>
                <a:r>
                  <a:rPr lang="en-US" sz="2000" dirty="0"/>
                  <a:t>W=γ*Q=(1.4*9.8)*0.01414=0.194 KN/s</a:t>
                </a:r>
              </a:p>
              <a:p>
                <a:pPr rtl="0"/>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1835696" y="1172651"/>
                <a:ext cx="4572000" cy="3888693"/>
              </a:xfrm>
              <a:prstGeom prst="rect">
                <a:avLst/>
              </a:prstGeom>
              <a:blipFill rotWithShape="1">
                <a:blip r:embed="rId2"/>
                <a:stretch>
                  <a:fillRect l="-1333" t="-784" r="-2533"/>
                </a:stretch>
              </a:blipFill>
            </p:spPr>
            <p:txBody>
              <a:bodyPr/>
              <a:lstStyle/>
              <a:p>
                <a:r>
                  <a:rPr lang="ar-IQ">
                    <a:noFill/>
                  </a:rPr>
                  <a:t> </a:t>
                </a:r>
              </a:p>
            </p:txBody>
          </p:sp>
        </mc:Fallback>
      </mc:AlternateContent>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2256</TotalTime>
  <Words>705</Words>
  <Application>Microsoft Office PowerPoint</Application>
  <PresentationFormat>On-screen Show (4:3)</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 Fluid Mechanics Lectures 2nd year/2nd semester/2019-2020/Al-Mustansiriyah unv./College of engineering/Highway &amp;Transportation Dep.Lec.1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AL-RA'Y</cp:lastModifiedBy>
  <cp:revision>299</cp:revision>
  <dcterms:created xsi:type="dcterms:W3CDTF">2015-11-22T08:38:51Z</dcterms:created>
  <dcterms:modified xsi:type="dcterms:W3CDTF">2020-05-02T08:04:54Z</dcterms:modified>
</cp:coreProperties>
</file>