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9A91-B09A-4CF1-A664-D210DF7FAB6D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679F-547A-46D7-A237-AB8E8F18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64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9A91-B09A-4CF1-A664-D210DF7FAB6D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679F-547A-46D7-A237-AB8E8F18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762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9A91-B09A-4CF1-A664-D210DF7FAB6D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679F-547A-46D7-A237-AB8E8F18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7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9A91-B09A-4CF1-A664-D210DF7FAB6D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679F-547A-46D7-A237-AB8E8F18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9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9A91-B09A-4CF1-A664-D210DF7FAB6D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679F-547A-46D7-A237-AB8E8F18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3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9A91-B09A-4CF1-A664-D210DF7FAB6D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679F-547A-46D7-A237-AB8E8F18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9A91-B09A-4CF1-A664-D210DF7FAB6D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679F-547A-46D7-A237-AB8E8F18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9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9A91-B09A-4CF1-A664-D210DF7FAB6D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679F-547A-46D7-A237-AB8E8F18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38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9A91-B09A-4CF1-A664-D210DF7FAB6D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679F-547A-46D7-A237-AB8E8F18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143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9A91-B09A-4CF1-A664-D210DF7FAB6D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679F-547A-46D7-A237-AB8E8F18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66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9A91-B09A-4CF1-A664-D210DF7FAB6D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679F-547A-46D7-A237-AB8E8F18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8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D9A91-B09A-4CF1-A664-D210DF7FAB6D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D679F-547A-46D7-A237-AB8E8F18E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0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1.png"/><Relationship Id="rId3" Type="http://schemas.openxmlformats.org/officeDocument/2006/relationships/image" Target="../media/image210.png"/><Relationship Id="rId7" Type="http://schemas.openxmlformats.org/officeDocument/2006/relationships/image" Target="../media/image200.png"/><Relationship Id="rId17" Type="http://schemas.openxmlformats.org/officeDocument/2006/relationships/image" Target="../media/image35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300.png"/><Relationship Id="rId3" Type="http://schemas.openxmlformats.org/officeDocument/2006/relationships/image" Target="../media/image37.png"/><Relationship Id="rId7" Type="http://schemas.openxmlformats.org/officeDocument/2006/relationships/image" Target="../media/image26.emf"/><Relationship Id="rId12" Type="http://schemas.openxmlformats.org/officeDocument/2006/relationships/image" Target="../media/image46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39.png"/><Relationship Id="rId10" Type="http://schemas.openxmlformats.org/officeDocument/2006/relationships/image" Target="../media/image30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png"/><Relationship Id="rId11" Type="http://schemas.openxmlformats.org/officeDocument/2006/relationships/image" Target="../media/image40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5551" y="0"/>
                <a:ext cx="8443594" cy="793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Find the volume of the solid generated by revolving the region between y-axis 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      and the curve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  ,  1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≤4</m:t>
                    </m:r>
                  </m:oMath>
                </a14:m>
                <a:r>
                  <a:rPr lang="en-US" dirty="0" smtClean="0"/>
                  <a:t>  about  y-axis.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551" y="0"/>
                <a:ext cx="8443594" cy="793487"/>
              </a:xfrm>
              <a:prstGeom prst="rect">
                <a:avLst/>
              </a:prstGeom>
              <a:blipFill rotWithShape="1">
                <a:blip r:embed="rId2"/>
                <a:stretch>
                  <a:fillRect l="-578" t="-3846" b="-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909" y="251180"/>
            <a:ext cx="2514600" cy="3032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02673" y="793487"/>
                <a:ext cx="3420552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𝑉𝑜𝑙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𝑑𝑦</m:t>
                          </m:r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673" y="793487"/>
                <a:ext cx="3420552" cy="76937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219200" y="1562865"/>
                <a:ext cx="3189014" cy="712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𝑑𝑦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−4</m:t>
                                      </m:r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−1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1562865"/>
                <a:ext cx="3189014" cy="71224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782910" y="2174406"/>
                <a:ext cx="2893549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=4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=4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2910" y="2174406"/>
                <a:ext cx="2893549" cy="71468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95161" y="2835441"/>
                <a:ext cx="7442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161" y="2835441"/>
                <a:ext cx="744243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52456" y="3283437"/>
                <a:ext cx="8285410" cy="669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 : Find the volume of the solid generated by revolving the region between the 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      parabola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+1</m:t>
                    </m:r>
                  </m:oMath>
                </a14:m>
                <a:r>
                  <a:rPr lang="en-US" dirty="0" smtClean="0"/>
                  <a:t> and the line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=3</m:t>
                    </m:r>
                  </m:oMath>
                </a14:m>
                <a:r>
                  <a:rPr lang="en-US" dirty="0" smtClean="0"/>
                  <a:t> about the line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=3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6" y="3283437"/>
                <a:ext cx="8285410" cy="669992"/>
              </a:xfrm>
              <a:prstGeom prst="rect">
                <a:avLst/>
              </a:prstGeom>
              <a:blipFill rotWithShape="1">
                <a:blip r:embed="rId8"/>
                <a:stretch>
                  <a:fillRect l="-662" t="-4545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7315200" y="4191000"/>
            <a:ext cx="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9909" y="5257800"/>
            <a:ext cx="24106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7723022" y="4572000"/>
            <a:ext cx="686687" cy="1371600"/>
          </a:xfrm>
          <a:custGeom>
            <a:avLst/>
            <a:gdLst>
              <a:gd name="connsiteX0" fmla="*/ 686687 w 686687"/>
              <a:gd name="connsiteY0" fmla="*/ 0 h 1371600"/>
              <a:gd name="connsiteX1" fmla="*/ 298760 w 686687"/>
              <a:gd name="connsiteY1" fmla="*/ 290946 h 1371600"/>
              <a:gd name="connsiteX2" fmla="*/ 7814 w 686687"/>
              <a:gd name="connsiteY2" fmla="*/ 748146 h 1371600"/>
              <a:gd name="connsiteX3" fmla="*/ 617414 w 686687"/>
              <a:gd name="connsiteY3" fmla="*/ 1371600 h 1371600"/>
              <a:gd name="connsiteX4" fmla="*/ 617414 w 686687"/>
              <a:gd name="connsiteY4" fmla="*/ 137160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687" h="1371600">
                <a:moveTo>
                  <a:pt x="686687" y="0"/>
                </a:moveTo>
                <a:cubicBezTo>
                  <a:pt x="549296" y="83127"/>
                  <a:pt x="411905" y="166255"/>
                  <a:pt x="298760" y="290946"/>
                </a:cubicBezTo>
                <a:cubicBezTo>
                  <a:pt x="185615" y="415637"/>
                  <a:pt x="-45295" y="568037"/>
                  <a:pt x="7814" y="748146"/>
                </a:cubicBezTo>
                <a:cubicBezTo>
                  <a:pt x="60923" y="928255"/>
                  <a:pt x="617414" y="1371600"/>
                  <a:pt x="617414" y="1371600"/>
                </a:cubicBezTo>
                <a:lnTo>
                  <a:pt x="617414" y="137160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8305800" y="4343400"/>
            <a:ext cx="1" cy="2209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924800" y="4953000"/>
            <a:ext cx="381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459808" y="52578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8305800" y="6186100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X=3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 rot="19487806">
                <a:off x="7313276" y="4571998"/>
                <a:ext cx="9422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487806">
                <a:off x="7313276" y="4571998"/>
                <a:ext cx="942245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90600" y="4191000"/>
                <a:ext cx="4351639" cy="7921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sub>
                        <m:sup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sup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𝑑𝑦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nary>
                            <m:nary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</m:rad>
                            </m:sub>
                            <m:sup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</m:rad>
                            </m:sup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3−</m:t>
                                      </m:r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𝑑𝑦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4191000"/>
                <a:ext cx="4351639" cy="79214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47800" y="5006352"/>
                <a:ext cx="5000793" cy="7921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i="1" smtClean="0">
                          <a:latin typeface="Cambria Math"/>
                          <a:ea typeface="Cambria Math"/>
                        </a:rPr>
                        <m:t>𝜋</m:t>
                      </m:r>
                      <m:nary>
                        <m:naryPr>
                          <m:ctrlPr>
                            <a:rPr lang="en-US" i="1" smtClean="0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sub>
                        <m:sup>
                          <m:rad>
                            <m:radPr>
                              <m:degHide m:val="on"/>
                              <m:ctrlP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sup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𝑑𝑦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nary>
                            <m:nary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</m:rad>
                            </m:sub>
                            <m:sup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</m:rad>
                            </m:sup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4−4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4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𝑑𝑦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006352"/>
                <a:ext cx="5000793" cy="79214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05237" y="5879220"/>
                <a:ext cx="3890424" cy="878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4</m:t>
                                      </m:r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5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5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</m:rad>
                            </m:sub>
                          </m:sSub>
                        </m:e>
                        <m:sup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64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237" y="5879220"/>
                <a:ext cx="3890424" cy="87851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676459" y="4141069"/>
                <a:ext cx="1319592" cy="678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3=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6459" y="4141069"/>
                <a:ext cx="1319592" cy="678968"/>
              </a:xfrm>
              <a:prstGeom prst="rect">
                <a:avLst/>
              </a:prstGeom>
              <a:blipFill rotWithShape="1">
                <a:blip r:embed="rId13"/>
                <a:stretch>
                  <a:fillRect b="-26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382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9" grpId="0"/>
      <p:bldP spid="14" grpId="0" animBg="1"/>
      <p:bldP spid="23" grpId="0"/>
      <p:bldP spid="27" grpId="0"/>
      <p:bldP spid="28" grpId="0"/>
      <p:bldP spid="24" grpId="0"/>
      <p:bldP spid="2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6276" y="3039070"/>
                <a:ext cx="8584914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The region bounded by the parabola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and the line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=2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 in the first 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      quadrant is revolved about the y-axis to generate a solid. Find the volume of the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       solid.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276" y="3039070"/>
                <a:ext cx="8584914" cy="923330"/>
              </a:xfrm>
              <a:prstGeom prst="rect">
                <a:avLst/>
              </a:prstGeom>
              <a:blipFill rotWithShape="1">
                <a:blip r:embed="rId2"/>
                <a:stretch>
                  <a:fillRect l="-568" t="-3311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6256" y="4331732"/>
            <a:ext cx="26670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50790" y="3939846"/>
                <a:ext cx="32374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 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    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790" y="3939846"/>
                <a:ext cx="323742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1640" y="4484132"/>
                <a:ext cx="38346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=0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=0,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40" y="4484132"/>
                <a:ext cx="383463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0790" y="5029200"/>
                <a:ext cx="5087996" cy="7221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𝑦</m:t>
                                          </m:r>
                                        </m:e>
                                      </m:rad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−(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𝑑𝑦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nary>
                            <m:nary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</m:nary>
                        </m:e>
                      </m:nary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790" y="5029200"/>
                <a:ext cx="5087996" cy="72218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40654" y="5895940"/>
                <a:ext cx="2436308" cy="808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i="1" smtClean="0"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0654" y="5895940"/>
                <a:ext cx="2436308" cy="80868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16" y="2231448"/>
            <a:ext cx="7391400" cy="656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15" y="1102303"/>
            <a:ext cx="6172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01640" y="399228"/>
            <a:ext cx="8870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the region we revolve to generate a solid does not border on or cross the axis of revolution</a:t>
            </a:r>
          </a:p>
          <a:p>
            <a:r>
              <a:rPr lang="en-US" dirty="0" smtClean="0"/>
              <a:t>, the solid has a hole. The cross sections are washers instead of disks.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00400" y="29896"/>
            <a:ext cx="1716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Washer method</a:t>
            </a:r>
            <a:endParaRPr lang="en-US" b="1" dirty="0"/>
          </a:p>
        </p:txBody>
      </p:sp>
      <p:sp>
        <p:nvSpPr>
          <p:cNvPr id="13" name="Oval 12"/>
          <p:cNvSpPr/>
          <p:nvPr/>
        </p:nvSpPr>
        <p:spPr>
          <a:xfrm>
            <a:off x="7848600" y="1219200"/>
            <a:ext cx="872590" cy="838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132495" y="1502229"/>
            <a:ext cx="304800" cy="30480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29200" y="3810000"/>
            <a:ext cx="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536956" y="4668798"/>
            <a:ext cx="15590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5036457" y="3802743"/>
            <a:ext cx="406400" cy="870857"/>
          </a:xfrm>
          <a:custGeom>
            <a:avLst/>
            <a:gdLst>
              <a:gd name="connsiteX0" fmla="*/ 0 w 406400"/>
              <a:gd name="connsiteY0" fmla="*/ 870857 h 870857"/>
              <a:gd name="connsiteX1" fmla="*/ 217714 w 406400"/>
              <a:gd name="connsiteY1" fmla="*/ 682171 h 870857"/>
              <a:gd name="connsiteX2" fmla="*/ 362857 w 406400"/>
              <a:gd name="connsiteY2" fmla="*/ 406400 h 870857"/>
              <a:gd name="connsiteX3" fmla="*/ 406400 w 406400"/>
              <a:gd name="connsiteY3" fmla="*/ 0 h 870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400" h="870857">
                <a:moveTo>
                  <a:pt x="0" y="870857"/>
                </a:moveTo>
                <a:cubicBezTo>
                  <a:pt x="78619" y="815218"/>
                  <a:pt x="157238" y="759580"/>
                  <a:pt x="217714" y="682171"/>
                </a:cubicBezTo>
                <a:cubicBezTo>
                  <a:pt x="278190" y="604762"/>
                  <a:pt x="331409" y="520095"/>
                  <a:pt x="362857" y="406400"/>
                </a:cubicBezTo>
                <a:cubicBezTo>
                  <a:pt x="394305" y="292705"/>
                  <a:pt x="400352" y="146352"/>
                  <a:pt x="40640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22" idx="0"/>
          </p:cNvCxnSpPr>
          <p:nvPr/>
        </p:nvCxnSpPr>
        <p:spPr>
          <a:xfrm flipV="1">
            <a:off x="5036457" y="3802743"/>
            <a:ext cx="406400" cy="870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200762" y="4309178"/>
            <a:ext cx="152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353162" y="3930270"/>
                <a:ext cx="63010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𝑦</m:t>
                      </m:r>
                      <m:r>
                        <a:rPr lang="en-US" sz="11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162" y="3930270"/>
                <a:ext cx="630109" cy="2616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 rot="17733614">
                <a:off x="4941748" y="3787277"/>
                <a:ext cx="518027" cy="257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100" b="0" i="1" smtClean="0">
                        <a:latin typeface="Cambria Math"/>
                      </a:rPr>
                      <m:t>𝑦</m:t>
                    </m:r>
                    <m:r>
                      <a:rPr lang="en-US" sz="11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900" dirty="0" smtClean="0"/>
                  <a:t>2x</a:t>
                </a:r>
                <a:endParaRPr lang="en-US" sz="9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733614">
                <a:off x="4941748" y="3787277"/>
                <a:ext cx="518027" cy="257699"/>
              </a:xfrm>
              <a:prstGeom prst="rect">
                <a:avLst/>
              </a:prstGeom>
              <a:blipFill rotWithShape="1">
                <a:blip r:embed="rId11"/>
                <a:stretch>
                  <a:fillRect r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112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10" grpId="0"/>
      <p:bldP spid="11" grpId="0"/>
      <p:bldP spid="22" grpId="0" animBg="1"/>
      <p:bldP spid="32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120134"/>
                <a:ext cx="905241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Find the volume generated by revolving the area enclosed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+1 , </m:t>
                    </m:r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+3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                 about the x-axis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0134"/>
                <a:ext cx="9052415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539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7696200" y="766465"/>
            <a:ext cx="0" cy="2052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629400" y="1981200"/>
            <a:ext cx="228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6924675" y="949970"/>
            <a:ext cx="1514475" cy="842962"/>
          </a:xfrm>
          <a:custGeom>
            <a:avLst/>
            <a:gdLst>
              <a:gd name="connsiteX0" fmla="*/ 0 w 1514475"/>
              <a:gd name="connsiteY0" fmla="*/ 85725 h 842962"/>
              <a:gd name="connsiteX1" fmla="*/ 242887 w 1514475"/>
              <a:gd name="connsiteY1" fmla="*/ 585787 h 842962"/>
              <a:gd name="connsiteX2" fmla="*/ 757237 w 1514475"/>
              <a:gd name="connsiteY2" fmla="*/ 842962 h 842962"/>
              <a:gd name="connsiteX3" fmla="*/ 1300162 w 1514475"/>
              <a:gd name="connsiteY3" fmla="*/ 585787 h 842962"/>
              <a:gd name="connsiteX4" fmla="*/ 1514475 w 1514475"/>
              <a:gd name="connsiteY4" fmla="*/ 0 h 842962"/>
              <a:gd name="connsiteX5" fmla="*/ 1514475 w 1514475"/>
              <a:gd name="connsiteY5" fmla="*/ 0 h 84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14475" h="842962">
                <a:moveTo>
                  <a:pt x="0" y="85725"/>
                </a:moveTo>
                <a:cubicBezTo>
                  <a:pt x="58340" y="272653"/>
                  <a:pt x="116681" y="459581"/>
                  <a:pt x="242887" y="585787"/>
                </a:cubicBezTo>
                <a:cubicBezTo>
                  <a:pt x="369093" y="711993"/>
                  <a:pt x="581025" y="842962"/>
                  <a:pt x="757237" y="842962"/>
                </a:cubicBezTo>
                <a:cubicBezTo>
                  <a:pt x="933449" y="842962"/>
                  <a:pt x="1173956" y="726281"/>
                  <a:pt x="1300162" y="585787"/>
                </a:cubicBezTo>
                <a:cubicBezTo>
                  <a:pt x="1426368" y="445293"/>
                  <a:pt x="1514475" y="0"/>
                  <a:pt x="1514475" y="0"/>
                </a:cubicBezTo>
                <a:lnTo>
                  <a:pt x="1514475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6400800" y="766465"/>
            <a:ext cx="2514600" cy="13671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305986" y="1945317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2</a:t>
            </a:r>
            <a:endParaRPr lang="en-US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7162800" y="1945317"/>
            <a:ext cx="3000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-1</a:t>
            </a:r>
            <a:endParaRPr lang="en-US" sz="11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8153400" y="1219200"/>
            <a:ext cx="0" cy="381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 rot="19771739">
                <a:off x="6225123" y="1622687"/>
                <a:ext cx="80855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dirty="0" smtClean="0">
                          <a:latin typeface="Cambria Math"/>
                        </a:rPr>
                        <m:t>𝑦</m:t>
                      </m:r>
                      <m:r>
                        <a:rPr lang="en-US" sz="1100" b="0" i="1" dirty="0" smtClean="0">
                          <a:latin typeface="Cambria Math"/>
                        </a:rPr>
                        <m:t>=</m:t>
                      </m:r>
                      <m:r>
                        <a:rPr lang="en-US" sz="1100" b="0" i="1" dirty="0" smtClean="0">
                          <a:latin typeface="Cambria Math"/>
                        </a:rPr>
                        <m:t>𝑥</m:t>
                      </m:r>
                      <m:r>
                        <a:rPr lang="en-US" sz="1100" b="0" i="1" dirty="0" smtClean="0">
                          <a:latin typeface="Cambria Math"/>
                        </a:rPr>
                        <m:t>+3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771739">
                <a:off x="6225123" y="1622687"/>
                <a:ext cx="808555" cy="2616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847612" y="911870"/>
                <a:ext cx="87716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𝑦</m:t>
                      </m:r>
                      <m:r>
                        <a:rPr lang="en-US" sz="11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7612" y="911870"/>
                <a:ext cx="877163" cy="2616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38200" y="1042675"/>
                <a:ext cx="2372381" cy="713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042675"/>
                <a:ext cx="2372381" cy="71340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88308" y="896481"/>
                <a:ext cx="12071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+1=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+3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8308" y="896481"/>
                <a:ext cx="1207125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286402" y="1188869"/>
                <a:ext cx="12071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−2=0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6402" y="1188869"/>
                <a:ext cx="1207125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263053" y="1408412"/>
                <a:ext cx="11377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=2, 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3053" y="1408412"/>
                <a:ext cx="1137747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066800" y="1981200"/>
                <a:ext cx="3417089" cy="713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+3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+1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981200"/>
                <a:ext cx="3417089" cy="71340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066800" y="2819400"/>
                <a:ext cx="7168501" cy="713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+6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+9−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−2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nary>
                            <m:nary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+6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+8−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4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819400"/>
                <a:ext cx="7168501" cy="71340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483889" y="3657600"/>
                <a:ext cx="4023089" cy="812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+3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+8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5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5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b>
                          </m:sSub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=21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3889" y="3657600"/>
                <a:ext cx="4023089" cy="81201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94255" y="4550828"/>
                <a:ext cx="865333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Find the volume of solid generated by revolving the region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𝑦</m:t>
                    </m:r>
                  </m:oMath>
                </a14:m>
                <a:endParaRPr lang="en-US" dirty="0" smtClean="0"/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      about the x-axis.</a:t>
                </a:r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255" y="4550828"/>
                <a:ext cx="8653331" cy="646331"/>
              </a:xfrm>
              <a:prstGeom prst="rect">
                <a:avLst/>
              </a:prstGeom>
              <a:blipFill rotWithShape="1">
                <a:blip r:embed="rId15"/>
                <a:stretch>
                  <a:fillRect l="-634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>
            <a:off x="7724775" y="5105400"/>
            <a:ext cx="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493527" y="5905500"/>
            <a:ext cx="24218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31"/>
          <p:cNvSpPr/>
          <p:nvPr/>
        </p:nvSpPr>
        <p:spPr>
          <a:xfrm>
            <a:off x="7729538" y="5095838"/>
            <a:ext cx="1233419" cy="819187"/>
          </a:xfrm>
          <a:custGeom>
            <a:avLst/>
            <a:gdLst>
              <a:gd name="connsiteX0" fmla="*/ 0 w 1233419"/>
              <a:gd name="connsiteY0" fmla="*/ 819187 h 819187"/>
              <a:gd name="connsiteX1" fmla="*/ 214312 w 1233419"/>
              <a:gd name="connsiteY1" fmla="*/ 490575 h 819187"/>
              <a:gd name="connsiteX2" fmla="*/ 671512 w 1233419"/>
              <a:gd name="connsiteY2" fmla="*/ 147675 h 819187"/>
              <a:gd name="connsiteX3" fmla="*/ 1214437 w 1233419"/>
              <a:gd name="connsiteY3" fmla="*/ 4800 h 819187"/>
              <a:gd name="connsiteX4" fmla="*/ 1057275 w 1233419"/>
              <a:gd name="connsiteY4" fmla="*/ 47662 h 81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3419" h="819187">
                <a:moveTo>
                  <a:pt x="0" y="819187"/>
                </a:moveTo>
                <a:cubicBezTo>
                  <a:pt x="51196" y="710840"/>
                  <a:pt x="102393" y="602494"/>
                  <a:pt x="214312" y="490575"/>
                </a:cubicBezTo>
                <a:cubicBezTo>
                  <a:pt x="326231" y="378656"/>
                  <a:pt x="504825" y="228637"/>
                  <a:pt x="671512" y="147675"/>
                </a:cubicBezTo>
                <a:cubicBezTo>
                  <a:pt x="838200" y="66712"/>
                  <a:pt x="1150143" y="21469"/>
                  <a:pt x="1214437" y="4800"/>
                </a:cubicBezTo>
                <a:cubicBezTo>
                  <a:pt x="1278731" y="-11869"/>
                  <a:pt x="1168003" y="17896"/>
                  <a:pt x="1057275" y="4766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7044174" y="5095838"/>
            <a:ext cx="1871226" cy="1304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305986" y="5334000"/>
            <a:ext cx="0" cy="17143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8733299" y="5105400"/>
            <a:ext cx="3642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1,1</a:t>
            </a:r>
            <a:endParaRPr lang="en-US" sz="1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715000" y="5095838"/>
                <a:ext cx="18635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latin typeface="Cambria Math"/>
                        </a:rPr>
                        <m:t>   → 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=1,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5095838"/>
                <a:ext cx="1863522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219200" y="5372837"/>
                <a:ext cx="4402231" cy="809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fPr>
                                        <m:num>
                                          <m:sSup>
                                            <m:sSup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fPr>
                                        <m:num>
                                          <m:sSup>
                                            <m:sSup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3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p>
                          </m:sSup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372837"/>
                <a:ext cx="4402231" cy="809261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271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3" grpId="0"/>
      <p:bldP spid="14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32" grpId="0" animBg="1"/>
      <p:bldP spid="37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0" y="152400"/>
            <a:ext cx="3205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Volumes using Cylindrical Shells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81000" y="521732"/>
                <a:ext cx="8795806" cy="15820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The volume of a solid as the definite integral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𝑉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</m:e>
                    </m:nary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, where A(x) is an integral </a:t>
                </a:r>
              </a:p>
              <a:p>
                <a:r>
                  <a:rPr lang="en-US" dirty="0" smtClean="0"/>
                  <a:t>cross sectional area of the solid. The area  A(x) was obtained by slicing through the solid </a:t>
                </a:r>
              </a:p>
              <a:p>
                <a:r>
                  <a:rPr lang="en-US" dirty="0" smtClean="0"/>
                  <a:t>with a plane perpendicular to x-axis. However, this method of slicing in sometimes awkward</a:t>
                </a:r>
              </a:p>
              <a:p>
                <a:r>
                  <a:rPr lang="en-US" dirty="0"/>
                  <a:t>t</a:t>
                </a:r>
                <a:r>
                  <a:rPr lang="en-US" dirty="0" smtClean="0"/>
                  <a:t>o apply . To overcome this difficulty, we use the same integral definition for volume in </a:t>
                </a:r>
              </a:p>
              <a:p>
                <a:r>
                  <a:rPr lang="en-US" dirty="0" smtClean="0"/>
                  <a:t>different way by using Cylindrical Shells method.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21732"/>
                <a:ext cx="8795806" cy="1582036"/>
              </a:xfrm>
              <a:prstGeom prst="rect">
                <a:avLst/>
              </a:prstGeom>
              <a:blipFill rotWithShape="1">
                <a:blip r:embed="rId2"/>
                <a:stretch>
                  <a:fillRect l="-624" t="-30888" b="-5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09600" y="2286000"/>
                <a:ext cx="8292398" cy="669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Find the volume generated by revolving the region enclosed by the parabola 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=3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𝑎𝑏𝑜𝑢𝑡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𝑡h𝑒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=−1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286000"/>
                <a:ext cx="8292398" cy="669992"/>
              </a:xfrm>
              <a:prstGeom prst="rect">
                <a:avLst/>
              </a:prstGeom>
              <a:blipFill rotWithShape="1">
                <a:blip r:embed="rId3"/>
                <a:stretch>
                  <a:fillRect l="-588" t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00199" y="2940492"/>
                <a:ext cx="6842451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=3−2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=0     →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,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𝑚𝑎𝑥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199" y="2940492"/>
                <a:ext cx="6842451" cy="7146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0" y="3505200"/>
                <a:ext cx="56151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=0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=0    →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=0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505200"/>
                <a:ext cx="561519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862864"/>
            <a:ext cx="2514600" cy="2309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6019800" y="4191000"/>
            <a:ext cx="0" cy="6858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65286" y="3957637"/>
            <a:ext cx="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62600" y="40386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562600" y="4533900"/>
            <a:ext cx="457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778903" y="4876800"/>
            <a:ext cx="16980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181600"/>
            <a:ext cx="2362199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5627951" y="4343400"/>
            <a:ext cx="2519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x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5199991" y="4233862"/>
            <a:ext cx="309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-1</a:t>
            </a:r>
            <a:endParaRPr lang="en-US" sz="1200" dirty="0"/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5156185" y="4558100"/>
            <a:ext cx="39731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509691" y="48768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28600" y="4207906"/>
                <a:ext cx="43736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𝐴𝑟𝑒𝑎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𝑠h𝑒𝑙𝑙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𝑟𝑎𝑑𝑖𝑢𝑠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𝑠h𝑒𝑙𝑙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h𝑒𝑖𝑔h𝑡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207906"/>
                <a:ext cx="4373633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28600" y="4533900"/>
                <a:ext cx="21707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𝐴𝑟𝑒𝑎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533900"/>
                <a:ext cx="2170722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6032343" y="4319587"/>
            <a:ext cx="253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1000" y="4903232"/>
                <a:ext cx="3289682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𝑽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1" i="1" smtClean="0">
                              <a:latin typeface="Cambria Math"/>
                            </a:rPr>
                            <m:t>𝟎</m:t>
                          </m:r>
                        </m:sub>
                        <m:sup>
                          <m:r>
                            <a:rPr lang="en-US" b="1" i="1" smtClean="0">
                              <a:latin typeface="Cambria Math"/>
                            </a:rPr>
                            <m:t>𝟑</m:t>
                          </m:r>
                        </m:sup>
                        <m:e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𝝅</m:t>
                          </m:r>
                          <m:d>
                            <m:dPr>
                              <m:ctrlP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e>
                          </m:d>
                          <m:d>
                            <m:dPr>
                              <m:ctrlP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/>
                                      <a:ea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/>
                                      <a:ea typeface="Cambria Math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1" i="1" smtClean="0">
                              <a:latin typeface="Cambria Math"/>
                              <a:ea typeface="Cambria Math"/>
                            </a:rPr>
                            <m:t>𝒅𝒙</m:t>
                          </m:r>
                        </m:e>
                      </m:nary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903232"/>
                <a:ext cx="3289682" cy="72180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80999" y="5481637"/>
                <a:ext cx="3643241" cy="7151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+3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99" y="5481637"/>
                <a:ext cx="3643241" cy="7151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21467" y="6024823"/>
                <a:ext cx="3488712" cy="808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4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45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467" y="6024823"/>
                <a:ext cx="3488712" cy="808683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651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25" grpId="0"/>
      <p:bldP spid="29" grpId="0"/>
      <p:bldP spid="46" grpId="0"/>
      <p:bldP spid="43" grpId="0"/>
      <p:bldP spid="44" grpId="0"/>
      <p:bldP spid="49" grpId="0"/>
      <p:bldP spid="45" grpId="0"/>
      <p:bldP spid="47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304800"/>
                <a:ext cx="8566256" cy="669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Use cylindrical shell method to find the volume of the solid generated when the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      region enclosed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𝑎𝑛𝑑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is revolved about y-axis.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04800"/>
                <a:ext cx="8566256" cy="669992"/>
              </a:xfrm>
              <a:prstGeom prst="rect">
                <a:avLst/>
              </a:prstGeom>
              <a:blipFill rotWithShape="1">
                <a:blip r:embed="rId2"/>
                <a:stretch>
                  <a:fillRect l="-569" t="-4545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7503319" y="974792"/>
            <a:ext cx="0" cy="19208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172200" y="2286000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7503319" y="1143000"/>
            <a:ext cx="1183481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7500938" y="1543050"/>
            <a:ext cx="728662" cy="728663"/>
          </a:xfrm>
          <a:custGeom>
            <a:avLst/>
            <a:gdLst>
              <a:gd name="connsiteX0" fmla="*/ 728662 w 728662"/>
              <a:gd name="connsiteY0" fmla="*/ 0 h 728663"/>
              <a:gd name="connsiteX1" fmla="*/ 514350 w 728662"/>
              <a:gd name="connsiteY1" fmla="*/ 542925 h 728663"/>
              <a:gd name="connsiteX2" fmla="*/ 0 w 728662"/>
              <a:gd name="connsiteY2" fmla="*/ 728663 h 728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8662" h="728663">
                <a:moveTo>
                  <a:pt x="728662" y="0"/>
                </a:moveTo>
                <a:cubicBezTo>
                  <a:pt x="682228" y="210740"/>
                  <a:pt x="635794" y="421481"/>
                  <a:pt x="514350" y="542925"/>
                </a:cubicBezTo>
                <a:cubicBezTo>
                  <a:pt x="392906" y="664369"/>
                  <a:pt x="0" y="728663"/>
                  <a:pt x="0" y="72866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7865269" y="1907381"/>
            <a:ext cx="0" cy="3024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7500938" y="1907381"/>
            <a:ext cx="36433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557107" y="1614487"/>
            <a:ext cx="2519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x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8398936" y="1271587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y</a:t>
            </a:r>
            <a:r>
              <a:rPr lang="en-US" sz="1200" dirty="0" smtClean="0"/>
              <a:t>=x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62722" y="1768881"/>
                <a:ext cx="67242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/>
                        </a:rPr>
                        <m:t>𝑦</m:t>
                      </m:r>
                      <m:r>
                        <a:rPr lang="en-US" sz="1200" b="0" i="1" dirty="0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200" b="0" i="1" dirty="0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2722" y="1768881"/>
                <a:ext cx="672427" cy="276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066800" y="1410086"/>
                <a:ext cx="3879075" cy="714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𝑥𝑦𝑑𝑥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nary>
                            <m:nary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p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410086"/>
                <a:ext cx="3879075" cy="71455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081087" y="2192537"/>
                <a:ext cx="4555991" cy="809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fPr>
                                        <m:num>
                                          <m:sSup>
                                            <m:sSup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3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fPr>
                                        <m:num>
                                          <m:sSup>
                                            <m:sSup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4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p>
                          </m:sSup>
                        </m:e>
                      </m:nary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087" y="2192537"/>
                <a:ext cx="4555991" cy="80926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09600" y="3352800"/>
                <a:ext cx="8465074" cy="669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Use Cylindrical Shell to find the volume of the solid generated when the region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      under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over the interval (0, 2) is revolved about x-axis.</a:t>
                </a:r>
                <a:endParaRPr lang="en-US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352800"/>
                <a:ext cx="8465074" cy="669992"/>
              </a:xfrm>
              <a:prstGeom prst="rect">
                <a:avLst/>
              </a:prstGeom>
              <a:blipFill rotWithShape="1">
                <a:blip r:embed="rId7"/>
                <a:stretch>
                  <a:fillRect l="-576" t="-4545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>
            <a:off x="7557107" y="4191000"/>
            <a:ext cx="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858000" y="5067300"/>
            <a:ext cx="19388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269443" y="50673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7551496" y="506331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51" name="Freeform 50"/>
          <p:cNvSpPr/>
          <p:nvPr/>
        </p:nvSpPr>
        <p:spPr>
          <a:xfrm>
            <a:off x="6715125" y="4029075"/>
            <a:ext cx="1685925" cy="1028787"/>
          </a:xfrm>
          <a:custGeom>
            <a:avLst/>
            <a:gdLst>
              <a:gd name="connsiteX0" fmla="*/ 1685925 w 1685925"/>
              <a:gd name="connsiteY0" fmla="*/ 0 h 1028787"/>
              <a:gd name="connsiteX1" fmla="*/ 1371600 w 1685925"/>
              <a:gd name="connsiteY1" fmla="*/ 671513 h 1028787"/>
              <a:gd name="connsiteX2" fmla="*/ 828675 w 1685925"/>
              <a:gd name="connsiteY2" fmla="*/ 1028700 h 1028787"/>
              <a:gd name="connsiteX3" fmla="*/ 157163 w 1685925"/>
              <a:gd name="connsiteY3" fmla="*/ 642938 h 1028787"/>
              <a:gd name="connsiteX4" fmla="*/ 0 w 1685925"/>
              <a:gd name="connsiteY4" fmla="*/ 185738 h 1028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5925" h="1028787">
                <a:moveTo>
                  <a:pt x="1685925" y="0"/>
                </a:moveTo>
                <a:cubicBezTo>
                  <a:pt x="1600200" y="250031"/>
                  <a:pt x="1514475" y="500063"/>
                  <a:pt x="1371600" y="671513"/>
                </a:cubicBezTo>
                <a:cubicBezTo>
                  <a:pt x="1228725" y="842963"/>
                  <a:pt x="1031081" y="1033462"/>
                  <a:pt x="828675" y="1028700"/>
                </a:cubicBezTo>
                <a:cubicBezTo>
                  <a:pt x="626269" y="1023938"/>
                  <a:pt x="295275" y="783432"/>
                  <a:pt x="157163" y="642938"/>
                </a:cubicBezTo>
                <a:cubicBezTo>
                  <a:pt x="19051" y="502444"/>
                  <a:pt x="19050" y="273844"/>
                  <a:pt x="0" y="18573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>
            <a:stCxn id="42" idx="0"/>
          </p:cNvCxnSpPr>
          <p:nvPr/>
        </p:nvCxnSpPr>
        <p:spPr>
          <a:xfrm flipV="1">
            <a:off x="8401050" y="4022792"/>
            <a:ext cx="0" cy="10445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7931115" y="4876800"/>
            <a:ext cx="469935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8431181" y="4876800"/>
            <a:ext cx="28575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8574056" y="4876800"/>
            <a:ext cx="0" cy="186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8481553" y="4839250"/>
            <a:ext cx="2487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y</a:t>
            </a:r>
            <a:endParaRPr lang="en-US" sz="1100" dirty="0"/>
          </a:p>
        </p:txBody>
      </p:sp>
      <p:sp>
        <p:nvSpPr>
          <p:cNvPr id="79" name="TextBox 78"/>
          <p:cNvSpPr txBox="1"/>
          <p:nvPr/>
        </p:nvSpPr>
        <p:spPr>
          <a:xfrm>
            <a:off x="8105207" y="4615740"/>
            <a:ext cx="2487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x</a:t>
            </a:r>
            <a:endParaRPr lang="en-US" sz="1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1066800" y="4174136"/>
                <a:ext cx="3972498" cy="7139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𝑦𝑥𝑑𝑦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nary>
                            <m:nary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𝑦</m:t>
                                      </m:r>
                                    </m:e>
                                  </m:rad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𝑑𝑦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174136"/>
                <a:ext cx="3972498" cy="71397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1600200" y="5050687"/>
                <a:ext cx="5060360" cy="7302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𝑑𝑦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5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5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e>
                                  </m:d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</m:e>
                      </m:nary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5050687"/>
                <a:ext cx="5060360" cy="7302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5323345" y="948421"/>
                <a:ext cx="1697709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=0 </m:t>
                      </m:r>
                      <m:r>
                        <a:rPr lang="en-US" b="0" i="1" smtClean="0">
                          <a:latin typeface="Cambria Math"/>
                        </a:rPr>
                        <m:t>𝑜𝑟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3345" y="948421"/>
                <a:ext cx="1697709" cy="92333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032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8" grpId="0"/>
      <p:bldP spid="29" grpId="0"/>
      <p:bldP spid="30" grpId="0"/>
      <p:bldP spid="31" grpId="0"/>
      <p:bldP spid="32" grpId="0"/>
      <p:bldP spid="33" grpId="0"/>
      <p:bldP spid="42" grpId="0"/>
      <p:bldP spid="43" grpId="0"/>
      <p:bldP spid="51" grpId="0" animBg="1"/>
      <p:bldP spid="78" grpId="0"/>
      <p:bldP spid="79" grpId="0"/>
      <p:bldP spid="80" grpId="0"/>
      <p:bldP spid="81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3043</TotalTime>
  <Words>1325</Words>
  <Application>Microsoft Office PowerPoint</Application>
  <PresentationFormat>On-screen Show (4:3)</PresentationFormat>
  <Paragraphs>83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kareem</dc:creator>
  <cp:lastModifiedBy>kareem</cp:lastModifiedBy>
  <cp:revision>40</cp:revision>
  <dcterms:created xsi:type="dcterms:W3CDTF">2020-04-07T10:41:56Z</dcterms:created>
  <dcterms:modified xsi:type="dcterms:W3CDTF">2021-02-28T20:41:17Z</dcterms:modified>
</cp:coreProperties>
</file>