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94" y="-16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30262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0332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5231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60210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6033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696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66478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444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058678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14863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3251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F5EF0E-13AD-472D-AB67-78307F239951}" type="datetimeFigureOut">
              <a:rPr lang="en-US" smtClean="0"/>
              <a:t>2/21/2021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7EABA-913A-431F-BD90-0E23142F8F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224019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8.png"/><Relationship Id="rId13" Type="http://schemas.openxmlformats.org/officeDocument/2006/relationships/image" Target="../media/image23.png"/><Relationship Id="rId18" Type="http://schemas.openxmlformats.org/officeDocument/2006/relationships/image" Target="../media/image28.png"/><Relationship Id="rId3" Type="http://schemas.openxmlformats.org/officeDocument/2006/relationships/image" Target="../media/image130.png"/><Relationship Id="rId7" Type="http://schemas.openxmlformats.org/officeDocument/2006/relationships/image" Target="../media/image17.png"/><Relationship Id="rId12" Type="http://schemas.openxmlformats.org/officeDocument/2006/relationships/image" Target="../media/image22.png"/><Relationship Id="rId17" Type="http://schemas.openxmlformats.org/officeDocument/2006/relationships/image" Target="../media/image27.png"/><Relationship Id="rId2" Type="http://schemas.openxmlformats.org/officeDocument/2006/relationships/image" Target="../media/image120.png"/><Relationship Id="rId16" Type="http://schemas.openxmlformats.org/officeDocument/2006/relationships/image" Target="../media/image26.png"/><Relationship Id="rId20" Type="http://schemas.openxmlformats.org/officeDocument/2006/relationships/image" Target="../media/image3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6.png"/><Relationship Id="rId11" Type="http://schemas.openxmlformats.org/officeDocument/2006/relationships/image" Target="../media/image21.png"/><Relationship Id="rId5" Type="http://schemas.openxmlformats.org/officeDocument/2006/relationships/image" Target="../media/image150.png"/><Relationship Id="rId15" Type="http://schemas.openxmlformats.org/officeDocument/2006/relationships/image" Target="../media/image25.png"/><Relationship Id="rId10" Type="http://schemas.openxmlformats.org/officeDocument/2006/relationships/image" Target="../media/image20.png"/><Relationship Id="rId19" Type="http://schemas.openxmlformats.org/officeDocument/2006/relationships/image" Target="../media/image29.png"/><Relationship Id="rId4" Type="http://schemas.openxmlformats.org/officeDocument/2006/relationships/image" Target="../media/image140.png"/><Relationship Id="rId9" Type="http://schemas.openxmlformats.org/officeDocument/2006/relationships/image" Target="../media/image19.png"/><Relationship Id="rId14" Type="http://schemas.openxmlformats.org/officeDocument/2006/relationships/image" Target="../media/image24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png"/><Relationship Id="rId3" Type="http://schemas.openxmlformats.org/officeDocument/2006/relationships/image" Target="../media/image32.png"/><Relationship Id="rId7" Type="http://schemas.openxmlformats.org/officeDocument/2006/relationships/image" Target="../media/image36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44.png"/><Relationship Id="rId13" Type="http://schemas.openxmlformats.org/officeDocument/2006/relationships/image" Target="../media/image49.png"/><Relationship Id="rId3" Type="http://schemas.openxmlformats.org/officeDocument/2006/relationships/image" Target="../media/image39.png"/><Relationship Id="rId7" Type="http://schemas.openxmlformats.org/officeDocument/2006/relationships/image" Target="../media/image43.png"/><Relationship Id="rId12" Type="http://schemas.openxmlformats.org/officeDocument/2006/relationships/image" Target="../media/image48.png"/><Relationship Id="rId2" Type="http://schemas.openxmlformats.org/officeDocument/2006/relationships/image" Target="../media/image3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2.png"/><Relationship Id="rId11" Type="http://schemas.openxmlformats.org/officeDocument/2006/relationships/image" Target="../media/image47.png"/><Relationship Id="rId5" Type="http://schemas.openxmlformats.org/officeDocument/2006/relationships/image" Target="../media/image41.png"/><Relationship Id="rId15" Type="http://schemas.openxmlformats.org/officeDocument/2006/relationships/image" Target="../media/image51.png"/><Relationship Id="rId10" Type="http://schemas.openxmlformats.org/officeDocument/2006/relationships/image" Target="../media/image46.png"/><Relationship Id="rId4" Type="http://schemas.openxmlformats.org/officeDocument/2006/relationships/image" Target="../media/image40.png"/><Relationship Id="rId9" Type="http://schemas.openxmlformats.org/officeDocument/2006/relationships/image" Target="../media/image45.png"/><Relationship Id="rId14" Type="http://schemas.openxmlformats.org/officeDocument/2006/relationships/image" Target="../media/image5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304800" y="152400"/>
                <a:ext cx="655910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area between the curves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 and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+6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" y="152400"/>
                <a:ext cx="6559103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743" t="-8197" b="-2459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8001000" y="762000"/>
            <a:ext cx="0" cy="1828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6705600" y="1676400"/>
            <a:ext cx="2286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H="1">
            <a:off x="6863903" y="762000"/>
            <a:ext cx="1892170" cy="93183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Freeform 22"/>
          <p:cNvSpPr/>
          <p:nvPr/>
        </p:nvSpPr>
        <p:spPr>
          <a:xfrm>
            <a:off x="7262813" y="771525"/>
            <a:ext cx="1328737" cy="902418"/>
          </a:xfrm>
          <a:custGeom>
            <a:avLst/>
            <a:gdLst>
              <a:gd name="connsiteX0" fmla="*/ 1328737 w 1328737"/>
              <a:gd name="connsiteY0" fmla="*/ 0 h 902418"/>
              <a:gd name="connsiteX1" fmla="*/ 1257300 w 1328737"/>
              <a:gd name="connsiteY1" fmla="*/ 280988 h 902418"/>
              <a:gd name="connsiteX2" fmla="*/ 1047750 w 1328737"/>
              <a:gd name="connsiteY2" fmla="*/ 704850 h 902418"/>
              <a:gd name="connsiteX3" fmla="*/ 728662 w 1328737"/>
              <a:gd name="connsiteY3" fmla="*/ 900113 h 902418"/>
              <a:gd name="connsiteX4" fmla="*/ 233362 w 1328737"/>
              <a:gd name="connsiteY4" fmla="*/ 585788 h 902418"/>
              <a:gd name="connsiteX5" fmla="*/ 0 w 1328737"/>
              <a:gd name="connsiteY5" fmla="*/ 190500 h 902418"/>
              <a:gd name="connsiteX6" fmla="*/ 0 w 1328737"/>
              <a:gd name="connsiteY6" fmla="*/ 190500 h 9024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1328737" h="902418">
                <a:moveTo>
                  <a:pt x="1328737" y="0"/>
                </a:moveTo>
                <a:cubicBezTo>
                  <a:pt x="1316434" y="81756"/>
                  <a:pt x="1304131" y="163513"/>
                  <a:pt x="1257300" y="280988"/>
                </a:cubicBezTo>
                <a:cubicBezTo>
                  <a:pt x="1210469" y="398463"/>
                  <a:pt x="1135856" y="601663"/>
                  <a:pt x="1047750" y="704850"/>
                </a:cubicBezTo>
                <a:cubicBezTo>
                  <a:pt x="959644" y="808037"/>
                  <a:pt x="864393" y="919957"/>
                  <a:pt x="728662" y="900113"/>
                </a:cubicBezTo>
                <a:cubicBezTo>
                  <a:pt x="592931" y="880269"/>
                  <a:pt x="354806" y="704057"/>
                  <a:pt x="233362" y="585788"/>
                </a:cubicBezTo>
                <a:cubicBezTo>
                  <a:pt x="111918" y="467519"/>
                  <a:pt x="0" y="190500"/>
                  <a:pt x="0" y="190500"/>
                </a:cubicBezTo>
                <a:lnTo>
                  <a:pt x="0" y="19050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Connector 24"/>
          <p:cNvCxnSpPr>
            <a:endCxn id="23" idx="2"/>
          </p:cNvCxnSpPr>
          <p:nvPr/>
        </p:nvCxnSpPr>
        <p:spPr>
          <a:xfrm>
            <a:off x="8305800" y="990600"/>
            <a:ext cx="4763" cy="48577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7773406" y="911682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6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>
            <a:off x="6724650" y="1600200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-6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8310563" y="1163758"/>
                <a:ext cx="75200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4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4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4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10563" y="1163758"/>
                <a:ext cx="752001" cy="307777"/>
              </a:xfrm>
              <a:prstGeom prst="rect">
                <a:avLst/>
              </a:prstGeom>
              <a:blipFill rotWithShape="1">
                <a:blip r:embed="rId3"/>
                <a:stretch>
                  <a:fillRect b="-4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1143000" y="606705"/>
                <a:ext cx="1316707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3000" y="606705"/>
                <a:ext cx="1316707" cy="369332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1371600" y="1065570"/>
                <a:ext cx="438607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−6=0     →    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−3</m:t>
                          </m:r>
                        </m:e>
                      </m:d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+2</m:t>
                          </m:r>
                        </m:e>
                      </m:d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1065570"/>
                <a:ext cx="4386072" cy="369332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2" name="TextBox 31"/>
              <p:cNvSpPr txBox="1"/>
              <p:nvPr/>
            </p:nvSpPr>
            <p:spPr>
              <a:xfrm>
                <a:off x="2819400" y="1489277"/>
                <a:ext cx="1870833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=3 </m:t>
                      </m:r>
                      <m:r>
                        <a:rPr lang="en-US" b="0" i="1" smtClean="0">
                          <a:latin typeface="Cambria Math"/>
                        </a:rPr>
                        <m:t>𝑜𝑟</m:t>
                      </m:r>
                      <m:r>
                        <a:rPr lang="en-US" b="0" i="1" smtClean="0">
                          <a:latin typeface="Cambria Math"/>
                        </a:rPr>
                        <m:t>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=−2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2" name="TextBox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19400" y="1489277"/>
                <a:ext cx="1870833" cy="36933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3" name="TextBox 32"/>
          <p:cNvSpPr txBox="1"/>
          <p:nvPr/>
        </p:nvSpPr>
        <p:spPr>
          <a:xfrm>
            <a:off x="7393276" y="1643305"/>
            <a:ext cx="33054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-2</a:t>
            </a:r>
            <a:endParaRPr lang="en-US" sz="1400" dirty="0"/>
          </a:p>
        </p:txBody>
      </p:sp>
      <p:sp>
        <p:nvSpPr>
          <p:cNvPr id="34" name="TextBox 33"/>
          <p:cNvSpPr txBox="1"/>
          <p:nvPr/>
        </p:nvSpPr>
        <p:spPr>
          <a:xfrm>
            <a:off x="8453531" y="1600200"/>
            <a:ext cx="27603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3</a:t>
            </a:r>
            <a:endParaRPr lang="en-US" sz="1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5" name="TextBox 34"/>
              <p:cNvSpPr txBox="1"/>
              <p:nvPr/>
            </p:nvSpPr>
            <p:spPr>
              <a:xfrm>
                <a:off x="1371600" y="2133600"/>
                <a:ext cx="4628318" cy="8081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+6−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+6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−2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5" name="TextBox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71600" y="2133600"/>
                <a:ext cx="4628318" cy="808106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6" name="TextBox 35"/>
              <p:cNvSpPr txBox="1"/>
              <p:nvPr/>
            </p:nvSpPr>
            <p:spPr>
              <a:xfrm>
                <a:off x="3556428" y="2941706"/>
                <a:ext cx="3958456" cy="714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9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+18−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27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dPr>
                        <m:e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4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</a:rPr>
                            <m:t>−12+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125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56428" y="2941706"/>
                <a:ext cx="3958456" cy="714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7" name="TextBox 36"/>
              <p:cNvSpPr txBox="1"/>
              <p:nvPr/>
            </p:nvSpPr>
            <p:spPr>
              <a:xfrm>
                <a:off x="533400" y="3655607"/>
                <a:ext cx="8311314" cy="6494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area of the region in the first quadrant that is bounded by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 smtClean="0"/>
                  <a:t>  ,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the line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−2</m:t>
                    </m:r>
                  </m:oMath>
                </a14:m>
                <a:r>
                  <a:rPr lang="en-US" dirty="0" smtClean="0"/>
                  <a:t>  and the x-axis.</a:t>
                </a:r>
                <a:endParaRPr lang="en-US" dirty="0"/>
              </a:p>
            </p:txBody>
          </p:sp>
        </mc:Choice>
        <mc:Fallback xmlns="">
          <p:sp>
            <p:nvSpPr>
              <p:cNvPr id="37" name="TextBox 3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400" y="3655607"/>
                <a:ext cx="8311314" cy="649409"/>
              </a:xfrm>
              <a:prstGeom prst="rect">
                <a:avLst/>
              </a:prstGeom>
              <a:blipFill rotWithShape="1">
                <a:blip r:embed="rId9"/>
                <a:stretch>
                  <a:fillRect l="-660" t="-3774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0" name="Straight Connector 39"/>
          <p:cNvCxnSpPr/>
          <p:nvPr/>
        </p:nvCxnSpPr>
        <p:spPr>
          <a:xfrm>
            <a:off x="7514884" y="4572000"/>
            <a:ext cx="0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6400800" y="5562600"/>
            <a:ext cx="26617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Freeform 43"/>
          <p:cNvSpPr/>
          <p:nvPr/>
        </p:nvSpPr>
        <p:spPr>
          <a:xfrm>
            <a:off x="7518400" y="4688114"/>
            <a:ext cx="1436914" cy="899886"/>
          </a:xfrm>
          <a:custGeom>
            <a:avLst/>
            <a:gdLst>
              <a:gd name="connsiteX0" fmla="*/ 0 w 1436914"/>
              <a:gd name="connsiteY0" fmla="*/ 899886 h 899886"/>
              <a:gd name="connsiteX1" fmla="*/ 159657 w 1436914"/>
              <a:gd name="connsiteY1" fmla="*/ 478972 h 899886"/>
              <a:gd name="connsiteX2" fmla="*/ 711200 w 1436914"/>
              <a:gd name="connsiteY2" fmla="*/ 159657 h 899886"/>
              <a:gd name="connsiteX3" fmla="*/ 1436914 w 1436914"/>
              <a:gd name="connsiteY3" fmla="*/ 0 h 899886"/>
              <a:gd name="connsiteX4" fmla="*/ 1436914 w 1436914"/>
              <a:gd name="connsiteY4" fmla="*/ 0 h 89988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436914" h="899886">
                <a:moveTo>
                  <a:pt x="0" y="899886"/>
                </a:moveTo>
                <a:cubicBezTo>
                  <a:pt x="20562" y="751115"/>
                  <a:pt x="41124" y="602344"/>
                  <a:pt x="159657" y="478972"/>
                </a:cubicBezTo>
                <a:cubicBezTo>
                  <a:pt x="278190" y="355600"/>
                  <a:pt x="498324" y="239486"/>
                  <a:pt x="711200" y="159657"/>
                </a:cubicBezTo>
                <a:cubicBezTo>
                  <a:pt x="924076" y="79828"/>
                  <a:pt x="1436914" y="0"/>
                  <a:pt x="1436914" y="0"/>
                </a:cubicBezTo>
                <a:lnTo>
                  <a:pt x="1436914" y="0"/>
                </a:ln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6" name="Straight Connector 45"/>
          <p:cNvCxnSpPr/>
          <p:nvPr/>
        </p:nvCxnSpPr>
        <p:spPr>
          <a:xfrm flipH="1">
            <a:off x="6889920" y="4572000"/>
            <a:ext cx="1954794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flipV="1">
            <a:off x="8001000" y="4953000"/>
            <a:ext cx="0" cy="609600"/>
          </a:xfrm>
          <a:prstGeom prst="line">
            <a:avLst/>
          </a:prstGeom>
          <a:ln>
            <a:prstDash val="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stCxn id="44" idx="2"/>
          </p:cNvCxnSpPr>
          <p:nvPr/>
        </p:nvCxnSpPr>
        <p:spPr>
          <a:xfrm>
            <a:off x="8229600" y="4847771"/>
            <a:ext cx="7257" cy="410029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>
            <a:off x="7773406" y="5052785"/>
            <a:ext cx="0" cy="535215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3" name="TextBox 52"/>
          <p:cNvSpPr txBox="1"/>
          <p:nvPr/>
        </p:nvSpPr>
        <p:spPr>
          <a:xfrm>
            <a:off x="7867317" y="5544066"/>
            <a:ext cx="30168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2</a:t>
            </a:r>
            <a:endParaRPr lang="en-US" dirty="0"/>
          </a:p>
        </p:txBody>
      </p:sp>
      <p:sp>
        <p:nvSpPr>
          <p:cNvPr id="54" name="TextBox 53"/>
          <p:cNvSpPr txBox="1"/>
          <p:nvPr/>
        </p:nvSpPr>
        <p:spPr>
          <a:xfrm>
            <a:off x="7508302" y="5967152"/>
            <a:ext cx="37221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-2</a:t>
            </a:r>
            <a:endParaRPr lang="en-US" dirty="0"/>
          </a:p>
        </p:txBody>
      </p:sp>
      <p:sp>
        <p:nvSpPr>
          <p:cNvPr id="55" name="TextBox 54"/>
          <p:cNvSpPr txBox="1"/>
          <p:nvPr/>
        </p:nvSpPr>
        <p:spPr>
          <a:xfrm>
            <a:off x="8464913" y="4768334"/>
            <a:ext cx="5293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4, 2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6" name="TextBox 55"/>
              <p:cNvSpPr txBox="1"/>
              <p:nvPr/>
            </p:nvSpPr>
            <p:spPr>
              <a:xfrm>
                <a:off x="1676400" y="4495800"/>
                <a:ext cx="1521570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b>
                        <m:sSub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/>
                            </a:rPr>
                            <m:t>𝐴</m:t>
                          </m:r>
                        </m:e>
                        <m:sub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6" name="TextBox 5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4495800"/>
                <a:ext cx="1521570" cy="369332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7" name="TextBox 56"/>
              <p:cNvSpPr txBox="1"/>
              <p:nvPr/>
            </p:nvSpPr>
            <p:spPr>
              <a:xfrm>
                <a:off x="921656" y="4871748"/>
                <a:ext cx="3713132" cy="7151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  <m:e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</m:rad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𝑑𝑥</m:t>
                      </m:r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</a:rPr>
                                <m:t> −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+2</m:t>
                              </m:r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7" name="TextBox 5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1656" y="4871748"/>
                <a:ext cx="3713132" cy="715132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8" name="TextBox 57"/>
              <p:cNvSpPr txBox="1"/>
              <p:nvPr/>
            </p:nvSpPr>
            <p:spPr>
              <a:xfrm>
                <a:off x="1219200" y="5544066"/>
                <a:ext cx="4325864" cy="8069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3/2</m:t>
                                      </m:r>
                                    </m:sup>
                                  </m:sSup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3/2</m:t>
                                      </m:r>
                                    </m:sup>
                                  </m:sSup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+2</m:t>
                                  </m:r>
                                  <m:r>
                                    <a:rPr lang="en-US" b="0" i="1" smtClean="0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10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8" name="TextBox 5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9200" y="5544066"/>
                <a:ext cx="4325864" cy="8069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5061569" y="4292234"/>
                <a:ext cx="1355307" cy="3724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degHide m:val="on"/>
                          <m:ctrlPr>
                            <a:rPr lang="en-US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61569" y="4292234"/>
                <a:ext cx="1355307" cy="372410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5317834" y="4663105"/>
                <a:ext cx="185108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−4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17834" y="4663105"/>
                <a:ext cx="1851084" cy="369332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5413909" y="4975803"/>
                <a:ext cx="1848904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−5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+4=0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3909" y="4975803"/>
                <a:ext cx="1848904" cy="369332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TextBox 7"/>
              <p:cNvSpPr txBox="1"/>
              <p:nvPr/>
            </p:nvSpPr>
            <p:spPr>
              <a:xfrm>
                <a:off x="5757672" y="5257800"/>
                <a:ext cx="1444178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=4, 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57672" y="5257800"/>
                <a:ext cx="1444178" cy="369332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484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1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2" dur="500" fill="hold"/>
                                        <p:tgtEl>
                                          <p:spTgt spid="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5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6" dur="500" fill="hold"/>
                                        <p:tgtEl>
                                          <p:spTgt spid="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5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9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0" dur="500" fill="hold"/>
                                        <p:tgtEl>
                                          <p:spTgt spid="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3" grpId="0" animBg="1"/>
      <p:bldP spid="26" grpId="0"/>
      <p:bldP spid="27" grpId="0"/>
      <p:bldP spid="28" grpId="0"/>
      <p:bldP spid="30" grpId="0"/>
      <p:bldP spid="31" grpId="0"/>
      <p:bldP spid="32" grpId="0"/>
      <p:bldP spid="33" grpId="0"/>
      <p:bldP spid="34" grpId="0"/>
      <p:bldP spid="35" grpId="0"/>
      <p:bldP spid="36" grpId="0"/>
      <p:bldP spid="37" grpId="0"/>
      <p:bldP spid="44" grpId="0" animBg="1"/>
      <p:bldP spid="53" grpId="0"/>
      <p:bldP spid="54" grpId="0"/>
      <p:bldP spid="55" grpId="0"/>
      <p:bldP spid="56" grpId="0"/>
      <p:bldP spid="57" grpId="0"/>
      <p:bldP spid="58" grpId="0"/>
      <p:bldP spid="3" grpId="0"/>
      <p:bldP spid="5" grpId="0"/>
      <p:bldP spid="7" grpId="0"/>
      <p:bldP spid="8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228600"/>
                <a:ext cx="6498126" cy="66999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area of the region enclosed between the curves  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=−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   ,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−6   ,      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=−1    ,    </m:t>
                      </m:r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=4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228600"/>
                <a:ext cx="6498126" cy="669992"/>
              </a:xfrm>
              <a:prstGeom prst="rect">
                <a:avLst/>
              </a:prstGeom>
              <a:blipFill rotWithShape="1">
                <a:blip r:embed="rId2"/>
                <a:stretch>
                  <a:fillRect l="-750" t="-458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/>
          <p:cNvCxnSpPr/>
          <p:nvPr/>
        </p:nvCxnSpPr>
        <p:spPr>
          <a:xfrm>
            <a:off x="7086600" y="1219200"/>
            <a:ext cx="0" cy="2209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/>
          <p:cNvCxnSpPr/>
          <p:nvPr/>
        </p:nvCxnSpPr>
        <p:spPr>
          <a:xfrm>
            <a:off x="5715000" y="2324100"/>
            <a:ext cx="34290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Freeform 10"/>
          <p:cNvSpPr/>
          <p:nvPr/>
        </p:nvSpPr>
        <p:spPr>
          <a:xfrm>
            <a:off x="6066971" y="1814286"/>
            <a:ext cx="1025471" cy="1204685"/>
          </a:xfrm>
          <a:custGeom>
            <a:avLst/>
            <a:gdLst>
              <a:gd name="connsiteX0" fmla="*/ 0 w 1025471"/>
              <a:gd name="connsiteY0" fmla="*/ 0 h 1204685"/>
              <a:gd name="connsiteX1" fmla="*/ 624115 w 1025471"/>
              <a:gd name="connsiteY1" fmla="*/ 203200 h 1204685"/>
              <a:gd name="connsiteX2" fmla="*/ 1016000 w 1025471"/>
              <a:gd name="connsiteY2" fmla="*/ 537028 h 1204685"/>
              <a:gd name="connsiteX3" fmla="*/ 232229 w 1025471"/>
              <a:gd name="connsiteY3" fmla="*/ 1204685 h 120468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025471" h="1204685">
                <a:moveTo>
                  <a:pt x="0" y="0"/>
                </a:moveTo>
                <a:cubicBezTo>
                  <a:pt x="227391" y="56847"/>
                  <a:pt x="454782" y="113695"/>
                  <a:pt x="624115" y="203200"/>
                </a:cubicBezTo>
                <a:cubicBezTo>
                  <a:pt x="793448" y="292705"/>
                  <a:pt x="1081314" y="370114"/>
                  <a:pt x="1016000" y="537028"/>
                </a:cubicBezTo>
                <a:cubicBezTo>
                  <a:pt x="950686" y="703942"/>
                  <a:pt x="408819" y="1110342"/>
                  <a:pt x="232229" y="1204685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3" name="Straight Connector 12"/>
          <p:cNvCxnSpPr/>
          <p:nvPr/>
        </p:nvCxnSpPr>
        <p:spPr>
          <a:xfrm flipH="1">
            <a:off x="6955326" y="1600200"/>
            <a:ext cx="1045674" cy="1981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>
            <a:stCxn id="11" idx="0"/>
          </p:cNvCxnSpPr>
          <p:nvPr/>
        </p:nvCxnSpPr>
        <p:spPr>
          <a:xfrm>
            <a:off x="6066971" y="1814286"/>
            <a:ext cx="269602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6579706" y="2590800"/>
            <a:ext cx="218329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>
            <a:stCxn id="11" idx="1"/>
          </p:cNvCxnSpPr>
          <p:nvPr/>
        </p:nvCxnSpPr>
        <p:spPr>
          <a:xfrm>
            <a:off x="6691086" y="2017486"/>
            <a:ext cx="1081314" cy="0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629234" y="1230868"/>
                <a:ext cx="1207125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𝑦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𝑥</m:t>
                      </m:r>
                      <m:r>
                        <a:rPr lang="en-US" b="0" i="1" smtClean="0">
                          <a:latin typeface="Cambria Math"/>
                        </a:rPr>
                        <m:t>−6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29234" y="1230868"/>
                <a:ext cx="1207125" cy="369332"/>
              </a:xfrm>
              <a:prstGeom prst="rect">
                <a:avLst/>
              </a:prstGeom>
              <a:blipFill rotWithShape="1">
                <a:blip r:embed="rId3"/>
                <a:stretch>
                  <a:fillRect b="-491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" name="TextBox 24"/>
          <p:cNvSpPr txBox="1"/>
          <p:nvPr/>
        </p:nvSpPr>
        <p:spPr>
          <a:xfrm>
            <a:off x="8411816" y="1756230"/>
            <a:ext cx="5741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 4</a:t>
            </a:r>
            <a:endParaRPr lang="en-US" dirty="0"/>
          </a:p>
        </p:txBody>
      </p:sp>
      <p:sp>
        <p:nvSpPr>
          <p:cNvPr id="26" name="TextBox 25"/>
          <p:cNvSpPr txBox="1"/>
          <p:nvPr/>
        </p:nvSpPr>
        <p:spPr>
          <a:xfrm>
            <a:off x="8336404" y="2583543"/>
            <a:ext cx="64472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y= -1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TextBox 26"/>
              <p:cNvSpPr txBox="1"/>
              <p:nvPr/>
            </p:nvSpPr>
            <p:spPr>
              <a:xfrm>
                <a:off x="1095829" y="1076392"/>
                <a:ext cx="1419043" cy="7378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𝑥𝑑𝑦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7" name="TextBox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95829" y="1076392"/>
                <a:ext cx="1419043" cy="737894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8" name="TextBox 27"/>
              <p:cNvSpPr txBox="1"/>
              <p:nvPr/>
            </p:nvSpPr>
            <p:spPr>
              <a:xfrm>
                <a:off x="1369260" y="1895792"/>
                <a:ext cx="2315955" cy="712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+6+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8" name="TextBox 2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69260" y="1895792"/>
                <a:ext cx="2315955" cy="712246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/>
              <p:cNvSpPr txBox="1"/>
              <p:nvPr/>
            </p:nvSpPr>
            <p:spPr>
              <a:xfrm>
                <a:off x="1028911" y="2622048"/>
                <a:ext cx="5312608" cy="8069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+6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+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3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−1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16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+24+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64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−(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−6−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9" name="TextBox 2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28911" y="2622048"/>
                <a:ext cx="5312608" cy="806952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0" name="TextBox 29"/>
              <p:cNvSpPr txBox="1"/>
              <p:nvPr/>
            </p:nvSpPr>
            <p:spPr>
              <a:xfrm>
                <a:off x="3255449" y="3429000"/>
                <a:ext cx="859531" cy="61831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355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0" name="TextBox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5449" y="3429000"/>
                <a:ext cx="859531" cy="618311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1" name="TextBox 30"/>
              <p:cNvSpPr txBox="1"/>
              <p:nvPr/>
            </p:nvSpPr>
            <p:spPr>
              <a:xfrm>
                <a:off x="-6704" y="4152867"/>
                <a:ext cx="812305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area of the region enclosed  between the curves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,  </m:t>
                    </m:r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=4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 ,  </m:t>
                    </m:r>
                  </m:oMath>
                </a14:m>
                <a:endParaRPr lang="en-US" b="0" i="1" dirty="0" smtClean="0">
                  <a:latin typeface="Cambria Math"/>
                </a:endParaRPr>
              </a:p>
              <a:p>
                <a:r>
                  <a:rPr lang="en-US" b="0" dirty="0" smtClean="0"/>
                  <a:t>    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=−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+2   </m:t>
                    </m:r>
                  </m:oMath>
                </a14:m>
                <a:r>
                  <a:rPr lang="en-US" dirty="0" smtClean="0"/>
                  <a:t> </a:t>
                </a:r>
                <a:endParaRPr lang="en-US" dirty="0"/>
              </a:p>
            </p:txBody>
          </p:sp>
        </mc:Choice>
        <mc:Fallback xmlns="">
          <p:sp>
            <p:nvSpPr>
              <p:cNvPr id="31" name="TextBox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6704" y="4152867"/>
                <a:ext cx="8123058" cy="646331"/>
              </a:xfrm>
              <a:prstGeom prst="rect">
                <a:avLst/>
              </a:prstGeom>
              <a:blipFill rotWithShape="1">
                <a:blip r:embed="rId8"/>
                <a:stretch>
                  <a:fillRect l="-676" t="-4717" b="-283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Straight Connector 32"/>
          <p:cNvCxnSpPr/>
          <p:nvPr/>
        </p:nvCxnSpPr>
        <p:spPr>
          <a:xfrm>
            <a:off x="7231743" y="4799198"/>
            <a:ext cx="0" cy="205880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6341519" y="5943600"/>
            <a:ext cx="249484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 flipV="1">
            <a:off x="6341518" y="4775385"/>
            <a:ext cx="2639613" cy="175400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V="1">
            <a:off x="7231743" y="4648200"/>
            <a:ext cx="540657" cy="12954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092442" y="5105400"/>
            <a:ext cx="1670558" cy="1143000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TextBox 42"/>
              <p:cNvSpPr txBox="1"/>
              <p:nvPr/>
            </p:nvSpPr>
            <p:spPr>
              <a:xfrm>
                <a:off x="8321151" y="4563296"/>
                <a:ext cx="66486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3" name="TextBox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151" y="4563296"/>
                <a:ext cx="664861" cy="307777"/>
              </a:xfrm>
              <a:prstGeom prst="rect">
                <a:avLst/>
              </a:prstGeom>
              <a:blipFill rotWithShape="1">
                <a:blip r:embed="rId9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TextBox 43"/>
              <p:cNvSpPr txBox="1"/>
              <p:nvPr/>
            </p:nvSpPr>
            <p:spPr>
              <a:xfrm>
                <a:off x="7867814" y="6245423"/>
                <a:ext cx="111331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4" name="TextBox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67814" y="6245423"/>
                <a:ext cx="1113318" cy="307777"/>
              </a:xfrm>
              <a:prstGeom prst="rect">
                <a:avLst/>
              </a:prstGeom>
              <a:blipFill rotWithShape="1">
                <a:blip r:embed="rId10"/>
                <a:stretch>
                  <a:fillRect b="-20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5" name="TextBox 44"/>
              <p:cNvSpPr txBox="1"/>
              <p:nvPr/>
            </p:nvSpPr>
            <p:spPr>
              <a:xfrm>
                <a:off x="7104310" y="4524784"/>
                <a:ext cx="76424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45" name="TextBox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04310" y="4524784"/>
                <a:ext cx="764248" cy="307777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TextBox 45"/>
              <p:cNvSpPr txBox="1"/>
              <p:nvPr/>
            </p:nvSpPr>
            <p:spPr>
              <a:xfrm>
                <a:off x="7800975" y="5418237"/>
                <a:ext cx="380232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b="0" i="1" smtClean="0">
                          <a:latin typeface="Cambria Math"/>
                        </a:rPr>
                        <m:t>1,1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46" name="TextBox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800975" y="5418237"/>
                <a:ext cx="380232" cy="246221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9" name="Freeform 58"/>
          <p:cNvSpPr/>
          <p:nvPr/>
        </p:nvSpPr>
        <p:spPr>
          <a:xfrm>
            <a:off x="7372350" y="5572126"/>
            <a:ext cx="428625" cy="23812"/>
          </a:xfrm>
          <a:custGeom>
            <a:avLst/>
            <a:gdLst>
              <a:gd name="connsiteX0" fmla="*/ 428625 w 428625"/>
              <a:gd name="connsiteY0" fmla="*/ 0 h 23812"/>
              <a:gd name="connsiteX1" fmla="*/ 0 w 428625"/>
              <a:gd name="connsiteY1" fmla="*/ 23812 h 2381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</a:cxnLst>
            <a:rect l="l" t="t" r="r" b="b"/>
            <a:pathLst>
              <a:path w="428625" h="23812">
                <a:moveTo>
                  <a:pt x="428625" y="0"/>
                </a:moveTo>
                <a:lnTo>
                  <a:pt x="0" y="23812"/>
                </a:lnTo>
              </a:path>
            </a:pathLst>
          </a:custGeom>
          <a:ln>
            <a:prstDash val="lg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0" name="TextBox 59"/>
          <p:cNvSpPr txBox="1"/>
          <p:nvPr/>
        </p:nvSpPr>
        <p:spPr>
          <a:xfrm>
            <a:off x="7333837" y="5345010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A2</a:t>
            </a:r>
            <a:endParaRPr lang="en-US" sz="1100" dirty="0"/>
          </a:p>
        </p:txBody>
      </p:sp>
      <p:sp>
        <p:nvSpPr>
          <p:cNvPr id="61" name="TextBox 60"/>
          <p:cNvSpPr txBox="1"/>
          <p:nvPr/>
        </p:nvSpPr>
        <p:spPr>
          <a:xfrm>
            <a:off x="7260223" y="5583965"/>
            <a:ext cx="338554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100" dirty="0" smtClean="0"/>
              <a:t>A1</a:t>
            </a:r>
            <a:endParaRPr lang="en-US" sz="11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2" name="TextBox 61"/>
              <p:cNvSpPr txBox="1"/>
              <p:nvPr/>
            </p:nvSpPr>
            <p:spPr>
              <a:xfrm>
                <a:off x="914400" y="4871073"/>
                <a:ext cx="1510991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1+</m:t>
                      </m:r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2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2" name="TextBox 6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4871073"/>
                <a:ext cx="1510991" cy="369332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3" name="TextBox 62"/>
              <p:cNvSpPr txBox="1"/>
              <p:nvPr/>
            </p:nvSpPr>
            <p:spPr>
              <a:xfrm>
                <a:off x="914400" y="5295900"/>
                <a:ext cx="2697341" cy="7262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𝐴</m:t>
                      </m:r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8/5</m:t>
                          </m:r>
                        </m:sup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2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3" name="TextBox 6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4400" y="5295900"/>
                <a:ext cx="2697341" cy="726289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4" name="TextBox 63"/>
              <p:cNvSpPr txBox="1"/>
              <p:nvPr/>
            </p:nvSpPr>
            <p:spPr>
              <a:xfrm>
                <a:off x="5048384" y="4728800"/>
                <a:ext cx="1110882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4" name="TextBox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384" y="4728800"/>
                <a:ext cx="1110882" cy="307777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5" name="TextBox 64"/>
              <p:cNvSpPr txBox="1"/>
              <p:nvPr/>
            </p:nvSpPr>
            <p:spPr>
              <a:xfrm>
                <a:off x="5048384" y="4999133"/>
                <a:ext cx="1164871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=1, </m:t>
                      </m:r>
                      <m:r>
                        <a:rPr lang="en-US" sz="1400" b="0" i="1" smtClean="0">
                          <a:latin typeface="Cambria Math"/>
                        </a:rPr>
                        <m:t>𝑦</m:t>
                      </m:r>
                      <m:r>
                        <a:rPr lang="en-US" sz="14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5" name="TextBox 6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48384" y="4999133"/>
                <a:ext cx="1164871" cy="307777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6" name="TextBox 65"/>
              <p:cNvSpPr txBox="1"/>
              <p:nvPr/>
            </p:nvSpPr>
            <p:spPr>
              <a:xfrm>
                <a:off x="5002987" y="5295900"/>
                <a:ext cx="121026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/>
                        </a:rPr>
                        <m:t>4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=−</m:t>
                      </m:r>
                      <m:r>
                        <a:rPr lang="en-US" sz="1400" b="0" i="1" smtClean="0">
                          <a:latin typeface="Cambria Math"/>
                        </a:rPr>
                        <m:t>𝑥</m:t>
                      </m:r>
                      <m:r>
                        <a:rPr lang="en-US" sz="1400" b="0" i="1" smtClean="0">
                          <a:latin typeface="Cambria Math"/>
                        </a:rPr>
                        <m:t>+2</m:t>
                      </m:r>
                    </m:oMath>
                  </m:oMathPara>
                </a14:m>
                <a:endParaRPr lang="en-US" sz="1400" dirty="0"/>
              </a:p>
            </p:txBody>
          </p:sp>
        </mc:Choice>
        <mc:Fallback xmlns="">
          <p:sp>
            <p:nvSpPr>
              <p:cNvPr id="66" name="TextBox 6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987" y="5295900"/>
                <a:ext cx="1210268" cy="307777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7" name="TextBox 66"/>
              <p:cNvSpPr txBox="1"/>
              <p:nvPr/>
            </p:nvSpPr>
            <p:spPr>
              <a:xfrm>
                <a:off x="5002987" y="5457288"/>
                <a:ext cx="1211037" cy="43922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𝑥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200" b="0" i="1" smtClean="0"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200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1200" b="0" i="1" smtClean="0">
                          <a:latin typeface="Cambria Math"/>
                        </a:rPr>
                        <m:t>,</m:t>
                      </m:r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=8/5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67" name="TextBox 6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2987" y="5457288"/>
                <a:ext cx="1211037" cy="439223"/>
              </a:xfrm>
              <a:prstGeom prst="rect">
                <a:avLst/>
              </a:prstGeom>
              <a:blipFill rotWithShape="1">
                <a:blip r:embed="rId18"/>
                <a:stretch>
                  <a:fillRect b="-138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8" name="TextBox 67"/>
              <p:cNvSpPr txBox="1"/>
              <p:nvPr/>
            </p:nvSpPr>
            <p:spPr>
              <a:xfrm>
                <a:off x="7484221" y="5038613"/>
                <a:ext cx="555985" cy="38151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1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sz="1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num>
                        <m:den>
                          <m:r>
                            <a:rPr lang="en-US" sz="1000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sz="1000" i="1">
                          <a:solidFill>
                            <a:prstClr val="black"/>
                          </a:solidFill>
                          <a:latin typeface="Cambria Math"/>
                        </a:rPr>
                        <m:t>,8/5</m:t>
                      </m:r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68" name="TextBox 6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84221" y="5038613"/>
                <a:ext cx="555985" cy="381515"/>
              </a:xfrm>
              <a:prstGeom prst="rect">
                <a:avLst/>
              </a:prstGeom>
              <a:blipFill rotWithShape="1">
                <a:blip r:embed="rId1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9" name="TextBox 68"/>
              <p:cNvSpPr txBox="1"/>
              <p:nvPr/>
            </p:nvSpPr>
            <p:spPr>
              <a:xfrm>
                <a:off x="1105354" y="5896511"/>
                <a:ext cx="4360681" cy="7344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0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  <m:e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𝑦</m:t>
                              </m:r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4</m:t>
                                  </m:r>
                                </m:den>
                              </m:f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𝑑𝑦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+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</a:rPr>
                                <m:t>8/5</m:t>
                              </m:r>
                            </m:sup>
                            <m:e>
                              <m:d>
                                <m:d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2−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𝑦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4</m:t>
                                      </m:r>
                                    </m:den>
                                  </m:f>
                                </m:e>
                              </m:d>
                              <m:r>
                                <a:rPr lang="en-US" b="0" i="1" smtClean="0">
                                  <a:latin typeface="Cambria Math"/>
                                </a:rPr>
                                <m:t>𝑑𝑦</m:t>
                              </m:r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9" name="TextBox 6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05354" y="5896511"/>
                <a:ext cx="4360681" cy="734496"/>
              </a:xfrm>
              <a:prstGeom prst="rect">
                <a:avLst/>
              </a:prstGeom>
              <a:blipFill rotWithShape="1">
                <a:blip r:embed="rId2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66346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6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3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7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5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6" dur="500" fill="hold"/>
                                        <p:tgtEl>
                                          <p:spTgt spid="4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0" dur="500" fill="hold"/>
                                        <p:tgtEl>
                                          <p:spTgt spid="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7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1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2" dur="500" fill="hold"/>
                                        <p:tgtEl>
                                          <p:spTgt spid="4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7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1" grpId="0" animBg="1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43" grpId="0"/>
      <p:bldP spid="44" grpId="0"/>
      <p:bldP spid="45" grpId="0"/>
      <p:bldP spid="46" grpId="0"/>
      <p:bldP spid="61" grpId="0"/>
      <p:bldP spid="62" grpId="0"/>
      <p:bldP spid="63" grpId="0"/>
      <p:bldP spid="64" grpId="0"/>
      <p:bldP spid="65" grpId="0"/>
      <p:bldP spid="66" grpId="0"/>
      <p:bldP spid="67" grpId="0"/>
      <p:bldP spid="68" grpId="0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231875" y="76200"/>
                <a:ext cx="7518468" cy="9082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/>
                                </a:rPr>
                                <m:t>=</m:t>
                              </m:r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</a:rPr>
                                        <m:t>8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2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𝑦</m:t>
                                  </m:r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</a:rPr>
                                    <m:t>−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𝑦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</a:rPr>
                                        <m:t>8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fPr>
                            <m:num>
                              <m:r>
                                <a:rPr lang="en-US" b="0" i="1" smtClean="0">
                                  <a:latin typeface="Cambria Math"/>
                                </a:rPr>
                                <m:t>8</m:t>
                              </m:r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</a:rPr>
                                <m:t>5</m:t>
                              </m:r>
                            </m:den>
                          </m:f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16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64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50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64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200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−(2−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n-US" i="1">
                          <a:solidFill>
                            <a:prstClr val="black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</a:rPr>
                            <m:t>8</m:t>
                          </m:r>
                        </m:den>
                      </m:f>
                      <m:r>
                        <a:rPr lang="en-US" b="0" i="1" smtClean="0">
                          <a:solidFill>
                            <a:prstClr val="black"/>
                          </a:solidFill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875" y="76200"/>
                <a:ext cx="7518468" cy="9082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3657600" y="838200"/>
                <a:ext cx="603050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57600" y="838200"/>
                <a:ext cx="603050" cy="612796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TextBox 3"/>
          <p:cNvSpPr txBox="1"/>
          <p:nvPr/>
        </p:nvSpPr>
        <p:spPr>
          <a:xfrm>
            <a:off x="1588508" y="1817132"/>
            <a:ext cx="47412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Application of Integrals (Volume by revolution)</a:t>
            </a:r>
            <a:endParaRPr lang="en-US" b="1" dirty="0"/>
          </a:p>
        </p:txBody>
      </p:sp>
      <p:sp>
        <p:nvSpPr>
          <p:cNvPr id="5" name="TextBox 4"/>
          <p:cNvSpPr txBox="1"/>
          <p:nvPr/>
        </p:nvSpPr>
        <p:spPr>
          <a:xfrm>
            <a:off x="3070901" y="2286000"/>
            <a:ext cx="17764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The disk method</a:t>
            </a:r>
            <a:endParaRPr lang="en-US" b="1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8895" y="2895600"/>
            <a:ext cx="4209993" cy="919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5962" y="4031343"/>
            <a:ext cx="2447925" cy="135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15000" y="4038600"/>
            <a:ext cx="2219325" cy="19335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235504" y="5507591"/>
                <a:ext cx="5472717" cy="46737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To find the region generated =  </a:t>
                </a:r>
                <a14:m>
                  <m:oMath xmlns:m="http://schemas.openxmlformats.org/officeDocument/2006/math">
                    <m:nary>
                      <m:naryPr>
                        <m:ctrlPr>
                          <a:rPr lang="en-US" i="1" smtClean="0">
                            <a:latin typeface="Cambria Math"/>
                          </a:rPr>
                        </m:ctrlPr>
                      </m:naryPr>
                      <m:sub>
                        <m:r>
                          <m:rPr>
                            <m:brk m:alnAt="23"/>
                          </m:rPr>
                          <a:rPr lang="en-US" b="0" i="1" smtClean="0">
                            <a:latin typeface="Cambria Math"/>
                          </a:rPr>
                          <m:t>0</m:t>
                        </m:r>
                      </m:sub>
                      <m:sup>
                        <m:r>
                          <a:rPr lang="en-US" b="0" i="1" smtClean="0">
                            <a:latin typeface="Cambria Math"/>
                          </a:rPr>
                          <m:t>4</m:t>
                        </m:r>
                      </m:sup>
                      <m:e>
                        <m:r>
                          <a:rPr lang="en-US" i="1" smtClean="0">
                            <a:latin typeface="Cambria Math"/>
                            <a:ea typeface="Cambria Math"/>
                          </a:rPr>
                          <m:t>𝜋</m:t>
                        </m:r>
                        <m:sSup>
                          <m:sSupPr>
                            <m:ctrlPr>
                              <a:rPr lang="en-US" i="1" smtClean="0">
                                <a:latin typeface="Cambria Math"/>
                                <a:ea typeface="Cambria Math"/>
                              </a:rPr>
                            </m:ctrlPr>
                          </m:sSupPr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(</m:t>
                            </m:r>
                            <m:rad>
                              <m:radPr>
                                <m:degHide m:val="on"/>
                                <m:ctrlP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b="0" i="1" smtClean="0">
                                    <a:latin typeface="Cambria Math"/>
                                    <a:ea typeface="Cambria Math"/>
                                  </a:rPr>
                                  <m:t>𝑥</m:t>
                                </m:r>
                              </m:e>
                            </m:rad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2</m:t>
                            </m:r>
                          </m:sup>
                        </m:sSup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𝑑𝑥</m:t>
                        </m:r>
                        <m:r>
                          <a:rPr lang="en-US" b="0" i="1" smtClean="0">
                            <a:latin typeface="Cambria Math"/>
                            <a:ea typeface="Cambria Math"/>
                          </a:rPr>
                          <m:t>=</m:t>
                        </m:r>
                        <m:nary>
                          <m:naryPr>
                            <m:ctrlPr>
                              <a:rPr lang="en-US" b="0" i="1" smtClean="0">
                                <a:latin typeface="Cambria Math"/>
                                <a:ea typeface="Cambria Math"/>
                              </a:rPr>
                            </m:ctrlPr>
                          </m:naryPr>
                          <m:sub>
                            <m:r>
                              <m:rPr>
                                <m:brk m:alnAt="23"/>
                              </m:rP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0</m:t>
                            </m:r>
                          </m:sub>
                          <m:sup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4</m:t>
                            </m:r>
                          </m:sup>
                          <m:e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𝜋</m:t>
                            </m:r>
                            <m:r>
                              <a:rPr lang="en-US" b="0" i="1" smtClean="0">
                                <a:latin typeface="Cambria Math"/>
                                <a:ea typeface="Cambria Math"/>
                              </a:rPr>
                              <m:t>𝑥𝑑𝑥</m:t>
                            </m:r>
                          </m:e>
                        </m:nary>
                      </m:e>
                    </m:nary>
                  </m:oMath>
                </a14:m>
                <a:endParaRPr lang="en-US" dirty="0"/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5504" y="5507591"/>
                <a:ext cx="5472717" cy="467372"/>
              </a:xfrm>
              <a:prstGeom prst="rect">
                <a:avLst/>
              </a:prstGeom>
              <a:blipFill rotWithShape="1">
                <a:blip r:embed="rId7"/>
                <a:stretch>
                  <a:fillRect l="-1003" t="-105195" r="-1115" b="-168831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4061765" y="6033642"/>
                <a:ext cx="1860574" cy="808683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f>
                                    <m:f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i="1">
                                              <a:solidFill>
                                                <a:prstClr val="black"/>
                                              </a:solidFill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e>
                              </m:d>
                            </m:e>
                            <m:sub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0</m:t>
                              </m:r>
                            </m:sub>
                          </m:sSub>
                        </m:e>
                        <m:sup>
                          <m:r>
                            <a:rPr lang="en-US" i="1">
                              <a:solidFill>
                                <a:prstClr val="black"/>
                              </a:solidFill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</a:rPr>
                        <m:t>=8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1765" y="6033642"/>
                <a:ext cx="1860574" cy="808683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4010964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/>
      <p:bldP spid="4" grpId="0"/>
      <p:bldP spid="5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457200" y="381000"/>
                <a:ext cx="8557151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The circle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+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𝑦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/>
                      </a:rPr>
                      <m:t>=</m:t>
                    </m:r>
                    <m:sSup>
                      <m:sSupPr>
                        <m:ctrlPr>
                          <a:rPr lang="en-US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/>
                          </a:rPr>
                          <m:t>𝑎</m:t>
                        </m:r>
                      </m:e>
                      <m:sup>
                        <m:r>
                          <a:rPr lang="en-US" b="0" i="1" smtClean="0">
                            <a:latin typeface="Cambria Math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US" dirty="0" smtClean="0"/>
                  <a:t>  is rotated about the x-axis to generate a sphere.  Find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  its volume.</a:t>
                </a:r>
                <a:endParaRPr lang="en-US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381000"/>
                <a:ext cx="8557151" cy="646331"/>
              </a:xfrm>
              <a:prstGeom prst="rect">
                <a:avLst/>
              </a:prstGeom>
              <a:blipFill rotWithShape="1">
                <a:blip r:embed="rId2"/>
                <a:stretch>
                  <a:fillRect l="-570" t="-4717" b="-1320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9200" y="914400"/>
            <a:ext cx="3581400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/>
              <p:cNvSpPr txBox="1"/>
              <p:nvPr/>
            </p:nvSpPr>
            <p:spPr>
              <a:xfrm>
                <a:off x="1406081" y="1788134"/>
                <a:ext cx="3615862" cy="69230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𝑉𝑜𝑙</m:t>
                      </m:r>
                      <m:r>
                        <a:rPr lang="en-US" b="0" i="1" smtClean="0">
                          <a:latin typeface="Cambria Math"/>
                        </a:rPr>
                        <m:t>.=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</a:rPr>
                            <m:t>𝐴𝑑𝑥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=</m:t>
                          </m:r>
                        </m:e>
                      </m:nary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𝑎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d>
                            <m:dPr>
                              <m:ctrlPr>
                                <a:rPr lang="en-US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</a:rPr>
                                <m:t>−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d>
                          <m:r>
                            <a:rPr lang="en-US" b="0" i="1" smtClean="0">
                              <a:latin typeface="Cambria Math"/>
                            </a:rPr>
                            <m:t>𝑑𝑥</m:t>
                          </m:r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6081" y="1788134"/>
                <a:ext cx="3615862" cy="69230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5" name="TextBox 4"/>
              <p:cNvSpPr txBox="1"/>
              <p:nvPr/>
            </p:nvSpPr>
            <p:spPr>
              <a:xfrm>
                <a:off x="693474" y="2624809"/>
                <a:ext cx="4501617" cy="7870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bSup>
                        <m:sSub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bSupPr>
                        <m:e>
                          <m:d>
                            <m:dPr>
                              <m:begChr m:val="["/>
                              <m:endChr m:val="]"/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𝑥</m:t>
                              </m:r>
                              <m:r>
                                <a:rPr lang="en-US" i="1">
                                  <a:solidFill>
                                    <a:prstClr val="black"/>
                                  </a:solidFill>
                                  <a:latin typeface="Cambria Math"/>
                                  <a:ea typeface="Cambria Math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r>
                                        <a:rPr lang="en-US" i="1">
                                          <a:solidFill>
                                            <a:prstClr val="black"/>
                                          </a:solidFill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sup>
                                  </m:sSup>
                                </m:num>
                                <m:den>
                                  <m:r>
                                    <a:rPr lang="en-US" i="1">
                                      <a:solidFill>
                                        <a:prstClr val="black"/>
                                      </a:solidFill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b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sup>
                      </m:sSubSup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d>
                        <m:d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dPr>
                        <m:e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−</m:t>
                          </m:r>
                          <m:f>
                            <m:f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fPr>
                            <m:num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3</m:t>
                                  </m:r>
                                </m:sup>
                              </m:sSup>
                            </m:num>
                            <m:den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3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US" dirty="0"/>
              </a:p>
            </p:txBody>
          </p:sp>
        </mc:Choice>
        <mc:Fallback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3474" y="2624809"/>
                <a:ext cx="4501617" cy="787010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1676400" y="3411819"/>
                <a:ext cx="1023934" cy="61170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3</m:t>
                          </m:r>
                        </m:sup>
                      </m:sSup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76400" y="3411819"/>
                <a:ext cx="1023934" cy="611706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228600" y="4234934"/>
                <a:ext cx="8107989" cy="64940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dirty="0" smtClean="0"/>
                  <a:t>Example: Find the volume of the solid generated by revolving the region bounded by</a:t>
                </a:r>
              </a:p>
              <a:p>
                <a:r>
                  <a:rPr lang="en-US" dirty="0"/>
                  <a:t> </a:t>
                </a:r>
                <a:r>
                  <a:rPr lang="en-US" dirty="0" smtClean="0"/>
                  <a:t>           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</m:t>
                    </m:r>
                    <m:rad>
                      <m:radPr>
                        <m:degHide m:val="on"/>
                        <m:ctrlPr>
                          <a:rPr lang="en-US" b="0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US" b="0" i="1" smtClean="0">
                            <a:latin typeface="Cambria Math"/>
                          </a:rPr>
                          <m:t>𝑥</m:t>
                        </m:r>
                      </m:e>
                    </m:rad>
                  </m:oMath>
                </a14:m>
                <a:r>
                  <a:rPr lang="en-US" dirty="0" smtClean="0"/>
                  <a:t> and the lines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=1  ,    </m:t>
                    </m:r>
                    <m:r>
                      <a:rPr lang="en-US" b="0" i="1" smtClean="0">
                        <a:latin typeface="Cambria Math"/>
                      </a:rPr>
                      <m:t>𝑥</m:t>
                    </m:r>
                    <m:r>
                      <a:rPr lang="en-US" b="0" i="1" smtClean="0">
                        <a:latin typeface="Cambria Math"/>
                      </a:rPr>
                      <m:t>=4 </m:t>
                    </m:r>
                  </m:oMath>
                </a14:m>
                <a:r>
                  <a:rPr lang="en-US" dirty="0" smtClean="0"/>
                  <a:t>  about the line   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𝑦</m:t>
                    </m:r>
                    <m:r>
                      <a:rPr lang="en-US" b="0" i="1" smtClean="0">
                        <a:latin typeface="Cambria Math"/>
                      </a:rPr>
                      <m:t>=1</m:t>
                    </m:r>
                  </m:oMath>
                </a14:m>
                <a:endParaRPr lang="en-US" dirty="0"/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8600" y="4234934"/>
                <a:ext cx="8107989" cy="649409"/>
              </a:xfrm>
              <a:prstGeom prst="rect">
                <a:avLst/>
              </a:prstGeom>
              <a:blipFill rotWithShape="1">
                <a:blip r:embed="rId7"/>
                <a:stretch>
                  <a:fillRect l="-677" t="-4717" b="-1509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/>
          <p:cNvCxnSpPr/>
          <p:nvPr/>
        </p:nvCxnSpPr>
        <p:spPr>
          <a:xfrm>
            <a:off x="7391400" y="5105400"/>
            <a:ext cx="0" cy="16002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6553200" y="5905500"/>
            <a:ext cx="24611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Freeform 11"/>
          <p:cNvSpPr/>
          <p:nvPr/>
        </p:nvSpPr>
        <p:spPr>
          <a:xfrm>
            <a:off x="7391400" y="5162550"/>
            <a:ext cx="1228725" cy="742950"/>
          </a:xfrm>
          <a:custGeom>
            <a:avLst/>
            <a:gdLst>
              <a:gd name="connsiteX0" fmla="*/ 0 w 1228725"/>
              <a:gd name="connsiteY0" fmla="*/ 742950 h 742950"/>
              <a:gd name="connsiteX1" fmla="*/ 190500 w 1228725"/>
              <a:gd name="connsiteY1" fmla="*/ 447675 h 742950"/>
              <a:gd name="connsiteX2" fmla="*/ 752475 w 1228725"/>
              <a:gd name="connsiteY2" fmla="*/ 104775 h 742950"/>
              <a:gd name="connsiteX3" fmla="*/ 1228725 w 1228725"/>
              <a:gd name="connsiteY3" fmla="*/ 0 h 7429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228725" h="742950">
                <a:moveTo>
                  <a:pt x="0" y="742950"/>
                </a:moveTo>
                <a:cubicBezTo>
                  <a:pt x="32544" y="648493"/>
                  <a:pt x="65088" y="554037"/>
                  <a:pt x="190500" y="447675"/>
                </a:cubicBezTo>
                <a:cubicBezTo>
                  <a:pt x="315912" y="341313"/>
                  <a:pt x="579438" y="179387"/>
                  <a:pt x="752475" y="104775"/>
                </a:cubicBezTo>
                <a:cubicBezTo>
                  <a:pt x="925513" y="30162"/>
                  <a:pt x="1228725" y="0"/>
                  <a:pt x="1228725" y="0"/>
                </a:cubicBezTo>
              </a:path>
            </a:pathLst>
          </a:cu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8534400" y="51054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7391400" y="5676900"/>
            <a:ext cx="1622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>
            <a:stCxn id="12" idx="2"/>
          </p:cNvCxnSpPr>
          <p:nvPr/>
        </p:nvCxnSpPr>
        <p:spPr>
          <a:xfrm>
            <a:off x="8143875" y="5267325"/>
            <a:ext cx="9525" cy="409575"/>
          </a:xfrm>
          <a:prstGeom prst="line">
            <a:avLst/>
          </a:prstGeom>
          <a:ln w="571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8529637" y="5399901"/>
                <a:ext cx="595035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=1</m:t>
                      </m:r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29637" y="5399901"/>
                <a:ext cx="595035" cy="276999"/>
              </a:xfrm>
              <a:prstGeom prst="rect">
                <a:avLst/>
              </a:prstGeom>
              <a:blipFill rotWithShape="1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/>
              <p:cNvSpPr txBox="1"/>
              <p:nvPr/>
            </p:nvSpPr>
            <p:spPr>
              <a:xfrm>
                <a:off x="7987807" y="4946824"/>
                <a:ext cx="697563" cy="27905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200" b="0" i="1" smtClean="0">
                          <a:latin typeface="Cambria Math"/>
                        </a:rPr>
                        <m:t>𝑦</m:t>
                      </m:r>
                      <m:r>
                        <a:rPr lang="en-US" sz="1200" b="0" i="1" smtClean="0">
                          <a:latin typeface="Cambria Math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US" sz="1200" b="0" i="1" smtClean="0">
                              <a:latin typeface="Cambria Math"/>
                            </a:rPr>
                          </m:ctrlPr>
                        </m:radPr>
                        <m:deg/>
                        <m:e>
                          <m:r>
                            <a:rPr lang="en-US" sz="1200" b="0" i="1" smtClean="0">
                              <a:latin typeface="Cambria Math"/>
                            </a:rPr>
                            <m:t>𝑥</m:t>
                          </m:r>
                        </m:e>
                      </m:rad>
                    </m:oMath>
                  </m:oMathPara>
                </a14:m>
                <a:endParaRPr lang="en-US" sz="1200" dirty="0"/>
              </a:p>
            </p:txBody>
          </p:sp>
        </mc:Choice>
        <mc:Fallback xmlns="">
          <p:sp>
            <p:nvSpPr>
              <p:cNvPr id="21" name="TextBox 2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87807" y="4946824"/>
                <a:ext cx="697563" cy="279051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TextBox 21"/>
              <p:cNvSpPr txBox="1"/>
              <p:nvPr/>
            </p:nvSpPr>
            <p:spPr>
              <a:xfrm>
                <a:off x="8438366" y="5953125"/>
                <a:ext cx="507831" cy="27699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1200" b="0" i="1" smtClean="0">
                        <a:latin typeface="Cambria Math"/>
                      </a:rPr>
                      <m:t>𝑥</m:t>
                    </m:r>
                    <m:r>
                      <a:rPr lang="en-US" sz="1200" b="0" i="1" smtClean="0">
                        <a:latin typeface="Cambria Math"/>
                      </a:rPr>
                      <m:t>=</m:t>
                    </m:r>
                  </m:oMath>
                </a14:m>
                <a:r>
                  <a:rPr lang="en-US" sz="1200" dirty="0" smtClean="0"/>
                  <a:t>4</a:t>
                </a:r>
                <a:endParaRPr lang="en-US" sz="1200" dirty="0"/>
              </a:p>
            </p:txBody>
          </p:sp>
        </mc:Choice>
        <mc:Fallback xmlns="">
          <p:sp>
            <p:nvSpPr>
              <p:cNvPr id="22" name="TextBox 2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438366" y="5953125"/>
                <a:ext cx="507831" cy="276999"/>
              </a:xfrm>
              <a:prstGeom prst="rect">
                <a:avLst/>
              </a:prstGeom>
              <a:blipFill rotWithShape="1">
                <a:blip r:embed="rId10"/>
                <a:stretch>
                  <a:fillRect b="-1777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449525" y="5169453"/>
                <a:ext cx="6337056" cy="73789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𝑉𝑜𝑙</m:t>
                      </m:r>
                      <m:r>
                        <a:rPr lang="en-US" b="0" i="1" smtClean="0">
                          <a:latin typeface="Cambria Math"/>
                        </a:rPr>
                        <m:t>.=</m:t>
                      </m:r>
                      <m:nary>
                        <m:naryPr>
                          <m:ctrlPr>
                            <a:rPr lang="en-US" b="0" i="1" smtClean="0">
                              <a:latin typeface="Cambria Math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b="0" i="1" smtClean="0">
                              <a:latin typeface="Cambria Math"/>
                            </a:rPr>
                            <m:t>1</m:t>
                          </m:r>
                        </m:sub>
                        <m:sup>
                          <m:r>
                            <a:rPr lang="en-US" b="0" i="1" smtClean="0">
                              <a:latin typeface="Cambria Math"/>
                            </a:rPr>
                            <m:t>4</m:t>
                          </m:r>
                        </m:sup>
                        <m:e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𝑑𝑥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=</m:t>
                          </m:r>
                          <m:nary>
                            <m:nary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3"/>
                                </m:r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  <m: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4</m:t>
                              </m:r>
                            </m:sup>
                            <m:e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𝜋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(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rad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−1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)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𝑑𝑥</m:t>
                              </m:r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=</m:t>
                              </m:r>
                              <m:nary>
                                <m:naryPr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naryPr>
                                <m:sub>
                                  <m:r>
                                    <m:rPr>
                                      <m:brk m:alnAt="23"/>
                                    </m:r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1</m:t>
                                  </m:r>
                                </m:sub>
                                <m: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4</m:t>
                                  </m:r>
                                </m:sup>
                                <m:e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𝜋</m:t>
                                  </m:r>
                                  <m:d>
                                    <m:d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−2</m:t>
                                      </m:r>
                                      <m:rad>
                                        <m:radPr>
                                          <m:degHide m:val="on"/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radPr>
                                        <m:deg/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</m:rad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+1</m:t>
                                      </m:r>
                                    </m:e>
                                  </m:d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𝑑𝑥</m:t>
                                  </m:r>
                                </m:e>
                              </m:nary>
                            </m:e>
                          </m:nary>
                        </m:e>
                      </m:nary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9525" y="5169453"/>
                <a:ext cx="6337056" cy="737894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807115" y="5879068"/>
                <a:ext cx="3123547" cy="80695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/>
                        </a:rPr>
                        <m:t>=</m:t>
                      </m:r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𝜋</m:t>
                      </m:r>
                      <m:sSup>
                        <m:sSup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sSup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</m:ctrlPr>
                            </m:sSub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</m:ctrlPr>
                                </m:dPr>
                                <m:e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sSup>
                                        <m:sSup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𝑥</m:t>
                                          </m:r>
                                        </m:e>
                                        <m:sup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−2</m:t>
                                  </m:r>
                                  <m:sSup>
                                    <m:sSup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f>
                                        <m:fPr>
                                          <m:ctrlP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</m:ctrlPr>
                                        </m:fPr>
                                        <m:num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3</m:t>
                                          </m:r>
                                        </m:num>
                                        <m:den>
                                          <m:r>
                                            <a:rPr lang="en-US" b="0" i="1" smtClean="0">
                                              <a:latin typeface="Cambria Math"/>
                                              <a:ea typeface="Cambria Math"/>
                                            </a:rPr>
                                            <m:t>2</m:t>
                                          </m:r>
                                        </m:den>
                                      </m:f>
                                    </m:sup>
                                  </m:sSup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. </m:t>
                                  </m:r>
                                  <m:f>
                                    <m:fPr>
                                      <m:ctrlP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2</m:t>
                                      </m:r>
                                    </m:num>
                                    <m:den>
                                      <m:r>
                                        <a:rPr lang="en-US" b="0" i="1" smtClean="0">
                                          <a:latin typeface="Cambria Math"/>
                                          <a:ea typeface="Cambria Math"/>
                                        </a:rPr>
                                        <m:t>3</m:t>
                                      </m:r>
                                    </m:den>
                                  </m:f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+</m:t>
                                  </m:r>
                                  <m:r>
                                    <a:rPr lang="en-US" b="0" i="1" smtClean="0">
                                      <a:latin typeface="Cambria Math"/>
                                      <a:ea typeface="Cambria Math"/>
                                    </a:rPr>
                                    <m:t>𝑥</m:t>
                                  </m:r>
                                </m:e>
                              </m:d>
                            </m:e>
                            <m:sub>
                              <m:r>
                                <a:rPr lang="en-US" b="0" i="1" smtClean="0">
                                  <a:latin typeface="Cambria Math"/>
                                  <a:ea typeface="Cambria Math"/>
                                </a:rPr>
                                <m:t>1</m:t>
                              </m:r>
                            </m:sub>
                          </m:sSub>
                        </m:e>
                        <m:sup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4</m:t>
                          </m:r>
                        </m:sup>
                      </m:sSup>
                      <m:r>
                        <a:rPr lang="en-US" b="0" i="1" smtClean="0"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b="0" i="1" smtClean="0"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7</m:t>
                          </m:r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𝜋</m:t>
                          </m:r>
                        </m:num>
                        <m:den>
                          <m:r>
                            <a:rPr lang="en-US" b="0" i="1" smtClean="0">
                              <a:latin typeface="Cambria Math"/>
                              <a:ea typeface="Cambria Math"/>
                            </a:rPr>
                            <m:t>6</m:t>
                          </m:r>
                        </m:den>
                      </m:f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07115" y="5879068"/>
                <a:ext cx="3123547" cy="806952"/>
              </a:xfrm>
              <a:prstGeom prst="rect">
                <a:avLst/>
              </a:prstGeom>
              <a:blipFill rotWithShape="1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8" name="Straight Connector 7"/>
          <p:cNvCxnSpPr/>
          <p:nvPr/>
        </p:nvCxnSpPr>
        <p:spPr>
          <a:xfrm>
            <a:off x="762000" y="1143000"/>
            <a:ext cx="0" cy="1143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28600" y="1600200"/>
            <a:ext cx="990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Flowchart: Connector 16"/>
          <p:cNvSpPr/>
          <p:nvPr/>
        </p:nvSpPr>
        <p:spPr>
          <a:xfrm>
            <a:off x="457200" y="1313765"/>
            <a:ext cx="609600" cy="572869"/>
          </a:xfrm>
          <a:prstGeom prst="flowChartConnector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793018" y="1124335"/>
                <a:ext cx="94320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100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000" b="0" i="1" smtClean="0">
                              <a:latin typeface="Cambria Math"/>
                            </a:rPr>
                            <m:t>𝑥</m:t>
                          </m:r>
                        </m:e>
                        <m:sup>
                          <m:r>
                            <a:rPr lang="en-US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000" b="0" i="1" smtClean="0">
                          <a:latin typeface="Cambria Math"/>
                        </a:rPr>
                        <m:t>+</m:t>
                      </m:r>
                      <m:sSup>
                        <m:sSup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000" b="0" i="1" smtClean="0">
                              <a:latin typeface="Cambria Math"/>
                            </a:rPr>
                            <m:t>𝑦</m:t>
                          </m:r>
                        </m:e>
                        <m:sup>
                          <m:r>
                            <a:rPr lang="en-US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  <m:r>
                        <a:rPr lang="en-US" sz="1000" b="0" i="1" smtClean="0">
                          <a:latin typeface="Cambria Math"/>
                        </a:rPr>
                        <m:t>=</m:t>
                      </m:r>
                      <m:sSup>
                        <m:sSupPr>
                          <m:ctrlPr>
                            <a:rPr lang="en-US" sz="1000" b="0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1000" b="0" i="1" smtClean="0">
                              <a:latin typeface="Cambria Math"/>
                            </a:rPr>
                            <m:t>𝑎</m:t>
                          </m:r>
                        </m:e>
                        <m:sup>
                          <m:r>
                            <a:rPr lang="en-US" sz="1000" b="0" i="1" smtClean="0">
                              <a:latin typeface="Cambria Math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1000" dirty="0"/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93018" y="1124335"/>
                <a:ext cx="943207" cy="246221"/>
              </a:xfrm>
              <a:prstGeom prst="rect">
                <a:avLst/>
              </a:prstGeom>
              <a:blipFill rotWithShape="1">
                <a:blip r:embed="rId1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1010481" y="1448059"/>
                <a:ext cx="288797" cy="24622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481" y="1448059"/>
                <a:ext cx="288797" cy="246221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Rectangle 25"/>
              <p:cNvSpPr/>
              <p:nvPr/>
            </p:nvSpPr>
            <p:spPr>
              <a:xfrm>
                <a:off x="721684" y="1843460"/>
                <a:ext cx="288797" cy="24622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000" i="1">
                          <a:solidFill>
                            <a:prstClr val="black"/>
                          </a:solidFill>
                          <a:latin typeface="Cambria Math"/>
                        </a:rPr>
                        <m:t>𝑎</m:t>
                      </m:r>
                    </m:oMath>
                  </m:oMathPara>
                </a14:m>
                <a:endParaRPr lang="en-US" sz="10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26" name="Rectangle 2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1684" y="1843460"/>
                <a:ext cx="288797" cy="246221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2732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05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  <p:bldP spid="5" grpId="0"/>
      <p:bldP spid="6" grpId="0"/>
      <p:bldP spid="7" grpId="0"/>
      <p:bldP spid="12" grpId="0" animBg="1"/>
      <p:bldP spid="19" grpId="0"/>
      <p:bldP spid="21" grpId="0"/>
      <p:bldP spid="22" grpId="0"/>
      <p:bldP spid="20" grpId="0"/>
      <p:bldP spid="23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1190</TotalTime>
  <Words>937</Words>
  <Application>Microsoft Office PowerPoint</Application>
  <PresentationFormat>On-screen Show (4:3)</PresentationFormat>
  <Paragraphs>69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kareem</dc:creator>
  <cp:lastModifiedBy>kareem</cp:lastModifiedBy>
  <cp:revision>30</cp:revision>
  <dcterms:created xsi:type="dcterms:W3CDTF">2020-04-05T19:56:37Z</dcterms:created>
  <dcterms:modified xsi:type="dcterms:W3CDTF">2021-02-21T22:05:32Z</dcterms:modified>
</cp:coreProperties>
</file>