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D91C-8E79-49C4-B5F8-E955B1999999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D7B1-481E-4B59-A9E6-CD3F3DD6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71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D91C-8E79-49C4-B5F8-E955B1999999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D7B1-481E-4B59-A9E6-CD3F3DD6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0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D91C-8E79-49C4-B5F8-E955B1999999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D7B1-481E-4B59-A9E6-CD3F3DD6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7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D91C-8E79-49C4-B5F8-E955B1999999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D7B1-481E-4B59-A9E6-CD3F3DD6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9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D91C-8E79-49C4-B5F8-E955B1999999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D7B1-481E-4B59-A9E6-CD3F3DD6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341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D91C-8E79-49C4-B5F8-E955B1999999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D7B1-481E-4B59-A9E6-CD3F3DD6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495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D91C-8E79-49C4-B5F8-E955B1999999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D7B1-481E-4B59-A9E6-CD3F3DD6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8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D91C-8E79-49C4-B5F8-E955B1999999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D7B1-481E-4B59-A9E6-CD3F3DD6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15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D91C-8E79-49C4-B5F8-E955B1999999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D7B1-481E-4B59-A9E6-CD3F3DD6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02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D91C-8E79-49C4-B5F8-E955B1999999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D7B1-481E-4B59-A9E6-CD3F3DD6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3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D91C-8E79-49C4-B5F8-E955B1999999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D7B1-481E-4B59-A9E6-CD3F3DD6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50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BD91C-8E79-49C4-B5F8-E955B1999999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8D7B1-481E-4B59-A9E6-CD3F3DD6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61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81400" y="228600"/>
            <a:ext cx="1828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Substitution Rule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19200" y="685800"/>
                <a:ext cx="3104055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𝑔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𝑑𝑢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685800"/>
                <a:ext cx="3104055" cy="81887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42009" y="1320013"/>
            <a:ext cx="977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670605" y="1520310"/>
                <a:ext cx="2996269" cy="8188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𝐸𝑣𝑎𝑙𝑢𝑎𝑡𝑒</m:t>
                      </m:r>
                      <m:r>
                        <a:rPr lang="en-US" b="0" i="1" smtClean="0">
                          <a:latin typeface="Cambria Math"/>
                        </a:rPr>
                        <m:t>     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rad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605" y="1520310"/>
                <a:ext cx="2996269" cy="81887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82244" y="2339189"/>
                <a:ext cx="30893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+1       →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2244" y="2339189"/>
                <a:ext cx="3089307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04414" y="2745344"/>
                <a:ext cx="1571264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4414" y="2745344"/>
                <a:ext cx="1571264" cy="61093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0605" y="3356280"/>
                <a:ext cx="3834576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sup>
                                  </m:sSup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𝑑𝑢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605" y="3356280"/>
                <a:ext cx="3834576" cy="81887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97444" y="4148624"/>
                <a:ext cx="2396746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7444" y="4148624"/>
                <a:ext cx="2396746" cy="71468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48000" y="4953000"/>
                <a:ext cx="3737498" cy="6202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4953000"/>
                <a:ext cx="3737498" cy="62023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975056" y="5791200"/>
                <a:ext cx="3524106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056" y="5791200"/>
                <a:ext cx="3524106" cy="6127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364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304800"/>
            <a:ext cx="977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47455" y="304800"/>
                <a:ext cx="1273234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𝑧𝑑𝑧</m:t>
                              </m:r>
                            </m:num>
                            <m:den>
                              <m:rad>
                                <m:rad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deg>
                                <m:e>
                                  <m:sSup>
                                    <m:sSupPr>
                                      <m:ctrlPr>
                                        <a:rPr lang="en-US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rad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7455" y="304800"/>
                <a:ext cx="1273234" cy="81887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147455" y="1123679"/>
                <a:ext cx="32620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+1       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𝑧𝑑𝑧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7455" y="1123679"/>
                <a:ext cx="3262047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24000" y="1493011"/>
                <a:ext cx="3003323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𝑑𝑢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493011"/>
                <a:ext cx="3003323" cy="81887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144125" y="2311890"/>
                <a:ext cx="1964064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125" y="2311890"/>
                <a:ext cx="1964064" cy="61093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53249" y="2889893"/>
            <a:ext cx="977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905000" y="3259225"/>
                <a:ext cx="1882567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  <m:r>
                                <a:rPr lang="en-US" b="0" i="0" smtClean="0">
                                  <a:latin typeface="Cambria Math"/>
                                </a:rPr>
                                <m:t> (</m:t>
                              </m:r>
                            </m:fName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259225"/>
                <a:ext cx="1882567" cy="81887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759017" y="3893438"/>
                <a:ext cx="3016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=3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017" y="3893438"/>
                <a:ext cx="3016082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362200" y="4262770"/>
                <a:ext cx="3186513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𝑠𝑖𝑛𝑢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𝑐𝑜𝑠𝑢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4262770"/>
                <a:ext cx="3186513" cy="81887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87567" y="5081649"/>
                <a:ext cx="184601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7567" y="5081649"/>
                <a:ext cx="1846018" cy="6127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2199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20134"/>
            <a:ext cx="1039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09800" y="263116"/>
                <a:ext cx="1814664" cy="951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8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+2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4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263116"/>
                <a:ext cx="1814664" cy="95128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62200" y="1295400"/>
                <a:ext cx="1719253" cy="9912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4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3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+1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1295400"/>
                <a:ext cx="1719253" cy="99129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369127" y="2286697"/>
                <a:ext cx="3509807" cy="6117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+1         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9127" y="2286697"/>
                <a:ext cx="3509807" cy="61170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369127" y="3121830"/>
                <a:ext cx="5858399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𝑑𝑢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4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3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+1</m:t>
                                      </m:r>
                                    </m:e>
                                  </m:d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9127" y="3121830"/>
                <a:ext cx="5858399" cy="81887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977054" y="4114800"/>
            <a:ext cx="1039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86891" y="4083811"/>
                <a:ext cx="2790828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𝐸𝑣𝑎𝑙𝑢𝑎𝑡𝑒</m:t>
                      </m:r>
                      <m:r>
                        <a:rPr lang="en-US" b="0" i="1" smtClean="0">
                          <a:latin typeface="Cambria Math"/>
                        </a:rPr>
                        <m:t>   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3−2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𝑑𝑠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6891" y="4083811"/>
                <a:ext cx="2790828" cy="81887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221826" y="4902690"/>
                <a:ext cx="33284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=3−2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      →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=−2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826" y="4902690"/>
                <a:ext cx="332847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496908" y="5338557"/>
                <a:ext cx="4723665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3−2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6908" y="5338557"/>
                <a:ext cx="4723665" cy="81887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857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2800" y="230787"/>
            <a:ext cx="2228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Area Between Curves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3400" y="600119"/>
                <a:ext cx="841653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 Find the area of the region enclosed by the parabola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=2−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and the line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=−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600119"/>
                <a:ext cx="8416535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652" t="-4717" b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7772400" y="1246450"/>
            <a:ext cx="0" cy="18777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629400" y="2185325"/>
            <a:ext cx="232053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29400" y="1447800"/>
            <a:ext cx="2320535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7204364" y="1376347"/>
            <a:ext cx="1288959" cy="1352998"/>
          </a:xfrm>
          <a:custGeom>
            <a:avLst/>
            <a:gdLst>
              <a:gd name="connsiteX0" fmla="*/ 0 w 1288959"/>
              <a:gd name="connsiteY0" fmla="*/ 438598 h 1352998"/>
              <a:gd name="connsiteX1" fmla="*/ 235527 w 1288959"/>
              <a:gd name="connsiteY1" fmla="*/ 175362 h 1352998"/>
              <a:gd name="connsiteX2" fmla="*/ 568036 w 1288959"/>
              <a:gd name="connsiteY2" fmla="*/ 9108 h 1352998"/>
              <a:gd name="connsiteX3" fmla="*/ 983672 w 1288959"/>
              <a:gd name="connsiteY3" fmla="*/ 452453 h 1352998"/>
              <a:gd name="connsiteX4" fmla="*/ 1288472 w 1288959"/>
              <a:gd name="connsiteY4" fmla="*/ 1352998 h 1352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8959" h="1352998">
                <a:moveTo>
                  <a:pt x="0" y="438598"/>
                </a:moveTo>
                <a:cubicBezTo>
                  <a:pt x="70427" y="342771"/>
                  <a:pt x="140854" y="246944"/>
                  <a:pt x="235527" y="175362"/>
                </a:cubicBezTo>
                <a:cubicBezTo>
                  <a:pt x="330200" y="103780"/>
                  <a:pt x="443345" y="-37074"/>
                  <a:pt x="568036" y="9108"/>
                </a:cubicBezTo>
                <a:cubicBezTo>
                  <a:pt x="692727" y="55290"/>
                  <a:pt x="863599" y="228471"/>
                  <a:pt x="983672" y="452453"/>
                </a:cubicBezTo>
                <a:cubicBezTo>
                  <a:pt x="1103745" y="676435"/>
                  <a:pt x="1300017" y="1179816"/>
                  <a:pt x="1288472" y="135299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974974" y="1447800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</a:t>
            </a:r>
            <a:r>
              <a:rPr lang="en-US" sz="1400" dirty="0" smtClean="0"/>
              <a:t>1,1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8493323" y="2434357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r>
              <a:rPr lang="en-US" sz="1400" dirty="0" smtClean="0"/>
              <a:t>,-2</a:t>
            </a:r>
            <a:endParaRPr lang="en-US" sz="1400" dirty="0"/>
          </a:p>
        </p:txBody>
      </p:sp>
      <p:cxnSp>
        <p:nvCxnSpPr>
          <p:cNvPr id="31" name="Straight Connector 30"/>
          <p:cNvCxnSpPr>
            <a:stCxn id="13" idx="3"/>
            <a:endCxn id="13" idx="3"/>
          </p:cNvCxnSpPr>
          <p:nvPr/>
        </p:nvCxnSpPr>
        <p:spPr>
          <a:xfrm>
            <a:off x="8188036" y="18288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3" idx="3"/>
          </p:cNvCxnSpPr>
          <p:nvPr/>
        </p:nvCxnSpPr>
        <p:spPr>
          <a:xfrm>
            <a:off x="8188036" y="1828800"/>
            <a:ext cx="0" cy="671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990600" y="1601688"/>
                <a:ext cx="4348755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=−2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=0        →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=0     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601688"/>
                <a:ext cx="4348755" cy="61824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191000" y="2286000"/>
                <a:ext cx="9212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(0, 2)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286000"/>
                <a:ext cx="921278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219200" y="2588245"/>
                <a:ext cx="4219232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=−2 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∴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0, 2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𝑖𝑠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𝑚𝑎𝑥𝑖𝑚𝑢𝑚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588245"/>
                <a:ext cx="4219232" cy="64812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7848843" y="1237847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0, 2</a:t>
            </a:r>
            <a:endParaRPr 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141253" y="1145514"/>
                <a:ext cx="9762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1253" y="1145514"/>
                <a:ext cx="976293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824882" y="3320534"/>
                <a:ext cx="37567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=2−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   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−2=0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4882" y="3320534"/>
                <a:ext cx="375679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592086" y="3794703"/>
                <a:ext cx="21191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2086" y="3794703"/>
                <a:ext cx="2119106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677010" y="4234934"/>
                <a:ext cx="36878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=2     →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=−2    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(2, −2)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010" y="4234934"/>
                <a:ext cx="3687804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369836" y="4604266"/>
                <a:ext cx="40278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𝑜𝑟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=−1  →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       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(−1, 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9836" y="4604266"/>
                <a:ext cx="4027898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38994" y="4973598"/>
                <a:ext cx="5739905" cy="8326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𝑦𝑑𝑥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en-US" i="1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US" i="1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𝑥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n-US" i="1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3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3</m:t>
                                              </m:r>
                                            </m:den>
                                          </m:f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f>
                                            <m:fPr>
                                              <m:ctrlP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en-US" i="1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US" i="1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𝑥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n-US" i="1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−1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994" y="4973598"/>
                <a:ext cx="5739905" cy="83260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759521" y="5758934"/>
                <a:ext cx="3573735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=4−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−2+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521" y="5758934"/>
                <a:ext cx="3573735" cy="714683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Freeform 65"/>
          <p:cNvSpPr/>
          <p:nvPr/>
        </p:nvSpPr>
        <p:spPr>
          <a:xfrm>
            <a:off x="8227480" y="1924659"/>
            <a:ext cx="0" cy="590550"/>
          </a:xfrm>
          <a:custGeom>
            <a:avLst/>
            <a:gdLst>
              <a:gd name="connsiteX0" fmla="*/ 0 w 0"/>
              <a:gd name="connsiteY0" fmla="*/ 0 h 590550"/>
              <a:gd name="connsiteX1" fmla="*/ 0 w 0"/>
              <a:gd name="connsiteY1" fmla="*/ 590550 h 590550"/>
              <a:gd name="connsiteX2" fmla="*/ 0 w 0"/>
              <a:gd name="connsiteY2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h="590550">
                <a:moveTo>
                  <a:pt x="0" y="0"/>
                </a:moveTo>
                <a:lnTo>
                  <a:pt x="0" y="590550"/>
                </a:lnTo>
                <a:lnTo>
                  <a:pt x="0" y="59055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14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3" grpId="0" animBg="1"/>
      <p:bldP spid="14" grpId="0"/>
      <p:bldP spid="15" grpId="0"/>
      <p:bldP spid="40" grpId="0"/>
      <p:bldP spid="41" grpId="0"/>
      <p:bldP spid="42" grpId="0"/>
      <p:bldP spid="45" grpId="0"/>
      <p:bldP spid="46" grpId="0"/>
      <p:bldP spid="47" grpId="0"/>
      <p:bldP spid="48" grpId="0"/>
      <p:bldP spid="50" grpId="0"/>
      <p:bldP spid="51" grpId="0"/>
      <p:bldP spid="52" grpId="0"/>
      <p:bldP spid="53" grpId="0"/>
      <p:bldP spid="6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732</Words>
  <Application>Microsoft Office PowerPoint</Application>
  <PresentationFormat>On-screen Show (4:3)</PresentationFormat>
  <Paragraphs>45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kareem</dc:creator>
  <cp:lastModifiedBy>kareem</cp:lastModifiedBy>
  <cp:revision>16</cp:revision>
  <dcterms:created xsi:type="dcterms:W3CDTF">2020-04-04T10:25:31Z</dcterms:created>
  <dcterms:modified xsi:type="dcterms:W3CDTF">2021-02-16T21:02:56Z</dcterms:modified>
</cp:coreProperties>
</file>