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30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2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3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1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9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3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4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7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9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1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80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BB013-F0B7-48AB-A585-56D019EFE3F7}" type="datetimeFigureOut">
              <a:rPr lang="en-US" smtClean="0"/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24333-ADFC-4EE3-936B-DC4F4005D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33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0.png"/><Relationship Id="rId7" Type="http://schemas.openxmlformats.org/officeDocument/2006/relationships/image" Target="../media/image42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6200" y="228600"/>
            <a:ext cx="1240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Integration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52400" y="619963"/>
                <a:ext cx="8718925" cy="15327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The definite integration is the key tool in calculus for defining  and calculating quantities, such as areas,</a:t>
                </a:r>
              </a:p>
              <a:p>
                <a:r>
                  <a:rPr lang="en-US" sz="1600" dirty="0" smtClean="0"/>
                  <a:t> volumes, lengths of curved paths and weights of varies objects.</a:t>
                </a:r>
              </a:p>
              <a:p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16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 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+1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19963"/>
                <a:ext cx="8718925" cy="1532792"/>
              </a:xfrm>
              <a:prstGeom prst="rect">
                <a:avLst/>
              </a:prstGeom>
              <a:blipFill rotWithShape="1">
                <a:blip r:embed="rId2"/>
                <a:stretch>
                  <a:fillRect l="-350" t="-1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9600" y="2152755"/>
                <a:ext cx="3328988" cy="5724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Evaluate  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/>
                              </a:rPr>
                              <m:t>−2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</m:den>
                        </m:f>
                        <m:r>
                          <a:rPr lang="en-US" sz="2000" b="0" i="1" smtClean="0">
                            <a:latin typeface="Cambria Math"/>
                          </a:rPr>
                          <m:t>  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152755"/>
                <a:ext cx="3328988" cy="572464"/>
              </a:xfrm>
              <a:prstGeom prst="rect">
                <a:avLst/>
              </a:prstGeom>
              <a:blipFill rotWithShape="1">
                <a:blip r:embed="rId3"/>
                <a:stretch>
                  <a:fillRect l="-1465"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43000" y="3048000"/>
                <a:ext cx="3495124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/>
                            <m:sup/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−2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048000"/>
                <a:ext cx="3495124" cy="8188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39469" y="3924484"/>
                <a:ext cx="3280385" cy="647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 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469" y="3924484"/>
                <a:ext cx="3280385" cy="64755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90600" y="4635724"/>
                <a:ext cx="3112583" cy="5042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 Evaluate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func>
                          </m:num>
                          <m:den>
                            <m:sSup>
                              <m:sSup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𝑠𝑖𝑛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 smtClean="0"/>
                  <a:t>  dx 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635724"/>
                <a:ext cx="3112583" cy="504241"/>
              </a:xfrm>
              <a:prstGeom prst="rect">
                <a:avLst/>
              </a:prstGeom>
              <a:blipFill rotWithShape="1">
                <a:blip r:embed="rId6"/>
                <a:stretch>
                  <a:fillRect l="-1765" t="-118072" r="-784" b="-171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10398" y="5181600"/>
                <a:ext cx="31043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u= sin x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𝑑𝑢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398" y="5181600"/>
                <a:ext cx="3104311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57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5666509"/>
                <a:ext cx="3862724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  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666509"/>
                <a:ext cx="3862724" cy="81887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146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53410"/>
                <a:ext cx="4074513" cy="20343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func>
                          <m:func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/>
                              </a:rPr>
                              <m:t>sec</m:t>
                            </m:r>
                          </m:fName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/>
                                      </a:rPr>
                                      <m:t>sec</m:t>
                                    </m:r>
                                  </m:fName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func>
                                      <m:funcPr>
                                        <m:ctrlPr>
                                          <a:rPr lang="en-US" sz="2000" b="0" i="1" smtClean="0">
                                            <a:latin typeface="Cambria Math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b="0" i="0" smtClean="0">
                                            <a:latin typeface="Cambria Math"/>
                                          </a:rPr>
                                          <m:t>tan</m:t>
                                        </m:r>
                                      </m:fName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e>
                                    </m:func>
                                  </m:e>
                                </m:func>
                              </m:e>
                            </m:d>
                            <m:r>
                              <a:rPr lang="en-US" sz="2000" b="0" i="1" smtClean="0">
                                <a:latin typeface="Cambria Math"/>
                              </a:rPr>
                              <m:t>𝑑𝑥</m:t>
                            </m:r>
                          </m:e>
                        </m:func>
                      </m:e>
                    </m:nary>
                  </m:oMath>
                </a14:m>
                <a:endParaRPr lang="en-US" sz="2000" dirty="0" smtClean="0"/>
              </a:p>
              <a:p>
                <a:r>
                  <a:rPr lang="en-US" sz="2000" dirty="0" smtClean="0"/>
                  <a:t>          </a:t>
                </a:r>
              </a:p>
              <a:p>
                <a:r>
                  <a:rPr lang="en-US" sz="2000" dirty="0"/>
                  <a:t> </a:t>
                </a:r>
                <a:r>
                  <a:rPr lang="en-US" sz="2000" dirty="0" smtClean="0"/>
                  <a:t>              = 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𝑠𝑒𝑐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+</m:t>
                            </m:r>
                            <m:func>
                              <m:func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latin typeface="Cambria Math"/>
                                  </a:rPr>
                                  <m:t>sec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  <m:func>
                                  <m:func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 b="0" i="0" smtClean="0">
                                        <a:latin typeface="Cambria Math"/>
                                      </a:rPr>
                                      <m:t>tan</m:t>
                                    </m:r>
                                  </m:fName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func>
                          </m:e>
                        </m:d>
                        <m:r>
                          <a:rPr lang="en-US" sz="2000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en-US" sz="2000" dirty="0" smtClean="0"/>
                  <a:t> </a:t>
                </a:r>
              </a:p>
              <a:p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/>
                            </a:rPr>
                            <m:t>tan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2000" dirty="0" smtClean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53410"/>
                <a:ext cx="4074513" cy="2034339"/>
              </a:xfrm>
              <a:prstGeom prst="rect">
                <a:avLst/>
              </a:prstGeom>
              <a:blipFill rotWithShape="1">
                <a:blip r:embed="rId2"/>
                <a:stretch>
                  <a:fillRect l="-1347" t="-30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24869" y="2203083"/>
                <a:ext cx="4103944" cy="1009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𝑡𝑎𝑛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 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𝑠𝑒𝑐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  <m:r>
                      <a:rPr lang="en-US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tan</m:t>
                        </m:r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69" y="2203083"/>
                <a:ext cx="4103944" cy="1009507"/>
              </a:xfrm>
              <a:prstGeom prst="rect">
                <a:avLst/>
              </a:prstGeom>
              <a:blipFill rotWithShape="1">
                <a:blip r:embed="rId3"/>
                <a:stretch>
                  <a:fillRect l="-1337" t="-53614" b="-78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9425" y="3397256"/>
                <a:ext cx="83626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    Find the area between the graph of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𝑠𝑖𝑛𝑥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=0 </m:t>
                    </m:r>
                    <m:r>
                      <a:rPr lang="en-US" b="0" i="1" smtClean="0">
                        <a:latin typeface="Cambria Math"/>
                      </a:rPr>
                      <m:t>𝑎𝑛𝑑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425" y="3397256"/>
                <a:ext cx="8362674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65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7467600" y="39624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29400" y="48768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7469348" y="4419122"/>
            <a:ext cx="1446052" cy="876778"/>
          </a:xfrm>
          <a:custGeom>
            <a:avLst/>
            <a:gdLst>
              <a:gd name="connsiteX0" fmla="*/ 7777 w 1446052"/>
              <a:gd name="connsiteY0" fmla="*/ 457678 h 876778"/>
              <a:gd name="connsiteX1" fmla="*/ 36352 w 1446052"/>
              <a:gd name="connsiteY1" fmla="*/ 371953 h 876778"/>
              <a:gd name="connsiteX2" fmla="*/ 293527 w 1446052"/>
              <a:gd name="connsiteY2" fmla="*/ 478 h 876778"/>
              <a:gd name="connsiteX3" fmla="*/ 703102 w 1446052"/>
              <a:gd name="connsiteY3" fmla="*/ 457678 h 876778"/>
              <a:gd name="connsiteX4" fmla="*/ 969802 w 1446052"/>
              <a:gd name="connsiteY4" fmla="*/ 876778 h 876778"/>
              <a:gd name="connsiteX5" fmla="*/ 1446052 w 1446052"/>
              <a:gd name="connsiteY5" fmla="*/ 457678 h 876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46052" h="876778">
                <a:moveTo>
                  <a:pt x="7777" y="457678"/>
                </a:moveTo>
                <a:cubicBezTo>
                  <a:pt x="-1748" y="452915"/>
                  <a:pt x="-11273" y="448153"/>
                  <a:pt x="36352" y="371953"/>
                </a:cubicBezTo>
                <a:cubicBezTo>
                  <a:pt x="83977" y="295753"/>
                  <a:pt x="182402" y="-13809"/>
                  <a:pt x="293527" y="478"/>
                </a:cubicBezTo>
                <a:cubicBezTo>
                  <a:pt x="404652" y="14765"/>
                  <a:pt x="590390" y="311628"/>
                  <a:pt x="703102" y="457678"/>
                </a:cubicBezTo>
                <a:cubicBezTo>
                  <a:pt x="815814" y="603728"/>
                  <a:pt x="845977" y="876778"/>
                  <a:pt x="969802" y="876778"/>
                </a:cubicBezTo>
                <a:cubicBezTo>
                  <a:pt x="1093627" y="876778"/>
                  <a:pt x="1446052" y="457678"/>
                  <a:pt x="1446052" y="45767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954249" y="4857511"/>
                <a:ext cx="3146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4249" y="4857511"/>
                <a:ext cx="314637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753573" y="4886800"/>
                <a:ext cx="3995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3573" y="4886800"/>
                <a:ext cx="399597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76400" y="4038600"/>
                <a:ext cx="1395126" cy="7151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038600"/>
                <a:ext cx="1395126" cy="7151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905000" y="5134510"/>
                <a:ext cx="475950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𝑐𝑜𝑠𝑥</m:t>
                          </m:r>
                        </m:e>
                      </m:d>
                      <m:f>
                        <m:fPr>
                          <m:type m:val="noBar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e>
                          </m:func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1−1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134510"/>
                <a:ext cx="4759508" cy="6127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412193" y="483018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0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900968" y="5713631"/>
            <a:ext cx="41886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   =0      (because the portions of the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graph above and below x-axis)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70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14" grpId="0"/>
      <p:bldP spid="13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304800"/>
                <a:ext cx="6185796" cy="690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𝑠𝑖𝑛𝑥𝑑𝑥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𝑐𝑜𝑠𝑥</m:t>
                              </m:r>
                            </m:e>
                          </m:d>
                          <m:f>
                            <m:fPr>
                              <m:type m:val="noBar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=−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𝑐𝑜𝑠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𝑐𝑜𝑠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−1−1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04800"/>
                <a:ext cx="6185796" cy="6908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14400" y="1219200"/>
                <a:ext cx="6514540" cy="714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𝑠𝑖𝑛𝑥𝑑𝑥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𝑐𝑜𝑠𝑥</m:t>
                              </m:r>
                            </m:e>
                          </m:d>
                        </m:e>
                      </m:nary>
                      <m:f>
                        <m:fPr>
                          <m:type m:val="noBar"/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1+1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219200"/>
                <a:ext cx="6514540" cy="7148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599" y="2165866"/>
                <a:ext cx="2163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Area=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=4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2165866"/>
                <a:ext cx="2163349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25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09600" y="2743200"/>
            <a:ext cx="7025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Find the area of the region between the x-axis and the graph of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67000" y="3244334"/>
                <a:ext cx="43227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   ,   −1≤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3244334"/>
                <a:ext cx="432278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45397" y="3664424"/>
                <a:ext cx="50791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x</m:t>
                      </m:r>
                      <m:r>
                        <a:rPr lang="en-US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+1)(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397" y="3664424"/>
                <a:ext cx="507914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037836" y="4082534"/>
                <a:ext cx="7581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=0   , 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=−1   ,  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0" smtClean="0">
                          <a:latin typeface="Cambria Math"/>
                        </a:rPr>
                        <m:t>,        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b="0" i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/>
                            </a:rPr>
                            <m:t>0, 0</m:t>
                          </m:r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P</m:t>
                      </m:r>
                      <m:d>
                        <m:dPr>
                          <m:ctrlPr>
                            <a:rPr lang="en-US" b="0" i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latin typeface="Cambria Math"/>
                            </a:rPr>
                            <m:t>−1, 0</m:t>
                          </m:r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,  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P</m:t>
                      </m:r>
                      <m:r>
                        <a:rPr lang="en-US" b="0" i="0" smtClean="0">
                          <a:latin typeface="Cambria Math"/>
                        </a:rPr>
                        <m:t>(2, 0)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836" y="4082534"/>
                <a:ext cx="7581113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05000" y="4451866"/>
                <a:ext cx="5079596" cy="672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−2=0      →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4+24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451866"/>
                <a:ext cx="5079596" cy="67274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57400" y="5269468"/>
                <a:ext cx="6836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=1.215   </m:t>
                      </m:r>
                      <m:r>
                        <a:rPr lang="en-US" b="0" i="1" smtClean="0">
                          <a:latin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=−0.55   →  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1.215,−2.11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(−0.55,0.63)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269468"/>
                <a:ext cx="683610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71598" y="5638800"/>
                <a:ext cx="6860276" cy="5241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=6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−2          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𝑎𝑡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=1.215  → +    ∴</m:t>
                    </m:r>
                    <m:d>
                      <m:d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1.215,−2.11</m:t>
                        </m:r>
                      </m:e>
                    </m: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𝑖𝑠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𝑚𝑖𝑛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8" y="5638800"/>
                <a:ext cx="6860276" cy="52418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83452" y="6162982"/>
                <a:ext cx="641508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𝑎𝑡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=−0.55   →−                                    ∴</m:t>
                    </m:r>
                    <m:d>
                      <m:dPr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−0.55,0.63</m:t>
                        </m:r>
                      </m:e>
                    </m:d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𝑖𝑠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𝑚𝑎𝑥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452" y="6162982"/>
                <a:ext cx="6415089" cy="6463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472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543800" y="304800"/>
            <a:ext cx="0" cy="1905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248400" y="12573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6877673" y="837057"/>
            <a:ext cx="1884190" cy="1208696"/>
          </a:xfrm>
          <a:custGeom>
            <a:avLst/>
            <a:gdLst>
              <a:gd name="connsiteX0" fmla="*/ 14446 w 1884190"/>
              <a:gd name="connsiteY0" fmla="*/ 404889 h 1208696"/>
              <a:gd name="connsiteX1" fmla="*/ 14446 w 1884190"/>
              <a:gd name="connsiteY1" fmla="*/ 350298 h 1208696"/>
              <a:gd name="connsiteX2" fmla="*/ 164572 w 1884190"/>
              <a:gd name="connsiteY2" fmla="*/ 22752 h 1208696"/>
              <a:gd name="connsiteX3" fmla="*/ 423879 w 1884190"/>
              <a:gd name="connsiteY3" fmla="*/ 77343 h 1208696"/>
              <a:gd name="connsiteX4" fmla="*/ 683187 w 1884190"/>
              <a:gd name="connsiteY4" fmla="*/ 473128 h 1208696"/>
              <a:gd name="connsiteX5" fmla="*/ 969790 w 1884190"/>
              <a:gd name="connsiteY5" fmla="*/ 991743 h 1208696"/>
              <a:gd name="connsiteX6" fmla="*/ 1283688 w 1884190"/>
              <a:gd name="connsiteY6" fmla="*/ 1196459 h 1208696"/>
              <a:gd name="connsiteX7" fmla="*/ 1788655 w 1884190"/>
              <a:gd name="connsiteY7" fmla="*/ 664197 h 1208696"/>
              <a:gd name="connsiteX8" fmla="*/ 1884190 w 1884190"/>
              <a:gd name="connsiteY8" fmla="*/ 432185 h 1208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4190" h="1208696">
                <a:moveTo>
                  <a:pt x="14446" y="404889"/>
                </a:moveTo>
                <a:cubicBezTo>
                  <a:pt x="1935" y="409438"/>
                  <a:pt x="-10575" y="413987"/>
                  <a:pt x="14446" y="350298"/>
                </a:cubicBezTo>
                <a:cubicBezTo>
                  <a:pt x="39467" y="286609"/>
                  <a:pt x="96333" y="68244"/>
                  <a:pt x="164572" y="22752"/>
                </a:cubicBezTo>
                <a:cubicBezTo>
                  <a:pt x="232811" y="-22740"/>
                  <a:pt x="337443" y="2280"/>
                  <a:pt x="423879" y="77343"/>
                </a:cubicBezTo>
                <a:cubicBezTo>
                  <a:pt x="510315" y="152406"/>
                  <a:pt x="592202" y="320728"/>
                  <a:pt x="683187" y="473128"/>
                </a:cubicBezTo>
                <a:cubicBezTo>
                  <a:pt x="774172" y="625528"/>
                  <a:pt x="869707" y="871188"/>
                  <a:pt x="969790" y="991743"/>
                </a:cubicBezTo>
                <a:cubicBezTo>
                  <a:pt x="1069873" y="1112298"/>
                  <a:pt x="1147211" y="1251050"/>
                  <a:pt x="1283688" y="1196459"/>
                </a:cubicBezTo>
                <a:cubicBezTo>
                  <a:pt x="1420165" y="1141868"/>
                  <a:pt x="1688571" y="791576"/>
                  <a:pt x="1788655" y="664197"/>
                </a:cubicBezTo>
                <a:cubicBezTo>
                  <a:pt x="1888739" y="536818"/>
                  <a:pt x="1881915" y="473128"/>
                  <a:pt x="1884190" y="4321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658510" y="1302905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-1 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899056" y="1891864"/>
            <a:ext cx="598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-2.11 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8761863" y="125944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7524593" y="708886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0.63 </a:t>
            </a:r>
            <a:endParaRPr lang="en-US" sz="1400" dirty="0"/>
          </a:p>
        </p:txBody>
      </p:sp>
      <p:cxnSp>
        <p:nvCxnSpPr>
          <p:cNvPr id="16" name="Straight Connector 15"/>
          <p:cNvCxnSpPr>
            <a:stCxn id="10" idx="6"/>
            <a:endCxn id="12" idx="3"/>
          </p:cNvCxnSpPr>
          <p:nvPr/>
        </p:nvCxnSpPr>
        <p:spPr>
          <a:xfrm flipH="1">
            <a:off x="7497297" y="2033516"/>
            <a:ext cx="664064" cy="12237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457200"/>
                <a:ext cx="4443845" cy="8081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  <m:e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4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 −1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57200"/>
                <a:ext cx="4443845" cy="8081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31522" y="1456793"/>
                <a:ext cx="2355325" cy="625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522" y="1456793"/>
                <a:ext cx="2355325" cy="6258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95521" y="2205653"/>
                <a:ext cx="4407104" cy="809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4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4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/>
                                                </a:rPr>
                                                <m:t>3</m:t>
                                              </m:r>
                                            </m:sup>
                                          </m:sSup>
                                        </m:num>
                                        <m:den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21" y="2205653"/>
                <a:ext cx="4407104" cy="80983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831522" y="3276600"/>
                <a:ext cx="2438681" cy="620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1522" y="3276600"/>
                <a:ext cx="2438681" cy="62023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4343400"/>
                <a:ext cx="2443618" cy="5507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Area=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37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343400"/>
                <a:ext cx="2443618" cy="550728"/>
              </a:xfrm>
              <a:prstGeom prst="rect">
                <a:avLst/>
              </a:prstGeom>
              <a:blipFill rotWithShape="1">
                <a:blip r:embed="rId6"/>
                <a:stretch>
                  <a:fillRect l="-2750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93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  <p:bldP spid="14" grpId="0"/>
      <p:bldP spid="18" grpId="0"/>
      <p:bldP spid="19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298433"/>
                <a:ext cx="2350195" cy="470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Evaluate 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p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𝑥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−2</m:t>
                            </m:r>
                          </m:e>
                        </m:d>
                      </m:e>
                    </m:nary>
                    <m:r>
                      <a:rPr lang="en-US" b="0" i="1" smtClean="0">
                        <a:latin typeface="Cambria Math"/>
                      </a:rPr>
                      <m:t>𝑑𝑥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98433"/>
                <a:ext cx="2350195" cy="470706"/>
              </a:xfrm>
              <a:prstGeom prst="rect">
                <a:avLst/>
              </a:prstGeom>
              <a:blipFill rotWithShape="1">
                <a:blip r:embed="rId2"/>
                <a:stretch>
                  <a:fillRect l="-2073" t="-103896" b="-170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19399" y="697468"/>
                <a:ext cx="46428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                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&gt;0         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399" y="697468"/>
                <a:ext cx="4642809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62200" y="1110734"/>
                <a:ext cx="51044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Or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              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&lt;0          → 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&lt;2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1110734"/>
                <a:ext cx="5104474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107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79897" y="1752600"/>
                <a:ext cx="4897174" cy="7378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</m:nary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5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9897" y="1752600"/>
                <a:ext cx="4897174" cy="73789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95600" y="2634734"/>
                <a:ext cx="3342069" cy="8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−2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dirty="0">
                                      <a:solidFill>
                                        <a:prstClr val="black"/>
                                      </a:solidFill>
                                    </a:rPr>
                                    <m:t> 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634734"/>
                <a:ext cx="3342069" cy="8120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94378" y="3478412"/>
                <a:ext cx="505785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+4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−10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378" y="3478412"/>
                <a:ext cx="5057859" cy="7146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2895600" y="4343400"/>
                <a:ext cx="3968586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2+4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−10−(2−4)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43400"/>
                <a:ext cx="3968586" cy="61651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200400" y="5181600"/>
                <a:ext cx="2475358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=2−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−10+2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5181600"/>
                <a:ext cx="2475358" cy="61651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048000" y="6096000"/>
                <a:ext cx="4129657" cy="616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−6−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−12−3+25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6096000"/>
                <a:ext cx="4129657" cy="61651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239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400" y="304800"/>
                <a:ext cx="8008283" cy="7226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Theorem:  If f is continuous on (a, b),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 smtClean="0"/>
                  <a:t> is continuous on (a, b)</a:t>
                </a:r>
              </a:p>
              <a:p>
                <a:r>
                  <a:rPr lang="en-US" dirty="0" smtClean="0"/>
                  <a:t>and differentiable on (a, b) and its derivative is 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04800"/>
                <a:ext cx="8008283" cy="722698"/>
              </a:xfrm>
              <a:prstGeom prst="rect">
                <a:avLst/>
              </a:prstGeom>
              <a:blipFill rotWithShape="1">
                <a:blip r:embed="rId2"/>
                <a:stretch>
                  <a:fillRect l="-685" t="-70588" b="-7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09792" y="1110734"/>
                <a:ext cx="3081485" cy="692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792" y="1110734"/>
                <a:ext cx="3081485" cy="6923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66800" y="1956179"/>
                <a:ext cx="3942169" cy="5356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</a:t>
                </a:r>
                <a:r>
                  <a:rPr lang="en-US" sz="2000" dirty="0" smtClean="0"/>
                  <a:t>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nary>
                      <m:naryPr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sup>
                      <m:e>
                        <m:d>
                          <m:d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  <m:r>
                          <a:rPr lang="en-US" sz="2000" b="0" i="1" smtClean="0">
                            <a:latin typeface="Cambria Math"/>
                          </a:rPr>
                          <m:t>𝑑𝑡</m:t>
                        </m:r>
                        <m:r>
                          <a:rPr lang="en-US" sz="2000" b="0" i="1" smtClean="0"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/>
                          </a:rPr>
                          <m:t>+1</m:t>
                        </m:r>
                      </m:e>
                    </m:nary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956179"/>
                <a:ext cx="3942169" cy="535659"/>
              </a:xfrm>
              <a:prstGeom prst="rect">
                <a:avLst/>
              </a:prstGeom>
              <a:blipFill rotWithShape="1">
                <a:blip r:embed="rId4"/>
                <a:stretch>
                  <a:fillRect l="-1236" b="-7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9740" y="2634734"/>
                <a:ext cx="6449266" cy="5379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nary>
                      <m:naryPr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sz="2000" b="0" i="1" smtClean="0">
                            <a:latin typeface="Cambria Math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𝑡𝑠𝑖𝑛𝑡𝑑𝑡</m:t>
                        </m:r>
                        <m:r>
                          <a:rPr lang="en-US" sz="20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/>
                              </a:rPr>
                              <m:t>𝑑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/>
                              </a:rPr>
                              <m:t>𝑑𝑥</m:t>
                            </m:r>
                          </m:den>
                        </m:f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−</m:t>
                            </m:r>
                            <m:nary>
                              <m:nary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2000" b="0" i="1" smtClean="0">
                                    <a:latin typeface="Cambria Math"/>
                                  </a:rPr>
                                  <m:t>5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𝑥</m:t>
                                </m:r>
                              </m:sup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𝑡𝑠𝑖𝑛𝑡𝑑𝑡</m:t>
                                </m:r>
                              </m:e>
                            </m:nary>
                          </m:e>
                        </m:d>
                        <m:r>
                          <a:rPr lang="en-US" sz="2000" b="0" i="1" smtClean="0">
                            <a:latin typeface="Cambria Math"/>
                          </a:rPr>
                          <m:t>=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−3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𝑥𝑠𝑖𝑛𝑥</m:t>
                        </m:r>
                      </m:e>
                    </m:nary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740" y="2634734"/>
                <a:ext cx="6449266" cy="537904"/>
              </a:xfrm>
              <a:prstGeom prst="rect">
                <a:avLst/>
              </a:prstGeom>
              <a:blipFill rotWithShape="1">
                <a:blip r:embed="rId5"/>
                <a:stretch>
                  <a:fillRect l="-756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66800" y="3352800"/>
                <a:ext cx="2513637" cy="57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nary>
                      <m:naryPr>
                        <m:ctrlPr>
                          <a:rPr lang="en-US" sz="20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  <m:e>
                        <m:r>
                          <a:rPr lang="en-US" sz="2000" b="0" i="1" smtClean="0">
                            <a:latin typeface="Cambria Math"/>
                          </a:rPr>
                          <m:t>𝑐𝑜𝑠𝑡𝑑𝑡</m:t>
                        </m:r>
                      </m:e>
                    </m:nary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352800"/>
                <a:ext cx="2513637" cy="576696"/>
              </a:xfrm>
              <a:prstGeom prst="rect">
                <a:avLst/>
              </a:prstGeom>
              <a:blipFill rotWithShape="1">
                <a:blip r:embed="rId6"/>
                <a:stretch>
                  <a:fillRect l="-1942" b="-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09792" y="4114800"/>
                <a:ext cx="3887026" cy="4912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Assume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    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   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𝑑𝑢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.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𝑑𝑢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 smtClean="0"/>
                  <a:t>  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9792" y="4114800"/>
                <a:ext cx="3887026" cy="491288"/>
              </a:xfrm>
              <a:prstGeom prst="rect">
                <a:avLst/>
              </a:prstGeom>
              <a:blipFill rotWithShape="1">
                <a:blip r:embed="rId7"/>
                <a:stretch>
                  <a:fillRect l="-1254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07834" y="4638775"/>
                <a:ext cx="2138342" cy="690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𝑐𝑜𝑠𝑡𝑑𝑡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7834" y="4638775"/>
                <a:ext cx="2138342" cy="69083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60234" y="5377934"/>
                <a:ext cx="3868175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𝑐𝑜𝑠𝑢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  <m:r>
                        <a:rPr lang="en-US" b="0" i="1" smtClean="0">
                          <a:latin typeface="Cambria Math"/>
                        </a:rPr>
                        <m:t>𝑥𝑐𝑜𝑠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234" y="5377934"/>
                <a:ext cx="3868175" cy="61824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10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304800"/>
                <a:ext cx="3205173" cy="5757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sz="2000" i="1" smtClean="0">
                            <a:latin typeface="Cambria Math"/>
                          </a:rPr>
                        </m:ctrlPr>
                      </m:dPr>
                      <m:e>
                        <m:nary>
                          <m:nary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b="0" i="1" smtClean="0">
                                <a:latin typeface="Cambria Math"/>
                              </a:rPr>
                              <m:t>0</m:t>
                            </m:r>
                          </m:sub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sup>
                          <m:e>
                            <m:f>
                              <m:f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𝑑𝑡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</m:rad>
                              </m:den>
                            </m:f>
                          </m:e>
                        </m:nary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04800"/>
                <a:ext cx="3205173" cy="575799"/>
              </a:xfrm>
              <a:prstGeom prst="rect">
                <a:avLst/>
              </a:prstGeom>
              <a:blipFill rotWithShape="1">
                <a:blip r:embed="rId2"/>
                <a:stretch>
                  <a:fillRect l="-1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09600" y="1251887"/>
                <a:ext cx="2935419" cy="5508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/>
                          </a:rPr>
                        </m:ctrlPr>
                      </m:dPr>
                      <m:e>
                        <m:nary>
                          <m:nary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b="0" i="1" smtClean="0">
                                <a:latin typeface="Cambria Math"/>
                              </a:rPr>
                              <m:t>3</m:t>
                            </m:r>
                          </m:sub>
                          <m:sup>
                            <m:r>
                              <a:rPr lang="en-US" sz="2000" b="0" i="1" smtClean="0">
                                <a:latin typeface="Cambria Math"/>
                              </a:rPr>
                              <m:t>𝑠𝑖𝑛𝑥</m:t>
                            </m:r>
                          </m:sup>
                          <m:e>
                            <m:f>
                              <m:fPr>
                                <m:ctrlPr>
                                  <a:rPr lang="en-US" sz="20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sz="2000" b="0" i="1" smtClean="0">
                                <a:latin typeface="Cambria Math"/>
                              </a:rPr>
                              <m:t>𝑑𝑡</m:t>
                            </m:r>
                          </m:e>
                        </m:nary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51887"/>
                <a:ext cx="2935419" cy="550856"/>
              </a:xfrm>
              <a:prstGeom prst="rect">
                <a:avLst/>
              </a:prstGeom>
              <a:blipFill rotWithShape="1">
                <a:blip r:embed="rId3"/>
                <a:stretch>
                  <a:fillRect l="-1660"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14773" y="1251887"/>
                <a:ext cx="3194721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𝑠𝑖𝑛𝑥</m:t>
                      </m:r>
                      <m:r>
                        <a:rPr lang="en-US" b="0" i="1" smtClean="0">
                          <a:latin typeface="Cambria Math"/>
                        </a:rPr>
                        <m:t>      →   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.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773" y="1251887"/>
                <a:ext cx="3194721" cy="61824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62260" y="1898083"/>
                <a:ext cx="2499851" cy="6998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𝑢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𝑑𝑡</m:t>
                          </m:r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. 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260" y="1898083"/>
                <a:ext cx="2499851" cy="69980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45019" y="1898083"/>
                <a:ext cx="1521955" cy="6228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. 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019" y="1898083"/>
                <a:ext cx="1521955" cy="62286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66974" y="1939312"/>
                <a:ext cx="3201453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𝑐𝑜𝑠𝑥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𝑐𝑜𝑠𝑥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974" y="1939312"/>
                <a:ext cx="3201453" cy="61734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19200" y="3200400"/>
                <a:ext cx="7408310" cy="762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𝐼𝑓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h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𝑡h𝑒𝑛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  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.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200400"/>
                <a:ext cx="7408310" cy="76290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4438765"/>
                <a:ext cx="5322098" cy="8107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sub>
                            <m:sup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sup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𝑡𝑑𝑡</m:t>
                              </m:r>
                            </m:e>
                          </m:nary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(3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.(2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438765"/>
                <a:ext cx="5322098" cy="81073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55819" y="4126468"/>
            <a:ext cx="1039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452653" y="5299247"/>
                <a:ext cx="31538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⁡(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2653" y="5299247"/>
                <a:ext cx="3153877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6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1400</Words>
  <Application>Microsoft Office PowerPoint</Application>
  <PresentationFormat>On-screen Show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39</cp:revision>
  <dcterms:created xsi:type="dcterms:W3CDTF">2020-04-01T13:27:44Z</dcterms:created>
  <dcterms:modified xsi:type="dcterms:W3CDTF">2021-02-14T20:05:43Z</dcterms:modified>
</cp:coreProperties>
</file>