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7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0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4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9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2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2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2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9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2F44-88B6-4DD0-BB78-2FFF85EEA62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2AE9-A7B3-458A-A486-DE61BDE0A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3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4800"/>
            <a:ext cx="6986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Motion along a line :   </a:t>
            </a:r>
            <a:r>
              <a:rPr lang="en-US" b="1" dirty="0" smtClean="0">
                <a:solidFill>
                  <a:srgbClr val="FF0000"/>
                </a:solidFill>
              </a:rPr>
              <a:t>Displacement</a:t>
            </a:r>
            <a:r>
              <a:rPr lang="en-US" b="1" dirty="0" smtClean="0"/>
              <a:t> ,  </a:t>
            </a:r>
            <a:r>
              <a:rPr lang="en-US" b="1" dirty="0" smtClean="0">
                <a:solidFill>
                  <a:srgbClr val="00B0F0"/>
                </a:solidFill>
              </a:rPr>
              <a:t>velocity</a:t>
            </a:r>
            <a:r>
              <a:rPr lang="en-US" b="1" dirty="0" smtClean="0"/>
              <a:t>,  </a:t>
            </a:r>
            <a:r>
              <a:rPr lang="en-US" b="1" dirty="0" smtClean="0">
                <a:solidFill>
                  <a:srgbClr val="FFC000"/>
                </a:solidFill>
              </a:rPr>
              <a:t>speed</a:t>
            </a:r>
            <a:r>
              <a:rPr lang="en-US" b="1" dirty="0" smtClean="0"/>
              <a:t>  and  </a:t>
            </a:r>
            <a:r>
              <a:rPr lang="en-US" b="1" dirty="0" smtClean="0">
                <a:solidFill>
                  <a:schemeClr val="accent3"/>
                </a:solidFill>
              </a:rPr>
              <a:t>acceleration</a:t>
            </a:r>
            <a:endParaRPr lang="en-US" b="1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838200"/>
                <a:ext cx="6344750" cy="1541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Speed is the absolute value of velocity.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𝑠𝑝𝑒𝑒𝑑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𝑑𝑠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     ,   </m:t>
                      </m:r>
                      <m:r>
                        <a:rPr lang="en-US" b="0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𝑑𝑖𝑠𝑡𝑎𝑛𝑐𝑒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𝑑𝑖𝑠𝑝𝑙𝑎𝑐𝑒𝑚𝑒𝑛𝑡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𝑎𝑐𝑐𝑒𝑙𝑒𝑟𝑎𝑡𝑖𝑜𝑛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838200"/>
                <a:ext cx="6344750" cy="1541384"/>
              </a:xfrm>
              <a:prstGeom prst="rect">
                <a:avLst/>
              </a:prstGeom>
              <a:blipFill rotWithShape="1">
                <a:blip r:embed="rId2"/>
                <a:stretch>
                  <a:fillRect l="-865" t="-19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514600"/>
                <a:ext cx="8799973" cy="2037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Example:  A dynamite  blast blows  a heavy rock straight up with a launch velocity  of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50 m/sec . It reaches height of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𝟒𝟗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𝟒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𝟗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𝒕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  after t.</a:t>
                </a:r>
              </a:p>
              <a:p>
                <a:pPr marL="342900" indent="-342900">
                  <a:buAutoNum type="alphaLcPeriod"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How high does the rock go?</a:t>
                </a:r>
              </a:p>
              <a:p>
                <a:pPr marL="342900" indent="-342900">
                  <a:buAutoNum type="alphaLcPeriod"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What are the velocity and speed of the rock when it is 78.4 m above the ground on the</a:t>
                </a: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    way up? On the way down.</a:t>
                </a:r>
              </a:p>
              <a:p>
                <a:pPr marL="342900" indent="-342900">
                  <a:buAutoNum type="alphaLcPeriod" startAt="3"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What is the acceleration of the rock at any time during its height (after the blast).</a:t>
                </a:r>
              </a:p>
              <a:p>
                <a:pPr marL="342900" indent="-342900">
                  <a:buAutoNum type="alphaLcPeriod" startAt="3"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When does the rock hit the ground again.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514600"/>
                <a:ext cx="8799973" cy="2037545"/>
              </a:xfrm>
              <a:prstGeom prst="rect">
                <a:avLst/>
              </a:prstGeom>
              <a:blipFill rotWithShape="1">
                <a:blip r:embed="rId3"/>
                <a:stretch>
                  <a:fillRect l="-624" t="-1497" b="-3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6295" y="4502962"/>
                <a:ext cx="886300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𝑣𝑒𝑙𝑜𝑐𝑖𝑡𝑦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𝑝𝑜𝑠𝑖𝑡𝑖𝑣𝑒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𝑤𝑎𝑦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𝑢𝑝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𝑛𝑒𝑔𝑎𝑡𝑖𝑣𝑒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𝑤𝑎𝑦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𝑑𝑜𝑤𝑛</m:t>
                      </m:r>
                      <m:r>
                        <a:rPr lang="en-US" b="0" i="1" smtClean="0">
                          <a:latin typeface="Cambria Math"/>
                        </a:rPr>
                        <m:t>.   </m:t>
                      </m:r>
                      <m:r>
                        <a:rPr lang="en-US" b="0" i="1" smtClean="0">
                          <a:latin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𝑖𝑛𝑠𝑡𝑎𝑛𝑡</m:t>
                      </m:r>
                    </m:oMath>
                  </m:oMathPara>
                </a14:m>
                <a:endParaRPr dirty="0"/>
              </a:p>
              <a:p>
                <a:r>
                  <a:rPr lang="en-US" dirty="0" smtClean="0"/>
                  <a:t>the rock is at its highest  point is the one instant during the flight when the velocity is  zero.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To find the maximum high , we need to do is to find when V=0 and evaluates at this time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95" y="4502962"/>
                <a:ext cx="8863004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619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90599" y="5426292"/>
                <a:ext cx="4447243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=49−9.8 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=0       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=5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𝑠𝑒𝑐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599" y="5426292"/>
                <a:ext cx="4447243" cy="6182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8839200" y="5257800"/>
            <a:ext cx="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769926" y="6629400"/>
            <a:ext cx="189373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719" y="5250079"/>
            <a:ext cx="212725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590339" y="4977927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V=0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6" name="Straight Connector 15"/>
          <p:cNvCxnSpPr>
            <a:stCxn id="1026" idx="3"/>
          </p:cNvCxnSpPr>
          <p:nvPr/>
        </p:nvCxnSpPr>
        <p:spPr>
          <a:xfrm flipV="1">
            <a:off x="8945444" y="5338185"/>
            <a:ext cx="8312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028573" y="5338185"/>
            <a:ext cx="0" cy="838338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0"/>
          </p:cNvCxnSpPr>
          <p:nvPr/>
        </p:nvCxnSpPr>
        <p:spPr>
          <a:xfrm flipH="1" flipV="1">
            <a:off x="8864612" y="6176523"/>
            <a:ext cx="1" cy="45287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35365" y="6067848"/>
                <a:ext cx="22589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𝑚𝑎𝑥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=49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−4.9 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365" y="6067848"/>
                <a:ext cx="225895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52600" y="6402961"/>
                <a:ext cx="32215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=49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=122.5 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6402961"/>
                <a:ext cx="322152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33400" y="542629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9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304800"/>
                <a:ext cx="1810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=49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4800"/>
                <a:ext cx="181068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674132"/>
                <a:ext cx="51333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78.4=49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−4.9 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4.9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−49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+78.4=0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74132"/>
                <a:ext cx="513332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363300" y="1091109"/>
                <a:ext cx="25364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4.9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−10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+16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300" y="1091109"/>
                <a:ext cx="2536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05200" y="1570121"/>
                <a:ext cx="20522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−8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570121"/>
                <a:ext cx="2052293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71800" y="1976276"/>
                <a:ext cx="55381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=2 </m:t>
                      </m:r>
                      <m:r>
                        <a:rPr lang="en-US" b="0" i="1" smtClean="0">
                          <a:latin typeface="Cambria Math"/>
                        </a:rPr>
                        <m:t>𝑠𝑒𝑐</m:t>
                      </m:r>
                      <m:r>
                        <a:rPr lang="en-US" b="0" i="1" smtClean="0">
                          <a:latin typeface="Cambria Math"/>
                        </a:rPr>
                        <m:t>.   </m:t>
                      </m:r>
                      <m:r>
                        <a:rPr lang="en-US" b="0" i="1" smtClean="0">
                          <a:latin typeface="Cambria Math"/>
                        </a:rPr>
                        <m:t>𝑓𝑜𝑟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𝑤𝑎𝑦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𝑢𝑝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𝑤𝑎𝑦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𝑑𝑜𝑤𝑛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976276"/>
                <a:ext cx="553818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600" y="304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81200" y="2345608"/>
                <a:ext cx="5818003" cy="566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49−9.8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49−9.8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=29.4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𝑠𝑒𝑐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  </m:t>
                      </m:r>
                      <m:r>
                        <a:rPr lang="en-US" b="0" i="1" smtClean="0">
                          <a:latin typeface="Cambria Math"/>
                        </a:rPr>
                        <m:t>𝑢𝑝𝑤𝑎𝑟𝑑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345608"/>
                <a:ext cx="5818003" cy="56675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09771" y="2909943"/>
                <a:ext cx="4895443" cy="566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=49−9.8</m:t>
                      </m:r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=−29.4 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𝑠𝑒𝑐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𝑑𝑜𝑤𝑛𝑤𝑎𝑟𝑑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771" y="2909943"/>
                <a:ext cx="4895443" cy="5667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55463" y="347117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630540" y="3995253"/>
                <a:ext cx="6360459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=−9.8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𝑎𝑐𝑐𝑒𝑙𝑒𝑟𝑎𝑡𝑖𝑜𝑛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𝑎𝑙𝑤𝑎𝑦𝑠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𝑑𝑜𝑤𝑛𝑤𝑎𝑟𝑑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540" y="3995253"/>
                <a:ext cx="6360459" cy="6183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55463" y="464820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515873" y="4832866"/>
                <a:ext cx="6489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𝑟𝑜𝑐𝑘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h𝑖𝑡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𝑔𝑟𝑜𝑢𝑛𝑑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𝑝𝑜𝑠𝑖𝑡𝑖𝑣𝑒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𝑡𝑖𝑚𝑒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𝑤h𝑖𝑐h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873" y="4832866"/>
                <a:ext cx="6489341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67344" y="5334000"/>
                <a:ext cx="2291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=49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−4.9 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344" y="5334000"/>
                <a:ext cx="2291589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86000" y="5615648"/>
                <a:ext cx="4631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4.9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10−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 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=10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𝑠𝑒𝑐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615648"/>
                <a:ext cx="4631909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30540" y="5984980"/>
                <a:ext cx="670356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.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𝑏𝑙𝑎𝑠𝑡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𝑜𝑐𝑐𝑢𝑟𝑒𝑑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𝑟𝑜𝑐𝑘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𝑤𝑎𝑠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𝑡h𝑟𝑜𝑤𝑛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𝑢𝑝𝑤𝑎𝑟𝑑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=10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𝑡h𝑒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𝑟𝑜𝑐𝑘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𝑟𝑒𝑡𝑢𝑟𝑒𝑛𝑒𝑑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𝑡𝑜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𝑡h𝑒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𝑔𝑟𝑜𝑢𝑛𝑑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                             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540" y="5984980"/>
                <a:ext cx="6703566" cy="646331"/>
              </a:xfrm>
              <a:prstGeom prst="rect">
                <a:avLst/>
              </a:prstGeom>
              <a:blipFill rotWithShape="1">
                <a:blip r:embed="rId1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34400" y="3660557"/>
                <a:ext cx="17268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49−9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.8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400" y="3660557"/>
                <a:ext cx="1726883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63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6" grpId="0"/>
      <p:bldP spid="18" grpId="0"/>
      <p:bldP spid="19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212" y="766465"/>
            <a:ext cx="2893988" cy="185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855" y="120134"/>
            <a:ext cx="8740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Example:   A rectangle is to be inscribed in semicircle of radius  2.  What is the largest area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the rectangle can have,  and what are its dimensions?</a:t>
            </a:r>
            <a:endParaRPr 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19200" y="914400"/>
                <a:ext cx="1822229" cy="449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914400"/>
                <a:ext cx="1822229" cy="4499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855" y="1508445"/>
                <a:ext cx="5015345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𝑑𝐴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(4−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5" y="1508445"/>
                <a:ext cx="5015345" cy="6182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66800" y="2209800"/>
                <a:ext cx="2926122" cy="70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209800"/>
                <a:ext cx="2926122" cy="70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9200" y="2909800"/>
                <a:ext cx="2454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09800"/>
                <a:ext cx="245483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76400" y="3429000"/>
                <a:ext cx="42202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+8−2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=0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→−4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+8=0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429000"/>
                <a:ext cx="422025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43184" y="3910673"/>
                <a:ext cx="2803716" cy="408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/>
                        <a:ea typeface="Cambria Math"/>
                      </a:rPr>
                      <m:t>        →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184" y="3910673"/>
                <a:ext cx="2803716" cy="40825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21527" y="4523053"/>
                <a:ext cx="1822229" cy="449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527" y="4523053"/>
                <a:ext cx="1822229" cy="44999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19400" y="4973048"/>
                <a:ext cx="215014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4−2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973048"/>
                <a:ext cx="2150140" cy="40197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46619" y="5638800"/>
                <a:ext cx="3407343" cy="396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Dimensions: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/>
                      </a:rPr>
                      <m:t>     </m:t>
                    </m:r>
                    <m:r>
                      <a:rPr lang="en-US" b="0" i="1" smtClean="0">
                        <a:latin typeface="Cambria Math"/>
                      </a:rPr>
                      <m:t>𝑙𝑒𝑛𝑔𝑡h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619" y="5638800"/>
                <a:ext cx="3407343" cy="396327"/>
              </a:xfrm>
              <a:prstGeom prst="rect">
                <a:avLst/>
              </a:prstGeom>
              <a:blipFill rotWithShape="1">
                <a:blip r:embed="rId11"/>
                <a:stretch>
                  <a:fillRect l="-1431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94470" y="6035127"/>
                <a:ext cx="2524858" cy="43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</a:rPr>
                        <m:t>h𝑒𝑖𝑔h𝑡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470" y="6035127"/>
                <a:ext cx="2524858" cy="437749"/>
              </a:xfrm>
              <a:prstGeom prst="rect">
                <a:avLst/>
              </a:prstGeom>
              <a:blipFill rotWithShape="1">
                <a:blip r:embed="rId12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40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304800"/>
                <a:ext cx="9144000" cy="1777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Applying Newton’s method</a:t>
                </a:r>
              </a:p>
              <a:p>
                <a:r>
                  <a:rPr lang="en-US" b="1" dirty="0" smtClean="0"/>
                  <a:t>The goal of Newton’s method for estimating a solution of an equation f(x)=0  is to produce a</a:t>
                </a:r>
              </a:p>
              <a:p>
                <a:r>
                  <a:rPr lang="en-US" b="1" dirty="0" smtClean="0"/>
                  <a:t>Sequence of approximation that approach the solution.</a:t>
                </a:r>
              </a:p>
              <a:p>
                <a:endParaRPr lang="en-US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4800"/>
                <a:ext cx="9144000" cy="1777090"/>
              </a:xfrm>
              <a:prstGeom prst="rect">
                <a:avLst/>
              </a:prstGeom>
              <a:blipFill rotWithShape="1">
                <a:blip r:embed="rId2"/>
                <a:stretch>
                  <a:fillRect l="-533" t="-1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4800" y="2362200"/>
                <a:ext cx="8770927" cy="6518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Example:  Use Newton’s method to approximate the solution of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 .</m:t>
                    </m:r>
                  </m:oMath>
                </a14:m>
                <a:endParaRPr lang="en-US" b="1" dirty="0" smtClean="0">
                  <a:solidFill>
                    <a:srgbClr val="0070C0"/>
                  </a:solidFill>
                </a:endParaRP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Start with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𝒐</m:t>
                        </m:r>
                      </m:sub>
                    </m:sSub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=−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362200"/>
                <a:ext cx="8770927" cy="651845"/>
              </a:xfrm>
              <a:prstGeom prst="rect">
                <a:avLst/>
              </a:prstGeom>
              <a:blipFill rotWithShape="1">
                <a:blip r:embed="rId3"/>
                <a:stretch>
                  <a:fillRect l="-556" t="-377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33600" y="3124200"/>
                <a:ext cx="18460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124200"/>
                <a:ext cx="1846083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50837"/>
                  </p:ext>
                </p:extLst>
              </p:nvPr>
            </p:nvGraphicFramePr>
            <p:xfrm>
              <a:off x="1422652" y="3657600"/>
              <a:ext cx="6096000" cy="2961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/>
                    <a:gridCol w="1524000"/>
                    <a:gridCol w="1524000"/>
                    <a:gridCol w="1524000"/>
                  </a:tblGrid>
                  <a:tr h="12601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-1.64516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-1.64516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2.68028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-16.81084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-1.48572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-1.48572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0.386765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-12.1181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-1.453804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-1.453804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0.0132695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-11.290727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-1.452623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-1.452623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0.000021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-11.2608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-1.452621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-1.452621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-0.0000662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-11.2608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-1.452615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50837"/>
                  </p:ext>
                </p:extLst>
              </p:nvPr>
            </p:nvGraphicFramePr>
            <p:xfrm>
              <a:off x="1422652" y="3657600"/>
              <a:ext cx="6096000" cy="2961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/>
                    <a:gridCol w="1524000"/>
                    <a:gridCol w="1524000"/>
                    <a:gridCol w="1524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r="-300400" b="-73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100000" r="-200400" b="-73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00000" r="-100400" b="-73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300000" r="-400" b="-735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-31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-1.64516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-1.64516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2.68028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-16.81084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-1.48572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-1.48572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0.386765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-12.1181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-1.453804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-1.453804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0.0132695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-11.290727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-1.452623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-1.452623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0.000021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-11.2608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-1.452621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-1.452621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-0.0000662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-11.2608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-1.452615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95253" y="4876800"/>
                <a:ext cx="1616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prstClr val="black"/>
                          </a:solidFill>
                        </a:rPr>
                        <m:t>−1.452621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253" y="4876800"/>
                <a:ext cx="161672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791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893</Words>
  <Application>Microsoft Office PowerPoint</Application>
  <PresentationFormat>On-screen Show (4:3)</PresentationFormat>
  <Paragraphs>89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25</cp:revision>
  <dcterms:created xsi:type="dcterms:W3CDTF">2021-02-09T11:22:47Z</dcterms:created>
  <dcterms:modified xsi:type="dcterms:W3CDTF">2021-02-10T08:35:52Z</dcterms:modified>
</cp:coreProperties>
</file>