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538E-431A-4D07-BDE6-E7AB97E90871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BC06-541E-4883-A1BD-4F024E19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3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538E-431A-4D07-BDE6-E7AB97E90871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BC06-541E-4883-A1BD-4F024E19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4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538E-431A-4D07-BDE6-E7AB97E90871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BC06-541E-4883-A1BD-4F024E19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8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538E-431A-4D07-BDE6-E7AB97E90871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BC06-541E-4883-A1BD-4F024E19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0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538E-431A-4D07-BDE6-E7AB97E90871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BC06-541E-4883-A1BD-4F024E19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9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538E-431A-4D07-BDE6-E7AB97E90871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BC06-541E-4883-A1BD-4F024E19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0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538E-431A-4D07-BDE6-E7AB97E90871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BC06-541E-4883-A1BD-4F024E19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7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538E-431A-4D07-BDE6-E7AB97E90871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BC06-541E-4883-A1BD-4F024E19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8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538E-431A-4D07-BDE6-E7AB97E90871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BC06-541E-4883-A1BD-4F024E19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538E-431A-4D07-BDE6-E7AB97E90871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BC06-541E-4883-A1BD-4F024E19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9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538E-431A-4D07-BDE6-E7AB97E90871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BC06-541E-4883-A1BD-4F024E19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8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538E-431A-4D07-BDE6-E7AB97E90871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EBC06-541E-4883-A1BD-4F024E19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40" y="11668"/>
            <a:ext cx="1165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Example:  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"/>
            <a:ext cx="6324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09599" y="4736272"/>
                <a:ext cx="5150769" cy="2142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𝑆𝑜𝑙𝑢𝑡𝑖𝑜𝑛</m:t>
                      </m:r>
                      <m:r>
                        <a:rPr lang="en-US" b="0" i="1" smtClean="0">
                          <a:latin typeface="Cambria Math"/>
                        </a:rPr>
                        <m:t> :     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𝑑𝑉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−6=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×13−8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−6=432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→ 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=−0.0133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𝑚𝑖𝑛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4736272"/>
                <a:ext cx="5150769" cy="21425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22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304800"/>
                <a:ext cx="980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.          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4800"/>
                <a:ext cx="980012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 5"/>
          <p:cNvSpPr/>
          <p:nvPr/>
        </p:nvSpPr>
        <p:spPr>
          <a:xfrm>
            <a:off x="6019800" y="665966"/>
            <a:ext cx="2521290" cy="781599"/>
          </a:xfrm>
          <a:custGeom>
            <a:avLst/>
            <a:gdLst>
              <a:gd name="connsiteX0" fmla="*/ 41327 w 2521290"/>
              <a:gd name="connsiteY0" fmla="*/ 13910 h 781599"/>
              <a:gd name="connsiteX1" fmla="*/ 41327 w 2521290"/>
              <a:gd name="connsiteY1" fmla="*/ 69328 h 781599"/>
              <a:gd name="connsiteX2" fmla="*/ 470817 w 2521290"/>
              <a:gd name="connsiteY2" fmla="*/ 554237 h 781599"/>
              <a:gd name="connsiteX3" fmla="*/ 1024999 w 2521290"/>
              <a:gd name="connsiteY3" fmla="*/ 762055 h 781599"/>
              <a:gd name="connsiteX4" fmla="*/ 1883981 w 2521290"/>
              <a:gd name="connsiteY4" fmla="*/ 692783 h 781599"/>
              <a:gd name="connsiteX5" fmla="*/ 2521290 w 2521290"/>
              <a:gd name="connsiteY5" fmla="*/ 55474 h 781599"/>
              <a:gd name="connsiteX6" fmla="*/ 2521290 w 2521290"/>
              <a:gd name="connsiteY6" fmla="*/ 55474 h 78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1290" h="781599">
                <a:moveTo>
                  <a:pt x="41327" y="13910"/>
                </a:moveTo>
                <a:cubicBezTo>
                  <a:pt x="5536" y="-3409"/>
                  <a:pt x="-30255" y="-20727"/>
                  <a:pt x="41327" y="69328"/>
                </a:cubicBezTo>
                <a:cubicBezTo>
                  <a:pt x="112909" y="159383"/>
                  <a:pt x="306872" y="438782"/>
                  <a:pt x="470817" y="554237"/>
                </a:cubicBezTo>
                <a:cubicBezTo>
                  <a:pt x="634762" y="669692"/>
                  <a:pt x="789472" y="738964"/>
                  <a:pt x="1024999" y="762055"/>
                </a:cubicBezTo>
                <a:cubicBezTo>
                  <a:pt x="1260526" y="785146"/>
                  <a:pt x="1634599" y="810547"/>
                  <a:pt x="1883981" y="692783"/>
                </a:cubicBezTo>
                <a:cubicBezTo>
                  <a:pt x="2133363" y="575020"/>
                  <a:pt x="2521290" y="55474"/>
                  <a:pt x="2521290" y="55474"/>
                </a:cubicBezTo>
                <a:lnTo>
                  <a:pt x="2521290" y="5547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172200" y="838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97882" y="228600"/>
            <a:ext cx="5824" cy="1218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03706" y="251584"/>
            <a:ext cx="1154494" cy="586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76165" y="7620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08573" y="2515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45388" y="94877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6943725" y="852487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7005638" y="871538"/>
            <a:ext cx="166687" cy="14709"/>
          </a:xfrm>
          <a:custGeom>
            <a:avLst/>
            <a:gdLst>
              <a:gd name="connsiteX0" fmla="*/ 0 w 166687"/>
              <a:gd name="connsiteY0" fmla="*/ 9525 h 14709"/>
              <a:gd name="connsiteX1" fmla="*/ 138112 w 166687"/>
              <a:gd name="connsiteY1" fmla="*/ 14287 h 14709"/>
              <a:gd name="connsiteX2" fmla="*/ 166687 w 166687"/>
              <a:gd name="connsiteY2" fmla="*/ 0 h 14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687" h="14709">
                <a:moveTo>
                  <a:pt x="0" y="9525"/>
                </a:moveTo>
                <a:cubicBezTo>
                  <a:pt x="55165" y="12699"/>
                  <a:pt x="110331" y="15874"/>
                  <a:pt x="138112" y="14287"/>
                </a:cubicBezTo>
                <a:cubicBezTo>
                  <a:pt x="165893" y="12700"/>
                  <a:pt x="166290" y="6350"/>
                  <a:pt x="16668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6491934" y="360226"/>
                <a:ext cx="9035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13−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934" y="360226"/>
                <a:ext cx="90358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437212" y="544892"/>
                <a:ext cx="2391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13−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=169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212" y="544892"/>
                <a:ext cx="23919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437212" y="948775"/>
                <a:ext cx="30019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169−26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=169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212" y="948775"/>
                <a:ext cx="300191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600200" y="1318107"/>
                <a:ext cx="16810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=26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318107"/>
                <a:ext cx="1681038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1905000" y="1687439"/>
                <a:ext cx="1738938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26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687439"/>
                <a:ext cx="1738938" cy="427746"/>
              </a:xfrm>
              <a:prstGeom prst="rect">
                <a:avLst/>
              </a:prstGeom>
              <a:blipFill rotWithShape="1">
                <a:blip r:embed="rId7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33400" y="236220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1295400" y="2546866"/>
                <a:ext cx="3790781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𝑑𝑟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26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26−2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546866"/>
                <a:ext cx="3790781" cy="61824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1600200" y="3276600"/>
                <a:ext cx="404546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(26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×8−64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26−16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0.0133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276600"/>
                <a:ext cx="4045466" cy="6109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1905000" y="4038600"/>
                <a:ext cx="27814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=−5.542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𝑚𝑖𝑛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038600"/>
                <a:ext cx="2781402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504371" y="4756666"/>
            <a:ext cx="163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Extreme values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0" y="4972532"/>
                <a:ext cx="8947770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𝑀𝑎𝑥𝑖𝑚𝑢𝑚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𝑚𝑖𝑛𝑖𝑚𝑢𝑚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𝑣𝑎𝑙𝑢𝑒𝑠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𝑎𝑟𝑒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𝑐𝑎𝑙𝑙𝑒𝑑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𝑒𝑥𝑡𝑟𝑒𝑚𝑒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𝑣𝑎𝑙𝑢𝑒𝑠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𝑓𝑢𝑛𝑐𝑡𝑖𝑜𝑛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72532"/>
                <a:ext cx="8947770" cy="61824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Freeform 40"/>
          <p:cNvSpPr/>
          <p:nvPr/>
        </p:nvSpPr>
        <p:spPr>
          <a:xfrm>
            <a:off x="6197600" y="5702765"/>
            <a:ext cx="2046514" cy="654635"/>
          </a:xfrm>
          <a:custGeom>
            <a:avLst/>
            <a:gdLst>
              <a:gd name="connsiteX0" fmla="*/ 0 w 2046514"/>
              <a:gd name="connsiteY0" fmla="*/ 610949 h 654635"/>
              <a:gd name="connsiteX1" fmla="*/ 145143 w 2046514"/>
              <a:gd name="connsiteY1" fmla="*/ 277121 h 654635"/>
              <a:gd name="connsiteX2" fmla="*/ 682171 w 2046514"/>
              <a:gd name="connsiteY2" fmla="*/ 1349 h 654635"/>
              <a:gd name="connsiteX3" fmla="*/ 1117600 w 2046514"/>
              <a:gd name="connsiteY3" fmla="*/ 393235 h 654635"/>
              <a:gd name="connsiteX4" fmla="*/ 1480457 w 2046514"/>
              <a:gd name="connsiteY4" fmla="*/ 654492 h 654635"/>
              <a:gd name="connsiteX5" fmla="*/ 2046514 w 2046514"/>
              <a:gd name="connsiteY5" fmla="*/ 422264 h 65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6514" h="654635">
                <a:moveTo>
                  <a:pt x="0" y="610949"/>
                </a:moveTo>
                <a:cubicBezTo>
                  <a:pt x="15724" y="494835"/>
                  <a:pt x="31448" y="378721"/>
                  <a:pt x="145143" y="277121"/>
                </a:cubicBezTo>
                <a:cubicBezTo>
                  <a:pt x="258838" y="175521"/>
                  <a:pt x="520095" y="-18003"/>
                  <a:pt x="682171" y="1349"/>
                </a:cubicBezTo>
                <a:cubicBezTo>
                  <a:pt x="844247" y="20701"/>
                  <a:pt x="984552" y="284378"/>
                  <a:pt x="1117600" y="393235"/>
                </a:cubicBezTo>
                <a:cubicBezTo>
                  <a:pt x="1250648" y="502092"/>
                  <a:pt x="1325638" y="649654"/>
                  <a:pt x="1480457" y="654492"/>
                </a:cubicBezTo>
                <a:cubicBezTo>
                  <a:pt x="1635276" y="659330"/>
                  <a:pt x="1840895" y="540797"/>
                  <a:pt x="2046514" y="422264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6400800" y="5702765"/>
            <a:ext cx="933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189819" y="6357400"/>
            <a:ext cx="1054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707352" y="5518099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Mix.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157754" y="617273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1143000" y="5590778"/>
                <a:ext cx="3029419" cy="12039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+     </m:t>
                      </m:r>
                      <m:r>
                        <a:rPr lang="en-US" b="0" i="1" smtClean="0">
                          <a:latin typeface="Cambria Math"/>
                        </a:rPr>
                        <m:t>𝑚𝑖𝑛𝑖𝑚𝑢𝑚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𝑣𝑎𝑙𝑢𝑒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   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𝑚𝑎𝑥𝑖𝑚𝑢𝑚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𝑣𝑎𝑙𝑢𝑒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590778"/>
                <a:ext cx="3029419" cy="120391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223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 animBg="1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257" y="42951"/>
                <a:ext cx="8988358" cy="652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1" i="1" smtClean="0">
                          <a:latin typeface="Cambria Math"/>
                        </a:rPr>
                        <m:t>𝑭𝒊𝒏𝒅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𝒆𝒙𝒕𝒓𝒆𝒎𝒆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𝒗𝒂𝒍𝒖𝒆𝒔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𝒐𝒇</m:t>
                      </m:r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latin typeface="Cambria Math"/>
                        </a:rPr>
                        <m:t>𝒂𝒏𝒅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𝒄𝒂𝒍𝒄𝒖𝒍𝒂𝒕𝒆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𝒎𝒊𝒏𝒊𝒎𝒖𝒎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1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𝒗𝒂𝒍𝒆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𝒐𝒓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𝒎𝒂𝒙𝒊𝒎𝒖𝒎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𝒗𝒂𝒍𝒖𝒆</m:t>
                      </m:r>
                      <m:r>
                        <a:rPr lang="en-US" b="1" i="1" smtClean="0">
                          <a:latin typeface="Cambria Math"/>
                        </a:rPr>
                        <m:t>.                                                   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" y="42951"/>
                <a:ext cx="8988358" cy="65255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5800" y="914400"/>
                <a:ext cx="2141420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914400"/>
                <a:ext cx="2141420" cy="6182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47800" y="1532646"/>
                <a:ext cx="4197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    ∴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(0, 1)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532646"/>
                <a:ext cx="4197175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997038" y="1901978"/>
                <a:ext cx="52958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       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=8−12+1=−3    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(2,−3)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038" y="1901978"/>
                <a:ext cx="5295873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14400" y="2271310"/>
                <a:ext cx="1583062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271310"/>
                <a:ext cx="1583062" cy="64812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524000" y="2919436"/>
                <a:ext cx="6038896" cy="12039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   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=−6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𝑝𝑜𝑖𝑛𝑡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0, 1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𝑚𝑎𝑥𝑖𝑚𝑢𝑚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𝑎𝑡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  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=6  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𝑝𝑜𝑖𝑛𝑡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2,−3</m:t>
                          </m:r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𝑚𝑖𝑛𝑖𝑚𝑢𝑚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919436"/>
                <a:ext cx="6038896" cy="120391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57200" y="4267200"/>
                <a:ext cx="8089073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r>
                        <a:rPr lang="en-US" b="1" i="1" smtClean="0">
                          <a:latin typeface="Cambria Math"/>
                        </a:rPr>
                        <m:t>𝑭𝒊𝒏𝒅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𝒆𝒙𝒕𝒓𝒆𝒎𝒆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𝒗𝒂𝒍𝒖𝒆𝒔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𝒂𝒏𝒅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𝒊𝒏𝒇𝒍𝒆𝒄𝒕𝒊𝒐𝒏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𝒑𝒐𝒊𝒏𝒕𝒔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𝒐𝒇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𝒕𝒉𝒆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𝒇𝒖𝒏𝒄𝒕𝒊𝒐𝒏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𝟒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𝟖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𝟏𝟔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𝒂𝒏𝒅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𝒇𝒊𝒏𝒅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𝒘𝒉𝒊𝒄𝒉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𝒑𝒐𝒊𝒏𝒕𝒔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𝒎𝒂𝒙𝒊𝒎𝒖𝒎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𝒐𝒓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𝒎𝒊𝒏𝒊𝒎𝒖𝒎</m:t>
                      </m:r>
                      <m:r>
                        <a:rPr lang="en-US" b="1" i="1" smtClean="0">
                          <a:latin typeface="Cambria Math"/>
                        </a:rPr>
                        <m:t>.            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267200"/>
                <a:ext cx="8089073" cy="669992"/>
              </a:xfrm>
              <a:prstGeom prst="rect">
                <a:avLst/>
              </a:prstGeom>
              <a:blipFill rotWithShape="1">
                <a:blip r:embed="rId8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838200" y="5105400"/>
                <a:ext cx="4375557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=0=4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−16 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 →4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−4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105400"/>
                <a:ext cx="4375557" cy="61824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546387" y="5723646"/>
                <a:ext cx="19734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 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=±2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387" y="5723646"/>
                <a:ext cx="197342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550886" y="6134633"/>
                <a:ext cx="5837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𝑒𝑥𝑡𝑟𝑒𝑚𝑒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𝑣𝑎𝑙𝑢𝑒𝑠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𝑎𝑟𝑒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0,16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,  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2, 0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  (−2,0)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0886" y="6134633"/>
                <a:ext cx="5837624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656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85800" y="304800"/>
                <a:ext cx="3614579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−16=0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4800"/>
                <a:ext cx="3614579" cy="64812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38200" y="999952"/>
                <a:ext cx="725371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=±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𝑡𝑤𝑜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𝑖𝑛𝑓𝑙𝑒𝑐𝑡𝑖𝑜𝑛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𝑝𝑜𝑖𝑛𝑡𝑠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: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, 7.1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 7.1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99952"/>
                <a:ext cx="7253717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43000" y="1981200"/>
                <a:ext cx="5449504" cy="1759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𝑎𝑡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  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=−16  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0,16</m:t>
                          </m:r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𝑚𝑎𝑥𝑖𝑚𝑢𝑚</m:t>
                      </m:r>
                    </m:oMath>
                  </m:oMathPara>
                </a14:m>
                <a:endParaRPr lang="en-US" b="0" dirty="0" smtClean="0">
                  <a:solidFill>
                    <a:prstClr val="black"/>
                  </a:solidFill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  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=32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2,0</m:t>
                          </m:r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𝑚𝑖𝑛𝑖𝑚𝑢𝑚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       </m:t>
                      </m:r>
                    </m:oMath>
                  </m:oMathPara>
                </a14:m>
                <a:endParaRPr lang="en-US" b="0" dirty="0" smtClean="0">
                  <a:solidFill>
                    <a:prstClr val="black"/>
                  </a:solidFill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𝑎𝑡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=−2   →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=32    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−2,0</m:t>
                          </m:r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𝑚𝑖𝑛𝑖𝑚𝑢𝑚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981200"/>
                <a:ext cx="5449504" cy="17597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44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652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16</cp:revision>
  <dcterms:created xsi:type="dcterms:W3CDTF">2021-02-07T17:00:22Z</dcterms:created>
  <dcterms:modified xsi:type="dcterms:W3CDTF">2021-02-07T22:10:33Z</dcterms:modified>
</cp:coreProperties>
</file>