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6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4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1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5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3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8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1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5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7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7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8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26B54-0DA9-488A-A6AA-675B070009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1CF91-23A1-4999-AA54-AA43E656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8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.emf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228600"/>
                <a:ext cx="8158259" cy="8544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 :  </m:t>
                      </m:r>
                      <m:r>
                        <a:rPr lang="en-US" b="1" i="1" smtClean="0">
                          <a:latin typeface="Cambria Math"/>
                        </a:rPr>
                        <m:t>𝑰𝒔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𝒕𝒉𝒆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𝒇𝒖𝒏𝒄𝒕𝒊𝒐𝒏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       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𝟕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𝟏𝟔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den>
                              </m:f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      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𝟒</m:t>
                              </m:r>
                            </m:e>
                          </m:eqAr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      </m:t>
                      </m:r>
                      <m:r>
                        <a:rPr lang="en-US" b="1" i="1" smtClean="0">
                          <a:latin typeface="Cambria Math"/>
                        </a:rPr>
                        <m:t>𝒄𝒐𝒏𝒕𝒊𝒏𝒖𝒐𝒖𝒔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𝒂𝒕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28600"/>
                <a:ext cx="8158259" cy="85440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0" y="1219200"/>
                <a:ext cx="42954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+3=11     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𝑑𝑒𝑓𝑖𝑛𝑒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219200"/>
                <a:ext cx="4295407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0" y="1981200"/>
                <a:ext cx="581954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=11    ,     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→4</m:t>
                                  </m:r>
                                </m:lim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7+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16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=11    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𝑒𝑥𝑖𝑠𝑡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981200"/>
                <a:ext cx="5819542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90600" y="2971800"/>
                <a:ext cx="5847435" cy="452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→4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=11      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→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𝑐𝑜𝑛𝑡𝑖𝑛𝑢𝑜𝑢𝑠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=4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971800"/>
                <a:ext cx="5847435" cy="452945"/>
              </a:xfrm>
              <a:prstGeom prst="rect">
                <a:avLst/>
              </a:prstGeom>
              <a:blipFill rotWithShape="1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2601" y="3657600"/>
                <a:ext cx="8909298" cy="1253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1" i="1" smtClean="0">
                          <a:latin typeface="Cambria Math"/>
                        </a:rPr>
                        <m:t>𝑰𝒔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𝒕𝒉𝒆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𝒇𝒖𝒏𝒄𝒕𝒊𝒐𝒏</m:t>
                      </m:r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r>
                        <a:rPr lang="en-US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𝒙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e>
                              </m:rad>
                              <m:r>
                                <a:rPr lang="en-US" b="1" i="1" smtClean="0">
                                  <a:latin typeface="Cambria Math"/>
                                </a:rPr>
                                <m:t>                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       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𝟓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              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≥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e>
                          </m:eqAr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r>
                        <a:rPr lang="en-US" b="1" i="1" smtClean="0">
                          <a:latin typeface="Cambria Math"/>
                        </a:rPr>
                        <m:t>𝒄𝒐𝒏𝒕𝒊𝒏𝒖𝒐𝒖𝒔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𝒂𝒕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b="1" dirty="0" smtClean="0"/>
              </a:p>
              <a:p>
                <a:r>
                  <a:rPr lang="en-US" b="1" dirty="0" smtClean="0"/>
                  <a:t>     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𝒂𝒏𝒅</m:t>
                    </m:r>
                    <m:r>
                      <a:rPr lang="en-US" b="1" i="1" smtClean="0">
                        <a:latin typeface="Cambria Math"/>
                      </a:rPr>
                      <m:t>  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𝟑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01" y="3657600"/>
                <a:ext cx="8909298" cy="125361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90600" y="4634214"/>
                <a:ext cx="30099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−2=2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634214"/>
                <a:ext cx="3009991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19200" y="5011835"/>
                <a:ext cx="4955844" cy="491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+20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</a:rPr>
                            <m:t>=2     ,   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→2</m:t>
                                  </m:r>
                                </m:lim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1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b="1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=2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011835"/>
                <a:ext cx="4955844" cy="491930"/>
              </a:xfrm>
              <a:prstGeom prst="rect">
                <a:avLst/>
              </a:prstGeom>
              <a:blipFill rotWithShape="1"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19200" y="5503765"/>
                <a:ext cx="2617383" cy="452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=2 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03765"/>
                <a:ext cx="2617383" cy="452945"/>
              </a:xfrm>
              <a:prstGeom prst="rect">
                <a:avLst/>
              </a:prstGeom>
              <a:blipFill rotWithShape="1">
                <a:blip r:embed="rId9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19200" y="6172200"/>
                <a:ext cx="39363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𝑇h𝑒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𝑓𝑢𝑛𝑐𝑡𝑖𝑜𝑛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𝑐𝑜𝑛𝑡𝑖𝑛𝑢𝑜𝑢𝑠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6172200"/>
                <a:ext cx="3936399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256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381000"/>
                <a:ext cx="34420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+5=2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+5=11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"/>
                <a:ext cx="3442033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14400" y="914400"/>
                <a:ext cx="4421916" cy="458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=7    ,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=11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914400"/>
                <a:ext cx="4421916" cy="458459"/>
              </a:xfrm>
              <a:prstGeom prst="rect">
                <a:avLst/>
              </a:prstGeom>
              <a:blipFill rotWithShape="1">
                <a:blip r:embed="rId3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89861" y="1449927"/>
                <a:ext cx="7374648" cy="452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→3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𝑑𝑜𝑒𝑠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𝑛𝑜𝑡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𝑒𝑥𝑖𝑠𝑡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→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𝑡h𝑒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𝑓𝑢𝑛𝑐𝑡𝑖𝑜𝑛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𝑑𝑖𝑠𝑐𝑜𝑛𝑡𝑖𝑛𝑢𝑜𝑢𝑠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=3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861" y="1449927"/>
                <a:ext cx="7374648" cy="452945"/>
              </a:xfrm>
              <a:prstGeom prst="rect">
                <a:avLst/>
              </a:prstGeom>
              <a:blipFill rotWithShape="1">
                <a:blip r:embed="rId4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1616" y="2157989"/>
                <a:ext cx="7380034" cy="838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  </m:t>
                      </m:r>
                      <m:r>
                        <a:rPr lang="en-US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𝟓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       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&lt;−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       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&gt;−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𝟓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                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=−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e>
                          </m:eqAr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        </m:t>
                      </m:r>
                      <m:r>
                        <a:rPr lang="en-US" b="1" i="1" smtClean="0">
                          <a:latin typeface="Cambria Math"/>
                        </a:rPr>
                        <m:t>𝒊𝒔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𝒄𝒐𝒏𝒕𝒊𝒏𝒖𝒐𝒖𝒔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𝒂𝒕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16" y="2157989"/>
                <a:ext cx="7380034" cy="83805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3200400"/>
                <a:ext cx="12934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00400"/>
                <a:ext cx="1293496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9035" y="3981740"/>
                <a:ext cx="7151894" cy="458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→−1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=3    ,   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→−1</m:t>
                                  </m:r>
                                </m:lim>
                              </m:limLow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=3  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𝑡h𝑒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→−1</m:t>
                                      </m:r>
                                    </m:lim>
                                  </m:limLow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𝑖𝑠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𝑒𝑥𝑖𝑠𝑡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035" y="3981740"/>
                <a:ext cx="7151894" cy="458459"/>
              </a:xfrm>
              <a:prstGeom prst="rect">
                <a:avLst/>
              </a:prstGeom>
              <a:blipFill rotWithShape="1">
                <a:blip r:embed="rId7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47800" y="4724400"/>
                <a:ext cx="6995890" cy="452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→−1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    →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𝑡h𝑒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𝑓𝑢𝑛𝑐𝑡𝑖𝑜𝑛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𝑑𝑖𝑠𝑐𝑜𝑛𝑡𝑖𝑛𝑢𝑜𝑢𝑠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=−1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724400"/>
                <a:ext cx="6995890" cy="452945"/>
              </a:xfrm>
              <a:prstGeom prst="rect">
                <a:avLst/>
              </a:prstGeom>
              <a:blipFill rotWithShape="1">
                <a:blip r:embed="rId8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245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203502"/>
                <a:ext cx="7852599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1" i="1" smtClean="0">
                          <a:latin typeface="Cambria Math"/>
                        </a:rPr>
                        <m:t>𝑾𝒉𝒆𝒓𝒆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𝒊𝒔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𝒕𝒉𝒆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𝒇𝒖𝒏𝒄𝒕𝒊𝒐𝒏</m:t>
                      </m:r>
                      <m:r>
                        <a:rPr lang="en-US" b="1" i="1" smtClean="0">
                          <a:latin typeface="Cambria Math"/>
                        </a:rPr>
                        <m:t>       </m:t>
                      </m:r>
                      <m:r>
                        <a:rPr lang="en-US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𝟗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𝟓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    </m:t>
                      </m:r>
                      <m:r>
                        <a:rPr lang="en-US" b="1" i="1" smtClean="0">
                          <a:latin typeface="Cambria Math"/>
                        </a:rPr>
                        <m:t>𝒄𝒐𝒏𝒕𝒊𝒏𝒖𝒐𝒖𝒔</m:t>
                      </m:r>
                      <m:r>
                        <a:rPr lang="en-US" b="1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03502"/>
                <a:ext cx="7852599" cy="6597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1219200"/>
                <a:ext cx="2201244" cy="929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>
                          <a:solidFill>
                            <a:prstClr val="black"/>
                          </a:solidFill>
                          <a:latin typeface="Cambria Math"/>
                        </a:rPr>
                        <m:t>−5</m:t>
                      </m:r>
                      <m:r>
                        <a:rPr lang="en-US" b="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>
                          <a:solidFill>
                            <a:prstClr val="black"/>
                          </a:solidFill>
                          <a:latin typeface="Cambria Math"/>
                        </a:rPr>
                        <m:t>+6=0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 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219200"/>
                <a:ext cx="2201244" cy="9295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43000" y="2362200"/>
                <a:ext cx="73809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𝑐𝑜𝑛𝑡𝑖𝑛𝑢𝑜𝑢𝑠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𝑒𝑣𝑒𝑟𝑦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𝑝𝑜𝑖𝑛𝑡𝑠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𝑒𝑥𝑐𝑒𝑝𝑡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362200"/>
                <a:ext cx="7380995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33400" y="3276600"/>
            <a:ext cx="1592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Differentiation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" y="3645932"/>
                <a:ext cx="8067017" cy="1460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derivative of a function at a point is to measure the rate of change at that point.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If y =f(x)   be a function ,  then the derivative of f  with respect to x is defined by  </a:t>
                </a:r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𝑠𝑙𝑜𝑝𝑒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𝑡𝑎𝑛𝑔𝑒𝑛𝑡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𝑙𝑖𝑛𝑒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645932"/>
                <a:ext cx="8067017" cy="1460849"/>
              </a:xfrm>
              <a:prstGeom prst="rect">
                <a:avLst/>
              </a:prstGeom>
              <a:blipFill rotWithShape="1">
                <a:blip r:embed="rId5"/>
                <a:stretch>
                  <a:fillRect l="-680"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976856"/>
            <a:ext cx="2961617" cy="181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36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498" y="304800"/>
                <a:ext cx="902279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1" i="1" smtClean="0">
                          <a:latin typeface="Cambria Math"/>
                        </a:rPr>
                        <m:t>𝑼𝒔𝒆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𝒕𝒉𝒆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𝒅𝒆𝒇𝒊𝒏𝒊𝒕𝒊𝒐𝒏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𝒐𝒇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𝒅𝒆𝒓𝒊𝒗𝒂𝒕𝒊𝒗𝒆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𝒕𝒐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𝒇𝒊𝒏𝒅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𝒕𝒉𝒆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𝒅𝒆𝒓𝒊𝒗𝒂𝒕𝒊𝒗𝒆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𝒐𝒇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8" y="304800"/>
                <a:ext cx="9022790" cy="375552"/>
              </a:xfrm>
              <a:prstGeom prst="rect">
                <a:avLst/>
              </a:prstGeom>
              <a:blipFill rotWithShape="1">
                <a:blip r:embed="rId2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1600" y="1066800"/>
                <a:ext cx="5230278" cy="672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𝑥h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066800"/>
                <a:ext cx="5230278" cy="6726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19200" y="1981200"/>
                <a:ext cx="2411814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981200"/>
                <a:ext cx="2411814" cy="6199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400"/>
            <a:ext cx="269577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0600" y="3352800"/>
                <a:ext cx="4957960" cy="2813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If  f  and g   are functions   and k  is constant  then</a:t>
                </a:r>
              </a:p>
              <a:p>
                <a:pPr lvl="0"/>
                <a:r>
                  <a:rPr lang="en-US" dirty="0" smtClean="0"/>
                  <a:t>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 smtClean="0"/>
              </a:p>
              <a:p>
                <a:pPr lvl="0"/>
                <a:r>
                  <a:rPr lang="en-US" dirty="0" smtClean="0"/>
                  <a:t>2.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𝑔</m:t>
                    </m:r>
                    <m:d>
                      <m:d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𝑓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)±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𝑔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>
                  <a:solidFill>
                    <a:prstClr val="black"/>
                  </a:solidFill>
                  <a:ea typeface="Cambria Math"/>
                </a:endParaRPr>
              </a:p>
              <a:p>
                <a:pPr lvl="0"/>
                <a:endParaRPr lang="en-US" dirty="0">
                  <a:solidFill>
                    <a:prstClr val="black"/>
                  </a:solidFill>
                  <a:ea typeface="Cambria Math"/>
                </a:endParaRPr>
              </a:p>
              <a:p>
                <a:r>
                  <a:rPr lang="en-US" dirty="0" smtClean="0"/>
                  <a:t>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. </m:t>
                        </m:r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352800"/>
                <a:ext cx="4957960" cy="2813399"/>
              </a:xfrm>
              <a:prstGeom prst="rect">
                <a:avLst/>
              </a:prstGeom>
              <a:blipFill rotWithShape="1">
                <a:blip r:embed="rId6"/>
                <a:stretch>
                  <a:fillRect l="-1107" t="-1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86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304800"/>
                <a:ext cx="4038600" cy="1482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0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/>
                              </a:rPr>
                              <m:t>𝑔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0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000" b="0" i="1" smtClean="0">
                            <a:latin typeface="Cambria Math"/>
                          </a:rPr>
                          <m:t>.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2000" b="0" i="1" smtClean="0">
                            <a:latin typeface="Cambria Math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000" dirty="0" smtClean="0"/>
              </a:p>
              <a:p>
                <a:pPr marL="457200" indent="-457200">
                  <a:buAutoNum type="arabicPeriod" startAt="5"/>
                </a:pPr>
                <a:endParaRPr lang="en-US" sz="2000" dirty="0"/>
              </a:p>
              <a:p>
                <a:r>
                  <a:rPr lang="en-US" sz="2000" dirty="0" smtClean="0"/>
                  <a:t>6.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00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𝑛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"/>
                <a:ext cx="4038600" cy="1482650"/>
              </a:xfrm>
              <a:prstGeom prst="rect">
                <a:avLst/>
              </a:prstGeom>
              <a:blipFill rotWithShape="1">
                <a:blip r:embed="rId2"/>
                <a:stretch>
                  <a:fillRect l="-1662"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5800" y="1983036"/>
                <a:ext cx="5243167" cy="618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1" i="1" smtClean="0">
                          <a:latin typeface="Cambria Math"/>
                        </a:rPr>
                        <m:t>𝑭𝒊𝒏𝒅</m:t>
                      </m:r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𝒇𝒐𝒓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983036"/>
                <a:ext cx="5243167" cy="6184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3034" y="2815077"/>
                <a:ext cx="3581301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34" y="2815077"/>
                <a:ext cx="3581301" cy="6182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76079" y="3516868"/>
                <a:ext cx="26755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079" y="3516868"/>
                <a:ext cx="267554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76079" y="3985692"/>
                <a:ext cx="2028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079" y="3985692"/>
                <a:ext cx="202818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4355024"/>
                <a:ext cx="5123454" cy="6720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𝑬𝒙𝒂𝒎𝒑𝒍𝒆</m:t>
                      </m:r>
                      <m:r>
                        <a:rPr lang="en-US" b="1" i="1" smtClean="0">
                          <a:latin typeface="Cambria Math"/>
                        </a:rPr>
                        <m:t>:  </m:t>
                      </m:r>
                      <m:r>
                        <a:rPr lang="en-US" b="1" i="1" smtClean="0">
                          <a:latin typeface="Cambria Math"/>
                        </a:rPr>
                        <m:t>𝑭𝒊𝒏𝒅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𝒕𝒉𝒆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𝒅𝒆𝒓𝒊𝒗𝒂𝒕𝒊𝒗𝒆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𝒐𝒇</m:t>
                      </m:r>
                      <m:r>
                        <a:rPr lang="en-US" b="1" i="1" smtClean="0">
                          <a:latin typeface="Cambria Math"/>
                        </a:rPr>
                        <m:t>  </m:t>
                      </m:r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355024"/>
                <a:ext cx="5123454" cy="67204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76079" y="5061466"/>
                <a:ext cx="5807680" cy="687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b="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.2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b="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.3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b="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b="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079" y="5061466"/>
                <a:ext cx="5807680" cy="68736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79919" y="5806698"/>
                <a:ext cx="1976182" cy="687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919" y="5806698"/>
                <a:ext cx="1976182" cy="68736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731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1009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13</cp:revision>
  <dcterms:created xsi:type="dcterms:W3CDTF">2021-01-27T18:10:23Z</dcterms:created>
  <dcterms:modified xsi:type="dcterms:W3CDTF">2021-01-31T22:03:02Z</dcterms:modified>
</cp:coreProperties>
</file>