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1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69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8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9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304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3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0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5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68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91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58EB6-0394-47DE-AA00-45587A26F1FC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A72F1-FD74-4A18-81C3-7BF0B78CB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16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990600" y="4572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Engineering  Mathematics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7405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Reference:  </a:t>
            </a:r>
            <a:r>
              <a:rPr lang="en-US" dirty="0" err="1" smtClean="0"/>
              <a:t>Thoma’s</a:t>
            </a:r>
            <a:r>
              <a:rPr lang="en-US" dirty="0" smtClean="0"/>
              <a:t> Calculus,   Twelfth Edition , George B. Thomas and et. al.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56" y="1583527"/>
            <a:ext cx="3679088" cy="490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" y="2090739"/>
            <a:ext cx="6081713" cy="3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151" y="2124022"/>
            <a:ext cx="2229049" cy="225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" y="2413924"/>
            <a:ext cx="6376988" cy="240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500"/>
            <a:ext cx="896704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7" y="4267200"/>
            <a:ext cx="8740829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56" y="4876800"/>
            <a:ext cx="832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7" y="5347666"/>
            <a:ext cx="8777289" cy="361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708994"/>
            <a:ext cx="3948593" cy="996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19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228600"/>
                <a:ext cx="4649991" cy="3743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 Find domain and range of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</a:rPr>
                      <m:t>𝐲</m:t>
                    </m:r>
                    <m:r>
                      <a:rPr lang="en-US" b="1" i="0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/>
                          </a:rPr>
                          <m:t>−</m:t>
                        </m:r>
                        <m:r>
                          <a:rPr lang="en-US" b="1" i="1" smtClean="0">
                            <a:latin typeface="Cambria Math"/>
                          </a:rPr>
                          <m:t>𝒙</m:t>
                        </m:r>
                      </m:e>
                    </m:rad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28600"/>
                <a:ext cx="4649991" cy="374398"/>
              </a:xfrm>
              <a:prstGeom prst="rect">
                <a:avLst/>
              </a:prstGeom>
              <a:blipFill rotWithShape="1">
                <a:blip r:embed="rId2"/>
                <a:stretch>
                  <a:fillRect l="-1048" t="-655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514600" y="619945"/>
                <a:ext cx="231460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≥0     →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619945"/>
                <a:ext cx="2314608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4200" y="1051441"/>
                <a:ext cx="1881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𝐷𝑜𝑚𝑎𝑖𝑛</m:t>
                      </m:r>
                      <m:r>
                        <a:rPr lang="en-US" b="0" i="1" smtClean="0">
                          <a:latin typeface="Cambria Math"/>
                        </a:rPr>
                        <m:t> (−∞, 0)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1051441"/>
                <a:ext cx="1881412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1575018"/>
                <a:ext cx="905632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𝑅𝑎𝑛𝑔𝑒</m:t>
                      </m:r>
                      <m:r>
                        <a:rPr lang="en-US" b="0" i="1" smtClean="0">
                          <a:latin typeface="Cambria Math"/>
                        </a:rPr>
                        <m:t>:                                   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0" smtClean="0">
                          <a:latin typeface="Cambria Math"/>
                        </a:rPr>
                        <m:t>    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        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    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𝑎𝑙𝑙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𝑣𝑎𝑙𝑢𝑒𝑠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𝑜𝑓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𝑦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𝑏𝑢𝑡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𝑡h𝑒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𝑓𝑖𝑟𝑠𝑡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𝑐𝑜𝑛𝑑𝑖𝑡𝑖𝑜𝑛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𝑎𝑠𝑠𝑢𝑚𝑒</m:t>
                    </m:r>
                  </m:oMath>
                </a14:m>
                <a:endParaRPr lang="en-US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𝑜𝑛𝑙𝑦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𝑝𝑜𝑠𝑖𝑡𝑖𝑣𝑒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</a:rPr>
                        <m:t>𝑣𝑎𝑙𝑢𝑒𝑠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75018"/>
                <a:ext cx="9056325" cy="923330"/>
              </a:xfrm>
              <a:prstGeom prst="rect">
                <a:avLst/>
              </a:prstGeom>
              <a:blipFill rotWithShape="1">
                <a:blip r:embed="rId5"/>
                <a:stretch>
                  <a:fillRect l="-135" b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912036" y="247066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036" y="2470666"/>
                <a:ext cx="418704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stCxn id="12" idx="0"/>
          </p:cNvCxnSpPr>
          <p:nvPr/>
        </p:nvCxnSpPr>
        <p:spPr>
          <a:xfrm>
            <a:off x="7143552" y="2657297"/>
            <a:ext cx="1162248" cy="2571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6096000" y="2655332"/>
            <a:ext cx="918766" cy="19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92709" y="26572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36152" y="232672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43661" y="2309574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934200" y="309193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091934"/>
                <a:ext cx="41870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014766" y="32649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0"/>
          </p:cNvCxnSpPr>
          <p:nvPr/>
        </p:nvCxnSpPr>
        <p:spPr>
          <a:xfrm>
            <a:off x="7165609" y="3264932"/>
            <a:ext cx="1140191" cy="116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096000" y="3276600"/>
            <a:ext cx="91876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934200" y="363426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634264"/>
                <a:ext cx="418704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7014766" y="38341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294395" y="3834170"/>
            <a:ext cx="10114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2" idx="0"/>
          </p:cNvCxnSpPr>
          <p:nvPr/>
        </p:nvCxnSpPr>
        <p:spPr>
          <a:xfrm flipH="1" flipV="1">
            <a:off x="6096000" y="3818930"/>
            <a:ext cx="1069609" cy="15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585663" y="346483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05000" y="3276600"/>
                <a:ext cx="22877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∴        </m:t>
                      </m:r>
                      <m:r>
                        <a:rPr lang="en-US" b="0" i="1" smtClean="0">
                          <a:latin typeface="Cambria Math"/>
                        </a:rPr>
                        <m:t>𝑅𝑎𝑛𝑔𝑒</m:t>
                      </m:r>
                      <m:r>
                        <a:rPr lang="en-US" b="0" i="1" smtClean="0">
                          <a:latin typeface="Cambria Math"/>
                        </a:rPr>
                        <m:t>: 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0, 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276600"/>
                <a:ext cx="2287741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85800" y="4343400"/>
                <a:ext cx="5197898" cy="4090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 Find domain and range for 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𝒚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1" i="1" smtClean="0">
                            <a:latin typeface="Cambria Math"/>
                          </a:rPr>
                          <m:t>𝟒</m:t>
                        </m:r>
                        <m:r>
                          <a:rPr lang="en-US" b="1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343400"/>
                <a:ext cx="5197898" cy="409086"/>
              </a:xfrm>
              <a:prstGeom prst="rect">
                <a:avLst/>
              </a:prstGeom>
              <a:blipFill rotWithShape="1">
                <a:blip r:embed="rId10"/>
                <a:stretch>
                  <a:fillRect l="-1056" b="-223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074151" y="4816926"/>
                <a:ext cx="1526315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𝟒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  <m:r>
                        <a:rPr lang="en-US" b="1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151" y="4816926"/>
                <a:ext cx="1526315" cy="375552"/>
              </a:xfrm>
              <a:prstGeom prst="rect">
                <a:avLst/>
              </a:prstGeom>
              <a:blipFill rotWithShape="1">
                <a:blip r:embed="rId11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74151" y="5334000"/>
                <a:ext cx="21191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151" y="5334000"/>
                <a:ext cx="211910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113453" y="5686901"/>
                <a:ext cx="18708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3453" y="5686901"/>
                <a:ext cx="1870833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630804" y="551866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0804" y="5518666"/>
                <a:ext cx="418704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6934200" y="5703332"/>
            <a:ext cx="8015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686193" y="5502235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193" y="5502235"/>
                <a:ext cx="418704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7895545" y="5703332"/>
            <a:ext cx="10198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5883698" y="5703332"/>
            <a:ext cx="95645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914598" y="5334000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+ + + +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073367" y="5317569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- - -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728" y="5309473"/>
            <a:ext cx="725487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6677290" y="570333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744702" y="57033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524000" y="6072664"/>
                <a:ext cx="1964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𝐷𝑜𝑚𝑎𝑖𝑛</m:t>
                      </m:r>
                      <m:r>
                        <a:rPr lang="en-US" b="0" i="1" smtClean="0">
                          <a:latin typeface="Cambria Math"/>
                        </a:rPr>
                        <m:t>:  (2, −2)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6072664"/>
                <a:ext cx="1964769" cy="369332"/>
              </a:xfrm>
              <a:prstGeom prst="rect">
                <a:avLst/>
              </a:prstGeom>
              <a:blipFill rotWithShape="1">
                <a:blip r:embed="rId1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479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2" grpId="0"/>
      <p:bldP spid="13" grpId="0"/>
      <p:bldP spid="14" grpId="0"/>
      <p:bldP spid="15" grpId="0"/>
      <p:bldP spid="22" grpId="0"/>
      <p:bldP spid="27" grpId="0"/>
      <p:bldP spid="31" grpId="0"/>
      <p:bldP spid="32" grpId="0"/>
      <p:bldP spid="34" grpId="0"/>
      <p:bldP spid="35" grpId="0"/>
      <p:bldP spid="36" grpId="0"/>
      <p:bldP spid="33" grpId="0"/>
      <p:bldP spid="37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9600" y="304800"/>
                <a:ext cx="53176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𝑇𝑜</m:t>
                      </m:r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𝑓𝑖𝑛𝑑</m:t>
                      </m:r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𝑡h𝑒</m:t>
                      </m:r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𝑟𝑎𝑛𝑔𝑒</m:t>
                      </m:r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𝑦</m:t>
                      </m:r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𝑎𝑙𝑤𝑎𝑦𝑠</m:t>
                      </m:r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𝑝𝑜𝑠𝑖𝑡𝑖𝑣𝑒</m:t>
                      </m:r>
                      <m:r>
                        <a:rPr lang="en-US" b="0" i="1" smtClean="0">
                          <a:latin typeface="Cambria Math"/>
                        </a:rPr>
                        <m:t> 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04800"/>
                <a:ext cx="5317674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14600" y="838200"/>
                <a:ext cx="5448415" cy="7731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=4−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=∓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→ 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≥0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838200"/>
                <a:ext cx="5448415" cy="773160"/>
              </a:xfrm>
              <a:prstGeom prst="rect">
                <a:avLst/>
              </a:prstGeom>
              <a:blipFill rotWithShape="1">
                <a:blip r:embed="rId3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562599" y="1720334"/>
                <a:ext cx="21259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2+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599" y="1720334"/>
                <a:ext cx="2125903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927274" y="2089666"/>
                <a:ext cx="97411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=∓2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274" y="2089666"/>
                <a:ext cx="974113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24400" y="2590800"/>
                <a:ext cx="19434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𝑅𝑎𝑛𝑔𝑒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:(0, 2)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590800"/>
                <a:ext cx="194341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7674" y="3144798"/>
                <a:ext cx="4867551" cy="5516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Example: Find domain and range for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𝒚</m:t>
                    </m:r>
                    <m:r>
                      <a:rPr lang="en-US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𝟗</m:t>
                            </m:r>
                            <m:r>
                              <a:rPr lang="en-US" b="1" i="1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74" y="3144798"/>
                <a:ext cx="4867551" cy="551689"/>
              </a:xfrm>
              <a:prstGeom prst="rect">
                <a:avLst/>
              </a:prstGeom>
              <a:blipFill rotWithShape="1">
                <a:blip r:embed="rId7"/>
                <a:stretch>
                  <a:fillRect l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28800" y="3886200"/>
                <a:ext cx="15068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(9−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886200"/>
                <a:ext cx="1506887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4419600"/>
                <a:ext cx="21191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i="1" smtClean="0"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419600"/>
                <a:ext cx="2119106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057400" y="4788932"/>
            <a:ext cx="1353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X=3 or x = -3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96000" y="4255532"/>
                <a:ext cx="13692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∎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            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255532"/>
                <a:ext cx="1369286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6414330" y="4461570"/>
            <a:ext cx="748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315200" y="4440198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238807" y="4461570"/>
            <a:ext cx="108579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396192" y="4050268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 + + +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63869" y="402467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- - -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500715" y="4024670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- - -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138105" y="4449009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-3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135511" y="446157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514600" y="5158264"/>
                <a:ext cx="20641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𝐷𝑜𝑚𝑎𝑖𝑛</m:t>
                      </m:r>
                      <m:r>
                        <a:rPr lang="en-US" b="0" i="1" smtClean="0">
                          <a:latin typeface="Cambria Math"/>
                        </a:rPr>
                        <m:t> :  (−3, 3)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158264"/>
                <a:ext cx="2064155" cy="369332"/>
              </a:xfrm>
              <a:prstGeom prst="rect">
                <a:avLst/>
              </a:prstGeom>
              <a:blipFill rotWithShape="1"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914400" y="5638800"/>
            <a:ext cx="1768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find the range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612446" y="5815489"/>
                <a:ext cx="5127686" cy="6646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𝟗</m:t>
                              </m:r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en-US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       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𝑎𝑙𝑤𝑎𝑦𝑠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 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𝑝𝑜𝑠𝑖𝑡𝑖𝑣𝑒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2446" y="5815489"/>
                <a:ext cx="5127686" cy="66460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777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14400" y="381000"/>
                <a:ext cx="3703386" cy="6861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9−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    9−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381000"/>
                <a:ext cx="3703386" cy="6861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362200" y="1295400"/>
                <a:ext cx="3575466" cy="9106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9−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→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=∓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1295400"/>
                <a:ext cx="3575466" cy="9106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7200" y="2206099"/>
                <a:ext cx="1584408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9−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206099"/>
                <a:ext cx="1584408" cy="7146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14800" y="2971800"/>
                <a:ext cx="2310825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3+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n-US" i="1" smtClean="0"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1800"/>
                <a:ext cx="2310825" cy="71468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657600" y="3810000"/>
                <a:ext cx="2482539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=∓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𝑏𝑢𝑡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&gt;0   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810000"/>
                <a:ext cx="2482539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00400" y="4724400"/>
                <a:ext cx="290092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𝑇h𝑒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𝑟𝑎𝑛𝑔𝑒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 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 ∞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4724400"/>
                <a:ext cx="2900922" cy="7146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9686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438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19</cp:revision>
  <dcterms:created xsi:type="dcterms:W3CDTF">2021-01-08T18:57:59Z</dcterms:created>
  <dcterms:modified xsi:type="dcterms:W3CDTF">2021-01-12T07:58:51Z</dcterms:modified>
</cp:coreProperties>
</file>