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21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58EB6-0394-47DE-AA00-45587A26F1FC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A72F1-FD74-4A18-81C3-7BF0B78CBD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715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58EB6-0394-47DE-AA00-45587A26F1FC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A72F1-FD74-4A18-81C3-7BF0B78CBD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369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58EB6-0394-47DE-AA00-45587A26F1FC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A72F1-FD74-4A18-81C3-7BF0B78CBD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40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58EB6-0394-47DE-AA00-45587A26F1FC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A72F1-FD74-4A18-81C3-7BF0B78CBD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583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58EB6-0394-47DE-AA00-45587A26F1FC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A72F1-FD74-4A18-81C3-7BF0B78CBD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699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58EB6-0394-47DE-AA00-45587A26F1FC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A72F1-FD74-4A18-81C3-7BF0B78CBD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304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58EB6-0394-47DE-AA00-45587A26F1FC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A72F1-FD74-4A18-81C3-7BF0B78CBD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039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58EB6-0394-47DE-AA00-45587A26F1FC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A72F1-FD74-4A18-81C3-7BF0B78CBD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907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58EB6-0394-47DE-AA00-45587A26F1FC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A72F1-FD74-4A18-81C3-7BF0B78CBD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555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58EB6-0394-47DE-AA00-45587A26F1FC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A72F1-FD74-4A18-81C3-7BF0B78CBD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268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58EB6-0394-47DE-AA00-45587A26F1FC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A72F1-FD74-4A18-81C3-7BF0B78CBD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914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E58EB6-0394-47DE-AA00-45587A26F1FC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5A72F1-FD74-4A18-81C3-7BF0B78CBD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316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image" Target="../media/image2.emf"/><Relationship Id="rId7" Type="http://schemas.openxmlformats.org/officeDocument/2006/relationships/image" Target="../media/image6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10" Type="http://schemas.openxmlformats.org/officeDocument/2006/relationships/image" Target="../media/image9.emf"/><Relationship Id="rId4" Type="http://schemas.openxmlformats.org/officeDocument/2006/relationships/image" Target="../media/image3.png"/><Relationship Id="rId9" Type="http://schemas.openxmlformats.org/officeDocument/2006/relationships/image" Target="../media/image8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13" Type="http://schemas.openxmlformats.org/officeDocument/2006/relationships/image" Target="../media/image21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12" Type="http://schemas.openxmlformats.org/officeDocument/2006/relationships/image" Target="../media/image20.png"/><Relationship Id="rId17" Type="http://schemas.openxmlformats.org/officeDocument/2006/relationships/image" Target="../media/image25.png"/><Relationship Id="rId2" Type="http://schemas.openxmlformats.org/officeDocument/2006/relationships/image" Target="../media/image10.png"/><Relationship Id="rId16" Type="http://schemas.openxmlformats.org/officeDocument/2006/relationships/image" Target="../media/image2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11" Type="http://schemas.openxmlformats.org/officeDocument/2006/relationships/image" Target="../media/image19.png"/><Relationship Id="rId5" Type="http://schemas.openxmlformats.org/officeDocument/2006/relationships/image" Target="../media/image13.png"/><Relationship Id="rId15" Type="http://schemas.openxmlformats.org/officeDocument/2006/relationships/image" Target="../media/image23.png"/><Relationship Id="rId10" Type="http://schemas.openxmlformats.org/officeDocument/2006/relationships/image" Target="../media/image18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Relationship Id="rId14" Type="http://schemas.openxmlformats.org/officeDocument/2006/relationships/image" Target="../media/image2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3" Type="http://schemas.openxmlformats.org/officeDocument/2006/relationships/image" Target="../media/image27.png"/><Relationship Id="rId7" Type="http://schemas.openxmlformats.org/officeDocument/2006/relationships/image" Target="../media/image31.png"/><Relationship Id="rId12" Type="http://schemas.openxmlformats.org/officeDocument/2006/relationships/image" Target="../media/image36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0.png"/><Relationship Id="rId11" Type="http://schemas.openxmlformats.org/officeDocument/2006/relationships/image" Target="../media/image35.png"/><Relationship Id="rId5" Type="http://schemas.openxmlformats.org/officeDocument/2006/relationships/image" Target="../media/image29.png"/><Relationship Id="rId10" Type="http://schemas.openxmlformats.org/officeDocument/2006/relationships/image" Target="../media/image34.png"/><Relationship Id="rId4" Type="http://schemas.openxmlformats.org/officeDocument/2006/relationships/image" Target="../media/image28.png"/><Relationship Id="rId9" Type="http://schemas.openxmlformats.org/officeDocument/2006/relationships/image" Target="../media/image3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7" Type="http://schemas.openxmlformats.org/officeDocument/2006/relationships/image" Target="../media/image42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1.png"/><Relationship Id="rId5" Type="http://schemas.openxmlformats.org/officeDocument/2006/relationships/image" Target="../media/image40.png"/><Relationship Id="rId4" Type="http://schemas.openxmlformats.org/officeDocument/2006/relationships/image" Target="../media/image3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flipH="1">
            <a:off x="990600" y="457200"/>
            <a:ext cx="541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Engineering  Mathematics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990600"/>
            <a:ext cx="74054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Reference:  </a:t>
            </a:r>
            <a:r>
              <a:rPr lang="en-US" dirty="0" err="1" smtClean="0"/>
              <a:t>Thoma’s</a:t>
            </a:r>
            <a:r>
              <a:rPr lang="en-US" dirty="0" smtClean="0"/>
              <a:t> Calculus,   Twelfth Edition , George B. Thomas and et. al.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656" y="1583527"/>
            <a:ext cx="3679088" cy="490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687" y="2090739"/>
            <a:ext cx="6081713" cy="304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0151" y="2124022"/>
            <a:ext cx="2229049" cy="2257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12" y="2413924"/>
            <a:ext cx="6376988" cy="2403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857500"/>
            <a:ext cx="8967047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217" y="4267200"/>
            <a:ext cx="8740829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656" y="4876800"/>
            <a:ext cx="8329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817" y="5347666"/>
            <a:ext cx="8777289" cy="361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5708994"/>
            <a:ext cx="3948593" cy="9966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11987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09600" y="228600"/>
                <a:ext cx="4649991" cy="3743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/>
                  <a:t>Example:  Find domain and range of   </a:t>
                </a:r>
                <a14:m>
                  <m:oMath xmlns:m="http://schemas.openxmlformats.org/officeDocument/2006/math">
                    <m:r>
                      <a:rPr lang="en-US" b="1" i="0" smtClean="0">
                        <a:latin typeface="Cambria Math"/>
                      </a:rPr>
                      <m:t>𝐲</m:t>
                    </m:r>
                    <m:r>
                      <a:rPr lang="en-US" b="1" i="0" smtClean="0"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b="1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1" i="1" smtClean="0">
                            <a:latin typeface="Cambria Math"/>
                          </a:rPr>
                          <m:t>−</m:t>
                        </m:r>
                        <m:r>
                          <a:rPr lang="en-US" b="1" i="1" smtClean="0">
                            <a:latin typeface="Cambria Math"/>
                          </a:rPr>
                          <m:t>𝒙</m:t>
                        </m:r>
                      </m:e>
                    </m:rad>
                  </m:oMath>
                </a14:m>
                <a:endParaRPr lang="en-US" b="1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228600"/>
                <a:ext cx="4649991" cy="374398"/>
              </a:xfrm>
              <a:prstGeom prst="rect">
                <a:avLst/>
              </a:prstGeom>
              <a:blipFill rotWithShape="1">
                <a:blip r:embed="rId2"/>
                <a:stretch>
                  <a:fillRect l="-1048" t="-655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2514600" y="619945"/>
                <a:ext cx="231460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−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≥0     →   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≤0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4600" y="619945"/>
                <a:ext cx="2314608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124200" y="1051441"/>
                <a:ext cx="188141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𝐷𝑜𝑚𝑎𝑖𝑛</m:t>
                      </m:r>
                      <m:r>
                        <a:rPr lang="en-US" b="0" i="1" smtClean="0">
                          <a:latin typeface="Cambria Math"/>
                        </a:rPr>
                        <m:t> (−∞, 0)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4200" y="1051441"/>
                <a:ext cx="1881412" cy="369332"/>
              </a:xfrm>
              <a:prstGeom prst="rect">
                <a:avLst/>
              </a:prstGeom>
              <a:blipFill rotWithShape="1">
                <a:blip r:embed="rId4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0" y="1575018"/>
                <a:ext cx="9056325" cy="9233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𝑅𝑎𝑛𝑔𝑒</m:t>
                      </m:r>
                      <m:r>
                        <a:rPr lang="en-US" b="0" i="1" smtClean="0">
                          <a:latin typeface="Cambria Math"/>
                        </a:rPr>
                        <m:t>:                                   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=−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0" smtClean="0">
                          <a:latin typeface="Cambria Math"/>
                        </a:rPr>
                        <m:t>    </m:t>
                      </m:r>
                    </m:oMath>
                  </m:oMathPara>
                </a14:m>
                <a:endParaRPr lang="en-US" b="0" dirty="0" smtClean="0"/>
              </a:p>
              <a:p>
                <a:r>
                  <a:rPr lang="en-US" dirty="0" smtClean="0"/>
                  <a:t>                                            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=−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dirty="0" smtClean="0"/>
                  <a:t> 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  <a:ea typeface="Cambria Math"/>
                      </a:rPr>
                      <m:t>→</m:t>
                    </m:r>
                    <m:r>
                      <a:rPr lang="en-US" b="0" i="1" dirty="0" smtClean="0">
                        <a:latin typeface="Cambria Math"/>
                        <a:ea typeface="Cambria Math"/>
                      </a:rPr>
                      <m:t>      </m:t>
                    </m:r>
                    <m:r>
                      <a:rPr lang="en-US" b="0" i="1" dirty="0" smtClean="0">
                        <a:latin typeface="Cambria Math"/>
                        <a:ea typeface="Cambria Math"/>
                      </a:rPr>
                      <m:t>𝑎𝑙𝑙</m:t>
                    </m:r>
                    <m:r>
                      <a:rPr lang="en-US" b="0" i="1" dirty="0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b="0" i="1" dirty="0" smtClean="0">
                        <a:latin typeface="Cambria Math"/>
                        <a:ea typeface="Cambria Math"/>
                      </a:rPr>
                      <m:t>𝑣𝑎𝑙𝑢𝑒𝑠</m:t>
                    </m:r>
                    <m:r>
                      <a:rPr lang="en-US" b="0" i="1" dirty="0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b="0" i="1" dirty="0" smtClean="0">
                        <a:latin typeface="Cambria Math"/>
                        <a:ea typeface="Cambria Math"/>
                      </a:rPr>
                      <m:t>𝑜𝑓</m:t>
                    </m:r>
                    <m:r>
                      <a:rPr lang="en-US" b="0" i="1" dirty="0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b="0" i="1" dirty="0" smtClean="0">
                        <a:latin typeface="Cambria Math"/>
                        <a:ea typeface="Cambria Math"/>
                      </a:rPr>
                      <m:t>𝑦</m:t>
                    </m:r>
                    <m:r>
                      <a:rPr lang="en-US" b="0" i="1" dirty="0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b="0" i="1" dirty="0" smtClean="0">
                        <a:latin typeface="Cambria Math"/>
                        <a:ea typeface="Cambria Math"/>
                      </a:rPr>
                      <m:t>𝑏𝑢𝑡</m:t>
                    </m:r>
                    <m:r>
                      <a:rPr lang="en-US" b="0" i="1" dirty="0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b="0" i="1" dirty="0" smtClean="0">
                        <a:latin typeface="Cambria Math"/>
                        <a:ea typeface="Cambria Math"/>
                      </a:rPr>
                      <m:t>𝑡h𝑒</m:t>
                    </m:r>
                    <m:r>
                      <a:rPr lang="en-US" b="0" i="1" dirty="0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b="0" i="1" dirty="0" smtClean="0">
                        <a:latin typeface="Cambria Math"/>
                        <a:ea typeface="Cambria Math"/>
                      </a:rPr>
                      <m:t>𝑓𝑖𝑟𝑠𝑡</m:t>
                    </m:r>
                    <m:r>
                      <a:rPr lang="en-US" b="0" i="1" dirty="0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b="0" i="1" dirty="0" smtClean="0">
                        <a:latin typeface="Cambria Math"/>
                        <a:ea typeface="Cambria Math"/>
                      </a:rPr>
                      <m:t>𝑐𝑜𝑛𝑑𝑖𝑡𝑖𝑜𝑛</m:t>
                    </m:r>
                    <m:r>
                      <a:rPr lang="en-US" b="0" i="1" dirty="0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b="0" i="1" dirty="0" smtClean="0">
                        <a:latin typeface="Cambria Math"/>
                        <a:ea typeface="Cambria Math"/>
                      </a:rPr>
                      <m:t>𝑎𝑠𝑠𝑢𝑚𝑒</m:t>
                    </m:r>
                  </m:oMath>
                </a14:m>
                <a:endParaRPr lang="en-US" b="0" i="1" dirty="0" smtClean="0">
                  <a:latin typeface="Cambria Math"/>
                  <a:ea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/>
                          <a:ea typeface="Cambria Math"/>
                        </a:rPr>
                        <m:t>𝑜𝑛𝑙𝑦</m:t>
                      </m:r>
                      <m:r>
                        <a:rPr lang="en-US" b="0" i="1" dirty="0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b="0" i="1" dirty="0" smtClean="0">
                          <a:latin typeface="Cambria Math"/>
                          <a:ea typeface="Cambria Math"/>
                        </a:rPr>
                        <m:t>𝑝𝑜𝑠𝑖𝑡𝑖𝑣𝑒</m:t>
                      </m:r>
                      <m:r>
                        <a:rPr lang="en-US" b="0" i="1" dirty="0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b="0" i="1" dirty="0" smtClean="0">
                          <a:latin typeface="Cambria Math"/>
                          <a:ea typeface="Cambria Math"/>
                        </a:rPr>
                        <m:t>𝑣𝑎𝑙𝑢𝑒𝑠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575018"/>
                <a:ext cx="9056325" cy="923330"/>
              </a:xfrm>
              <a:prstGeom prst="rect">
                <a:avLst/>
              </a:prstGeom>
              <a:blipFill rotWithShape="1">
                <a:blip r:embed="rId5"/>
                <a:stretch>
                  <a:fillRect l="-135" b="-3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6912036" y="2470666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  <a:ea typeface="Cambria Math"/>
                        </a:rPr>
                        <m:t>∎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2036" y="2470666"/>
                <a:ext cx="418704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Arrow Connector 8"/>
          <p:cNvCxnSpPr>
            <a:stCxn id="12" idx="0"/>
          </p:cNvCxnSpPr>
          <p:nvPr/>
        </p:nvCxnSpPr>
        <p:spPr>
          <a:xfrm>
            <a:off x="7143552" y="2657297"/>
            <a:ext cx="1162248" cy="2571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 flipV="1">
            <a:off x="6096000" y="2655332"/>
            <a:ext cx="918766" cy="19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992709" y="265729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7536152" y="232672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443661" y="2309574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6934200" y="3091934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  <a:ea typeface="Cambria Math"/>
                        </a:rPr>
                        <m:t>∎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34200" y="3091934"/>
                <a:ext cx="418704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7014766" y="326493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cxnSp>
        <p:nvCxnSpPr>
          <p:cNvPr id="18" name="Straight Arrow Connector 17"/>
          <p:cNvCxnSpPr>
            <a:stCxn id="16" idx="0"/>
          </p:cNvCxnSpPr>
          <p:nvPr/>
        </p:nvCxnSpPr>
        <p:spPr>
          <a:xfrm>
            <a:off x="7165609" y="3264932"/>
            <a:ext cx="1140191" cy="1166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6096000" y="3276600"/>
            <a:ext cx="918766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6934200" y="3634264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  <a:ea typeface="Cambria Math"/>
                        </a:rPr>
                        <m:t>∎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34200" y="3634264"/>
                <a:ext cx="418704" cy="3693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Box 21"/>
          <p:cNvSpPr txBox="1"/>
          <p:nvPr/>
        </p:nvSpPr>
        <p:spPr>
          <a:xfrm>
            <a:off x="7014766" y="383417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7294395" y="3834170"/>
            <a:ext cx="1011405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22" idx="0"/>
          </p:cNvCxnSpPr>
          <p:nvPr/>
        </p:nvCxnSpPr>
        <p:spPr>
          <a:xfrm flipH="1" flipV="1">
            <a:off x="6096000" y="3818930"/>
            <a:ext cx="1069609" cy="152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7585663" y="346483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1905000" y="3276600"/>
                <a:ext cx="228774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∴        </m:t>
                      </m:r>
                      <m:r>
                        <a:rPr lang="en-US" b="0" i="1" smtClean="0">
                          <a:latin typeface="Cambria Math"/>
                        </a:rPr>
                        <m:t>𝑅𝑎𝑛𝑔𝑒</m:t>
                      </m:r>
                      <m:r>
                        <a:rPr lang="en-US" b="0" i="1" smtClean="0">
                          <a:latin typeface="Cambria Math"/>
                        </a:rPr>
                        <m:t>:  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0, 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∞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000" y="3276600"/>
                <a:ext cx="2287741" cy="369332"/>
              </a:xfrm>
              <a:prstGeom prst="rect">
                <a:avLst/>
              </a:prstGeom>
              <a:blipFill rotWithShape="1">
                <a:blip r:embed="rId9"/>
                <a:stretch>
                  <a:fillRect b="-1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685800" y="4343400"/>
                <a:ext cx="5197898" cy="4090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/>
                  <a:t>Example:  Find domain and range for    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</a:rPr>
                      <m:t>𝒚</m:t>
                    </m:r>
                    <m:r>
                      <a:rPr lang="en-US" b="1" i="1" smtClean="0"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b="1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1" i="1" smtClean="0">
                            <a:latin typeface="Cambria Math"/>
                          </a:rPr>
                          <m:t>𝟒</m:t>
                        </m:r>
                        <m:r>
                          <a:rPr lang="en-US" b="1" i="1" smtClean="0">
                            <a:latin typeface="Cambria Math"/>
                          </a:rPr>
                          <m:t>−</m:t>
                        </m:r>
                        <m:sSup>
                          <m:sSupPr>
                            <m:ctrlPr>
                              <a:rPr lang="en-US" b="1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1" i="1" smtClean="0">
                                <a:latin typeface="Cambria Math"/>
                              </a:rPr>
                              <m:t>𝒙</m:t>
                            </m:r>
                          </m:e>
                          <m:sup>
                            <m:r>
                              <a:rPr lang="en-US" b="1" i="1" smtClean="0"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</m:e>
                    </m:rad>
                  </m:oMath>
                </a14:m>
                <a:endParaRPr lang="en-US" b="1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4343400"/>
                <a:ext cx="5197898" cy="409086"/>
              </a:xfrm>
              <a:prstGeom prst="rect">
                <a:avLst/>
              </a:prstGeom>
              <a:blipFill rotWithShape="1">
                <a:blip r:embed="rId10"/>
                <a:stretch>
                  <a:fillRect l="-1056" b="-223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2074151" y="4816926"/>
                <a:ext cx="1526315" cy="3755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(</m:t>
                      </m:r>
                      <m:r>
                        <a:rPr lang="en-US" b="1" i="1">
                          <a:solidFill>
                            <a:prstClr val="black"/>
                          </a:solidFill>
                          <a:latin typeface="Cambria Math"/>
                        </a:rPr>
                        <m:t>𝟒</m:t>
                      </m:r>
                      <m:r>
                        <a:rPr lang="en-US" b="1" i="1">
                          <a:solidFill>
                            <a:prstClr val="black"/>
                          </a:solidFill>
                          <a:latin typeface="Cambria Math"/>
                        </a:rPr>
                        <m:t>−</m:t>
                      </m:r>
                      <m:sSup>
                        <m:sSupPr>
                          <m:ctrlPr>
                            <a:rPr lang="en-US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𝒙</m:t>
                          </m:r>
                        </m:e>
                        <m:sup>
                          <m:r>
                            <a:rPr lang="en-US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)</m:t>
                      </m:r>
                      <m:r>
                        <a:rPr lang="en-US" b="1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≥</m:t>
                      </m:r>
                      <m:r>
                        <a:rPr lang="en-US" b="1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𝟎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4151" y="4816926"/>
                <a:ext cx="1526315" cy="375552"/>
              </a:xfrm>
              <a:prstGeom prst="rect">
                <a:avLst/>
              </a:prstGeom>
              <a:blipFill rotWithShape="1">
                <a:blip r:embed="rId11"/>
                <a:stretch>
                  <a:fillRect b="-112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2074151" y="5334000"/>
                <a:ext cx="21191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2−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d>
                        <m:dPr>
                          <m:ctrlPr>
                            <a:rPr lang="en-US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2+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i="1" smtClean="0">
                          <a:latin typeface="Cambria Math"/>
                          <a:ea typeface="Cambria Math"/>
                        </a:rPr>
                        <m:t>≥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4151" y="5334000"/>
                <a:ext cx="2119106" cy="369332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2113453" y="5686901"/>
                <a:ext cx="187083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=2 </m:t>
                      </m:r>
                      <m:r>
                        <a:rPr lang="en-US" b="0" i="1" smtClean="0">
                          <a:latin typeface="Cambria Math"/>
                        </a:rPr>
                        <m:t>𝑜𝑟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=−2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3453" y="5686901"/>
                <a:ext cx="1870833" cy="369332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6630804" y="5518666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  <a:ea typeface="Cambria Math"/>
                        </a:rPr>
                        <m:t>∎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30804" y="5518666"/>
                <a:ext cx="418704" cy="369332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Straight Connector 9"/>
          <p:cNvCxnSpPr/>
          <p:nvPr/>
        </p:nvCxnSpPr>
        <p:spPr>
          <a:xfrm>
            <a:off x="6934200" y="5703332"/>
            <a:ext cx="8015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7686193" y="5502235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  <a:ea typeface="Cambria Math"/>
                        </a:rPr>
                        <m:t>∎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86193" y="5502235"/>
                <a:ext cx="418704" cy="369332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3" name="Straight Arrow Connector 22"/>
          <p:cNvCxnSpPr/>
          <p:nvPr/>
        </p:nvCxnSpPr>
        <p:spPr>
          <a:xfrm>
            <a:off x="7895545" y="5703332"/>
            <a:ext cx="101985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>
            <a:off x="5883698" y="5703332"/>
            <a:ext cx="95645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6914598" y="5334000"/>
            <a:ext cx="9733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 + + + +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6073367" y="5317569"/>
            <a:ext cx="6254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 - - -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2728" y="5309473"/>
            <a:ext cx="725487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8" name="TextBox 37"/>
          <p:cNvSpPr txBox="1"/>
          <p:nvPr/>
        </p:nvSpPr>
        <p:spPr>
          <a:xfrm>
            <a:off x="6677290" y="5703332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-2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7744702" y="570333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1524000" y="6072664"/>
                <a:ext cx="196476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𝐷𝑜𝑚𝑎𝑖𝑛</m:t>
                      </m:r>
                      <m:r>
                        <a:rPr lang="en-US" b="0" i="1" smtClean="0">
                          <a:latin typeface="Cambria Math"/>
                        </a:rPr>
                        <m:t>:  (2, −2)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0" y="6072664"/>
                <a:ext cx="1964769" cy="369332"/>
              </a:xfrm>
              <a:prstGeom prst="rect">
                <a:avLst/>
              </a:prstGeom>
              <a:blipFill rotWithShape="1">
                <a:blip r:embed="rId17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04798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12" grpId="0"/>
      <p:bldP spid="13" grpId="0"/>
      <p:bldP spid="14" grpId="0"/>
      <p:bldP spid="15" grpId="0"/>
      <p:bldP spid="22" grpId="0"/>
      <p:bldP spid="27" grpId="0"/>
      <p:bldP spid="31" grpId="0"/>
      <p:bldP spid="32" grpId="0"/>
      <p:bldP spid="34" grpId="0"/>
      <p:bldP spid="35" grpId="0"/>
      <p:bldP spid="36" grpId="0"/>
      <p:bldP spid="33" grpId="0"/>
      <p:bldP spid="37" grpId="0"/>
      <p:bldP spid="38" grpId="0"/>
      <p:bldP spid="39" grpId="0"/>
      <p:bldP spid="4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09600" y="304800"/>
                <a:ext cx="531767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</a:rPr>
                        <m:t>𝑇𝑜</m:t>
                      </m:r>
                      <m:r>
                        <a:rPr lang="en-US" i="1" smtClean="0">
                          <a:latin typeface="Cambria Math"/>
                        </a:rPr>
                        <m:t> </m:t>
                      </m:r>
                      <m:r>
                        <a:rPr lang="en-US" i="1" smtClean="0">
                          <a:latin typeface="Cambria Math"/>
                        </a:rPr>
                        <m:t>𝑓𝑖𝑛𝑑</m:t>
                      </m:r>
                      <m:r>
                        <a:rPr lang="en-US" i="1" smtClean="0">
                          <a:latin typeface="Cambria Math"/>
                        </a:rPr>
                        <m:t> </m:t>
                      </m:r>
                      <m:r>
                        <a:rPr lang="en-US" i="1" smtClean="0">
                          <a:latin typeface="Cambria Math"/>
                        </a:rPr>
                        <m:t>𝑡h𝑒</m:t>
                      </m:r>
                      <m:r>
                        <a:rPr lang="en-US" i="1" smtClean="0">
                          <a:latin typeface="Cambria Math"/>
                        </a:rPr>
                        <m:t> </m:t>
                      </m:r>
                      <m:r>
                        <a:rPr lang="en-US" i="1" smtClean="0">
                          <a:latin typeface="Cambria Math"/>
                        </a:rPr>
                        <m:t>𝑟𝑎𝑛𝑔𝑒</m:t>
                      </m:r>
                      <m:r>
                        <a:rPr lang="en-US" i="1" smtClean="0">
                          <a:latin typeface="Cambria Math"/>
                        </a:rPr>
                        <m:t> </m:t>
                      </m:r>
                      <m:r>
                        <a:rPr lang="en-US" i="1" smtClean="0">
                          <a:latin typeface="Cambria Math"/>
                        </a:rPr>
                        <m:t>𝑦</m:t>
                      </m:r>
                      <m:r>
                        <a:rPr lang="en-US" i="1" smtClean="0">
                          <a:latin typeface="Cambria Math"/>
                        </a:rPr>
                        <m:t> </m:t>
                      </m:r>
                      <m:r>
                        <a:rPr lang="en-US" i="1" smtClean="0">
                          <a:latin typeface="Cambria Math"/>
                        </a:rPr>
                        <m:t>𝑎𝑙𝑤𝑎𝑦𝑠</m:t>
                      </m:r>
                      <m:r>
                        <a:rPr lang="en-US" i="1" smtClean="0">
                          <a:latin typeface="Cambria Math"/>
                        </a:rPr>
                        <m:t> </m:t>
                      </m:r>
                      <m:r>
                        <a:rPr lang="en-US" i="1" smtClean="0">
                          <a:latin typeface="Cambria Math"/>
                        </a:rPr>
                        <m:t>𝑝𝑜𝑠𝑖𝑡𝑖𝑣𝑒</m:t>
                      </m:r>
                      <m:r>
                        <a:rPr lang="en-US" b="0" i="1" smtClean="0">
                          <a:latin typeface="Cambria Math"/>
                        </a:rPr>
                        <m:t>     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→  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𝑦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≥0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304800"/>
                <a:ext cx="5317674" cy="369332"/>
              </a:xfrm>
              <a:prstGeom prst="rect">
                <a:avLst/>
              </a:prstGeom>
              <a:blipFill rotWithShape="1">
                <a:blip r:embed="rId2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514600" y="838200"/>
                <a:ext cx="5448415" cy="7731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/>
                            </a:rPr>
                            <m:t>4−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=4−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  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→  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=∓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4−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     →  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4−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≥0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4600" y="838200"/>
                <a:ext cx="5448415" cy="773160"/>
              </a:xfrm>
              <a:prstGeom prst="rect">
                <a:avLst/>
              </a:prstGeom>
              <a:blipFill rotWithShape="1">
                <a:blip r:embed="rId3"/>
                <a:stretch>
                  <a:fillRect b="-23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5562599" y="1720334"/>
                <a:ext cx="212590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2−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</m:e>
                      </m:d>
                      <m:d>
                        <m:dPr>
                          <m:ctrlPr>
                            <a:rPr lang="en-US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2+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</m:e>
                      </m:d>
                      <m:r>
                        <a:rPr lang="en-US" i="1" smtClean="0">
                          <a:latin typeface="Cambria Math"/>
                          <a:ea typeface="Cambria Math"/>
                        </a:rPr>
                        <m:t>≥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2599" y="1720334"/>
                <a:ext cx="2125903" cy="369332"/>
              </a:xfrm>
              <a:prstGeom prst="rect">
                <a:avLst/>
              </a:prstGeom>
              <a:blipFill rotWithShape="1">
                <a:blip r:embed="rId4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5927274" y="2089666"/>
                <a:ext cx="97411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  <m:r>
                        <a:rPr lang="en-US" b="0" i="1" smtClean="0">
                          <a:latin typeface="Cambria Math"/>
                        </a:rPr>
                        <m:t>=∓2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27274" y="2089666"/>
                <a:ext cx="974113" cy="369332"/>
              </a:xfrm>
              <a:prstGeom prst="rect">
                <a:avLst/>
              </a:prstGeom>
              <a:blipFill rotWithShape="1">
                <a:blip r:embed="rId5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724400" y="2590800"/>
                <a:ext cx="194341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  <a:ea typeface="Cambria Math"/>
                        </a:rPr>
                        <m:t>∴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   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𝑅𝑎𝑛𝑔𝑒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:(0, 2)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4400" y="2590800"/>
                <a:ext cx="1943417" cy="369332"/>
              </a:xfrm>
              <a:prstGeom prst="rect">
                <a:avLst/>
              </a:prstGeom>
              <a:blipFill rotWithShape="1">
                <a:blip r:embed="rId6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47674" y="3144798"/>
                <a:ext cx="4867551" cy="55168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/>
                  <a:t>Example: Find domain and range for  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</a:rPr>
                      <m:t>𝒚</m:t>
                    </m:r>
                    <m:r>
                      <a:rPr lang="en-US" b="1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1" i="1" smtClean="0">
                            <a:latin typeface="Cambria Math"/>
                          </a:rPr>
                          <m:t>𝟏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b="1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b="1" i="1" smtClean="0">
                                <a:latin typeface="Cambria Math"/>
                              </a:rPr>
                              <m:t>𝟗</m:t>
                            </m:r>
                            <m:r>
                              <a:rPr lang="en-US" b="1" i="1" smtClean="0">
                                <a:latin typeface="Cambria Math"/>
                              </a:rPr>
                              <m:t>−</m:t>
                            </m:r>
                            <m:sSup>
                              <m:sSupPr>
                                <m:ctrlPr>
                                  <a:rPr lang="en-US" b="1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b="1" i="1" smtClean="0">
                                    <a:latin typeface="Cambria Math"/>
                                  </a:rPr>
                                  <m:t>𝒙</m:t>
                                </m:r>
                              </m:e>
                              <m:sup>
                                <m:r>
                                  <a:rPr lang="en-US" b="1" i="1" smtClean="0">
                                    <a:latin typeface="Cambria Math"/>
                                  </a:rPr>
                                  <m:t>𝟐</m:t>
                                </m:r>
                              </m:sup>
                            </m:sSup>
                          </m:e>
                        </m:rad>
                      </m:den>
                    </m:f>
                  </m:oMath>
                </a14:m>
                <a:endParaRPr lang="en-US" b="1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674" y="3144798"/>
                <a:ext cx="4867551" cy="551689"/>
              </a:xfrm>
              <a:prstGeom prst="rect">
                <a:avLst/>
              </a:prstGeom>
              <a:blipFill rotWithShape="1">
                <a:blip r:embed="rId7"/>
                <a:stretch>
                  <a:fillRect l="-10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828800" y="3886200"/>
                <a:ext cx="150688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(9−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)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&gt;0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8800" y="3886200"/>
                <a:ext cx="1506887" cy="369332"/>
              </a:xfrm>
              <a:prstGeom prst="rect">
                <a:avLst/>
              </a:prstGeom>
              <a:blipFill rotWithShape="1">
                <a:blip r:embed="rId8"/>
                <a:stretch>
                  <a:fillRect b="-1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676400" y="4419600"/>
                <a:ext cx="21191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3−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d>
                        <m:dPr>
                          <m:ctrlPr>
                            <a:rPr lang="en-US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3+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i="1" smtClean="0">
                          <a:latin typeface="Cambria Math"/>
                          <a:ea typeface="Cambria Math"/>
                        </a:rPr>
                        <m:t>&gt;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6400" y="4419600"/>
                <a:ext cx="2119106" cy="369332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2057400" y="4788932"/>
            <a:ext cx="1353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X=3 or x = -3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6096000" y="4255532"/>
                <a:ext cx="13692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  <a:ea typeface="Cambria Math"/>
                        </a:rPr>
                        <m:t>∎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               ∎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4255532"/>
                <a:ext cx="1369286" cy="369332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Connector 12"/>
          <p:cNvCxnSpPr/>
          <p:nvPr/>
        </p:nvCxnSpPr>
        <p:spPr>
          <a:xfrm>
            <a:off x="6414330" y="4461570"/>
            <a:ext cx="74847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7315200" y="4440198"/>
            <a:ext cx="1066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5238807" y="4461570"/>
            <a:ext cx="108579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6396192" y="4050268"/>
            <a:ext cx="8050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 + + +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7663869" y="4024670"/>
            <a:ext cx="6254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 - - -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5500715" y="4024670"/>
            <a:ext cx="6254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 - - -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6138105" y="4449009"/>
            <a:ext cx="425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-3 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7135511" y="446157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2514600" y="5158264"/>
                <a:ext cx="206415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𝐷𝑜𝑚𝑎𝑖𝑛</m:t>
                      </m:r>
                      <m:r>
                        <a:rPr lang="en-US" b="0" i="1" smtClean="0">
                          <a:latin typeface="Cambria Math"/>
                        </a:rPr>
                        <m:t> :  (−3, 3)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4600" y="5158264"/>
                <a:ext cx="2064155" cy="369332"/>
              </a:xfrm>
              <a:prstGeom prst="rect">
                <a:avLst/>
              </a:prstGeom>
              <a:blipFill rotWithShape="1">
                <a:blip r:embed="rId11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xtBox 29"/>
          <p:cNvSpPr txBox="1"/>
          <p:nvPr/>
        </p:nvSpPr>
        <p:spPr>
          <a:xfrm>
            <a:off x="914400" y="5638800"/>
            <a:ext cx="17684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To find the range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3612446" y="5815489"/>
                <a:ext cx="5127686" cy="6646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𝒚</m:t>
                      </m:r>
                      <m:r>
                        <a:rPr lang="en-US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𝟏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b="1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1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𝟗</m:t>
                              </m:r>
                              <m:r>
                                <a:rPr lang="en-US" b="1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b="1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1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US" b="1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𝟐</m:t>
                                  </m:r>
                                </m:sup>
                              </m:sSup>
                            </m:e>
                          </m:rad>
                        </m:den>
                      </m:f>
                      <m:r>
                        <a:rPr lang="en-US" b="0" i="0" smtClean="0">
                          <a:solidFill>
                            <a:prstClr val="black"/>
                          </a:solidFill>
                          <a:latin typeface="Cambria Math"/>
                        </a:rPr>
                        <m:t>            </m:t>
                      </m:r>
                      <m:r>
                        <a:rPr lang="en-US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→</m:t>
                      </m:r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</a:rPr>
                        <m:t>𝑦</m:t>
                      </m:r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</a:rPr>
                        <m:t> </m:t>
                      </m:r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</a:rPr>
                        <m:t>𝑎𝑙𝑤𝑎𝑦𝑠</m:t>
                      </m:r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</a:rPr>
                        <m:t> </m:t>
                      </m:r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</a:rPr>
                        <m:t>𝑝𝑜𝑠𝑖𝑡𝑖𝑣𝑒</m:t>
                      </m:r>
                      <m:r>
                        <a:rPr lang="en-US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→</m:t>
                      </m:r>
                      <m:r>
                        <a:rPr lang="en-US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𝑦</m:t>
                      </m:r>
                      <m:r>
                        <a:rPr lang="en-US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&gt;0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2446" y="5815489"/>
                <a:ext cx="5127686" cy="664606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27776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23" grpId="0"/>
      <p:bldP spid="25" grpId="0"/>
      <p:bldP spid="26" grpId="0"/>
      <p:bldP spid="27" grpId="0"/>
      <p:bldP spid="28" grpId="0"/>
      <p:bldP spid="29" grpId="0"/>
      <p:bldP spid="30" grpId="0"/>
      <p:bldP spid="3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914400" y="381000"/>
                <a:ext cx="3703386" cy="68615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/>
                            </a:rPr>
                            <m:t>9−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   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→      9−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381000"/>
                <a:ext cx="3703386" cy="68615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362200" y="1295400"/>
                <a:ext cx="3575466" cy="9106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9−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  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→ 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=∓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9−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𝑦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ra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2200" y="1295400"/>
                <a:ext cx="3575466" cy="910699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4267200" y="2206099"/>
                <a:ext cx="1584408" cy="7146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9−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𝑦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d>
                      <m:r>
                        <a:rPr lang="en-US" i="1" smtClean="0">
                          <a:latin typeface="Cambria Math"/>
                          <a:ea typeface="Cambria Math"/>
                        </a:rPr>
                        <m:t>≥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2206099"/>
                <a:ext cx="1584408" cy="714683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114800" y="2971800"/>
                <a:ext cx="2310825" cy="7146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3−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𝑦</m:t>
                              </m:r>
                            </m:den>
                          </m:f>
                        </m:e>
                      </m:d>
                      <m:d>
                        <m:dPr>
                          <m:ctrlPr>
                            <a:rPr lang="en-US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3+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𝑦</m:t>
                              </m:r>
                            </m:den>
                          </m:f>
                        </m:e>
                      </m:d>
                      <m:r>
                        <a:rPr lang="en-US" i="1" smtClean="0">
                          <a:latin typeface="Cambria Math"/>
                          <a:ea typeface="Cambria Math"/>
                        </a:rPr>
                        <m:t>≥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2971800"/>
                <a:ext cx="2310825" cy="714683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657600" y="3810000"/>
                <a:ext cx="2482539" cy="6127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  <m:r>
                        <a:rPr lang="en-US" b="0" i="1" smtClean="0">
                          <a:latin typeface="Cambria Math"/>
                        </a:rPr>
                        <m:t>=∓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  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𝑏𝑢𝑡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  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𝑦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&gt;0   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3810000"/>
                <a:ext cx="2482539" cy="6127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200400" y="4724400"/>
                <a:ext cx="2900922" cy="7146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  <a:ea typeface="Cambria Math"/>
                        </a:rPr>
                        <m:t>∴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  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𝑇h𝑒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𝑟𝑎𝑛𝑔𝑒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  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𝑖𝑠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   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, ∞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4724400"/>
                <a:ext cx="2900922" cy="714683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09686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882</TotalTime>
  <Words>438</Words>
  <Application>Microsoft Office PowerPoint</Application>
  <PresentationFormat>On-screen Show (4:3)</PresentationFormat>
  <Paragraphs>54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kareem</dc:creator>
  <cp:lastModifiedBy>kareem</cp:lastModifiedBy>
  <cp:revision>19</cp:revision>
  <dcterms:created xsi:type="dcterms:W3CDTF">2021-01-08T18:57:59Z</dcterms:created>
  <dcterms:modified xsi:type="dcterms:W3CDTF">2021-01-12T07:58:51Z</dcterms:modified>
</cp:coreProperties>
</file>