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7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6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7C6A3-0567-472D-A8E4-C7D3B93C6E33}" type="datetimeFigureOut">
              <a:rPr lang="en-US" smtClean="0"/>
              <a:t>9/23/2021</a:t>
            </a:fld>
            <a:endParaRPr lang="en-C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54225-8311-4535-B5C8-A6A2D37D1E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73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4225-8311-4535-B5C8-A6A2D37D1E4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270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Asphalt is the No. 1 reused material</a:t>
            </a:r>
            <a:endParaRPr lang="en-C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4225-8311-4535-B5C8-A6A2D37D1E47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278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C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C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C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00100" y="857232"/>
            <a:ext cx="7772400" cy="1470025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إعادة تدوير الرصف الإسفلتي واستخدامه في مشاريع الطرق 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5105400"/>
            <a:ext cx="1982024" cy="843880"/>
          </a:xfrm>
        </p:spPr>
        <p:txBody>
          <a:bodyPr>
            <a:normAutofit/>
          </a:bodyPr>
          <a:lstStyle/>
          <a:p>
            <a:r>
              <a:rPr lang="ar-IQ" i="1" dirty="0" smtClean="0">
                <a:solidFill>
                  <a:srgbClr val="FF0000"/>
                </a:solidFill>
              </a:rPr>
              <a:t>زينب القيسي</a:t>
            </a:r>
            <a:endParaRPr lang="ar-IQ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Figure (2) Effect of Foundry Sand on TSR.</a:t>
            </a:r>
          </a:p>
        </p:txBody>
      </p:sp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892" y="1643050"/>
            <a:ext cx="7538346" cy="4067981"/>
          </a:xfrm>
        </p:spPr>
      </p:pic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5143512"/>
            <a:ext cx="2657289" cy="1695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b="1" dirty="0">
                <a:solidFill>
                  <a:srgbClr val="FF0000"/>
                </a:solidFill>
              </a:rPr>
              <a:t>Figure </a:t>
            </a:r>
            <a:r>
              <a:rPr lang="en-CA" sz="3200" b="1" dirty="0" smtClean="0">
                <a:solidFill>
                  <a:srgbClr val="FF0000"/>
                </a:solidFill>
              </a:rPr>
              <a:t>(3). </a:t>
            </a:r>
            <a:r>
              <a:rPr lang="en-CA" sz="3200" b="1" dirty="0">
                <a:solidFill>
                  <a:srgbClr val="FF0000"/>
                </a:solidFill>
              </a:rPr>
              <a:t>Number of Load Repetitions to Prevent Fatigue Cracking versus Pavements</a:t>
            </a:r>
          </a:p>
        </p:txBody>
      </p:sp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664974"/>
            <a:ext cx="7658128" cy="420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Figure </a:t>
            </a:r>
            <a:r>
              <a:rPr lang="en-CA" sz="3600" b="1" dirty="0" smtClean="0">
                <a:solidFill>
                  <a:srgbClr val="FF0000"/>
                </a:solidFill>
              </a:rPr>
              <a:t>(4). </a:t>
            </a:r>
            <a:r>
              <a:rPr lang="en-CA" sz="3600" b="1" dirty="0">
                <a:solidFill>
                  <a:srgbClr val="FF0000"/>
                </a:solidFill>
              </a:rPr>
              <a:t>Fatigue Damage for </a:t>
            </a:r>
            <a:r>
              <a:rPr lang="en-CA" sz="3600" b="1" dirty="0" smtClean="0">
                <a:solidFill>
                  <a:srgbClr val="FF0000"/>
                </a:solidFill>
              </a:rPr>
              <a:t>Asphalt Pavement</a:t>
            </a:r>
            <a:endParaRPr lang="en-CA" sz="3600" b="1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59" y="2071678"/>
            <a:ext cx="8960020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Figure </a:t>
            </a:r>
            <a:r>
              <a:rPr lang="en-CA" sz="3600" b="1" dirty="0" smtClean="0">
                <a:solidFill>
                  <a:srgbClr val="FF0000"/>
                </a:solidFill>
              </a:rPr>
              <a:t>5. </a:t>
            </a:r>
            <a:r>
              <a:rPr lang="en-CA" sz="3600" b="1" dirty="0">
                <a:solidFill>
                  <a:srgbClr val="FF0000"/>
                </a:solidFill>
              </a:rPr>
              <a:t>Rutting Damage </a:t>
            </a:r>
            <a:r>
              <a:rPr lang="en-CA" sz="3600" b="1" dirty="0" smtClean="0">
                <a:solidFill>
                  <a:srgbClr val="FF0000"/>
                </a:solidFill>
              </a:rPr>
              <a:t>Asphalt Pavement</a:t>
            </a:r>
            <a:endParaRPr lang="en-CA" sz="3600" b="1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550" y="1643050"/>
            <a:ext cx="8449292" cy="41434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Conclusions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Using FS in hot asphalt is more efficient and results in higher values for strength. mixture</a:t>
            </a:r>
            <a:r>
              <a:rPr lang="en-CA" dirty="0" smtClean="0"/>
              <a:t>. This </a:t>
            </a:r>
            <a:r>
              <a:rPr lang="en-CA" dirty="0"/>
              <a:t>may be due to the high strengths provided by FS material</a:t>
            </a:r>
            <a:r>
              <a:rPr lang="en-CA" dirty="0" smtClean="0"/>
              <a:t>.</a:t>
            </a:r>
          </a:p>
          <a:p>
            <a:r>
              <a:rPr lang="en-CA" dirty="0"/>
              <a:t>Environmental effects from wastes and disposal problems of waste can be reduced </a:t>
            </a:r>
            <a:r>
              <a:rPr lang="en-CA" dirty="0" smtClean="0"/>
              <a:t>through this </a:t>
            </a:r>
            <a:r>
              <a:rPr lang="en-CA" dirty="0"/>
              <a:t>research. Which consider as an important key in the sustainability of using hot </a:t>
            </a:r>
            <a:r>
              <a:rPr lang="en-CA" dirty="0" smtClean="0"/>
              <a:t>asphalt mixture.</a:t>
            </a:r>
          </a:p>
          <a:p>
            <a:r>
              <a:rPr lang="en-CA" dirty="0"/>
              <a:t>The used foundry sand is recommended as a good sustainable material for HMA used in</a:t>
            </a:r>
          </a:p>
          <a:p>
            <a:r>
              <a:rPr lang="en-CA" dirty="0"/>
              <a:t>pavement Construction.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sz="4400" i="1" dirty="0" smtClean="0">
                <a:solidFill>
                  <a:srgbClr val="FF0000"/>
                </a:solidFill>
              </a:rPr>
              <a:t>Thanks for Listening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</a:t>
            </a:r>
            <a:endParaRPr lang="en-CA" dirty="0"/>
          </a:p>
        </p:txBody>
      </p:sp>
      <p:pic>
        <p:nvPicPr>
          <p:cNvPr id="7" name="صورة 6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002" y="1"/>
            <a:ext cx="9196002" cy="6875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Why is asphalt </a:t>
            </a:r>
            <a:r>
              <a:rPr lang="en-CA" b="1" dirty="0" smtClean="0">
                <a:solidFill>
                  <a:srgbClr val="FF0000"/>
                </a:solidFill>
              </a:rPr>
              <a:t>sustainable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r>
              <a:rPr lang="en-CA" dirty="0"/>
              <a:t>100% Recyclable</a:t>
            </a:r>
          </a:p>
          <a:p>
            <a:r>
              <a:rPr lang="en-CA" dirty="0" smtClean="0"/>
              <a:t> </a:t>
            </a:r>
            <a:r>
              <a:rPr lang="en-CA" dirty="0"/>
              <a:t>Can use other recycled materials</a:t>
            </a:r>
          </a:p>
          <a:p>
            <a:r>
              <a:rPr lang="en-CA" dirty="0" smtClean="0"/>
              <a:t> </a:t>
            </a:r>
            <a:r>
              <a:rPr lang="en-CA" dirty="0"/>
              <a:t>Low carbon footprint pavement</a:t>
            </a:r>
          </a:p>
          <a:p>
            <a:r>
              <a:rPr lang="en-CA" dirty="0" smtClean="0"/>
              <a:t>Long </a:t>
            </a:r>
            <a:r>
              <a:rPr lang="en-CA" dirty="0"/>
              <a:t>life &amp; Fast resurfacing</a:t>
            </a:r>
          </a:p>
          <a:p>
            <a:r>
              <a:rPr lang="en-CA" dirty="0" smtClean="0"/>
              <a:t> </a:t>
            </a:r>
            <a:r>
              <a:rPr lang="en-CA" dirty="0"/>
              <a:t>Warm‐Mix Asphalt</a:t>
            </a:r>
          </a:p>
          <a:p>
            <a:r>
              <a:rPr lang="en-CA" dirty="0" smtClean="0"/>
              <a:t> </a:t>
            </a:r>
            <a:r>
              <a:rPr lang="en-CA" dirty="0"/>
              <a:t>Porous pavement for </a:t>
            </a:r>
            <a:r>
              <a:rPr lang="en-CA" dirty="0" smtClean="0"/>
              <a:t>storm water</a:t>
            </a:r>
            <a:endParaRPr lang="en-CA" dirty="0"/>
          </a:p>
        </p:txBody>
      </p:sp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5019700"/>
            <a:ext cx="2657289" cy="1695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Asphalt Pavement Life Cycle</a:t>
            </a:r>
          </a:p>
        </p:txBody>
      </p:sp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582" y="1643050"/>
            <a:ext cx="8102384" cy="3925106"/>
          </a:xfrm>
        </p:spPr>
      </p:pic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5591180"/>
            <a:ext cx="1985497" cy="1266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FF0000"/>
                </a:solidFill>
              </a:rPr>
              <a:t>Recycled </a:t>
            </a:r>
            <a:r>
              <a:rPr lang="en-CA" b="1" dirty="0">
                <a:solidFill>
                  <a:srgbClr val="FF0000"/>
                </a:solidFill>
              </a:rPr>
              <a:t>Materials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r>
              <a:rPr lang="en-CA" dirty="0"/>
              <a:t>Crumb rubber (from tires</a:t>
            </a:r>
            <a:r>
              <a:rPr lang="en-CA" dirty="0" smtClean="0"/>
              <a:t>)</a:t>
            </a:r>
            <a:endParaRPr lang="ar-IQ" dirty="0" smtClean="0"/>
          </a:p>
          <a:p>
            <a:pPr>
              <a:buNone/>
            </a:pPr>
            <a:endParaRPr lang="ar-IQ" dirty="0" smtClean="0"/>
          </a:p>
          <a:p>
            <a:r>
              <a:rPr lang="en-CA" dirty="0"/>
              <a:t>Steel </a:t>
            </a:r>
            <a:r>
              <a:rPr lang="en-CA" dirty="0" smtClean="0"/>
              <a:t>slag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r>
              <a:rPr lang="en-CA" dirty="0" smtClean="0"/>
              <a:t> </a:t>
            </a:r>
            <a:r>
              <a:rPr lang="en-CA" dirty="0"/>
              <a:t>Glass</a:t>
            </a:r>
            <a:endParaRPr lang="ar-IQ" dirty="0"/>
          </a:p>
          <a:p>
            <a:endParaRPr lang="en-CA" dirty="0"/>
          </a:p>
        </p:txBody>
      </p:sp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500174"/>
            <a:ext cx="1885950" cy="1566864"/>
          </a:xfrm>
          <a:prstGeom prst="rect">
            <a:avLst/>
          </a:prstGeom>
        </p:spPr>
      </p:pic>
      <p:pic>
        <p:nvPicPr>
          <p:cNvPr id="6" name="صورة 5" descr="Cap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428868"/>
            <a:ext cx="1785950" cy="1552578"/>
          </a:xfrm>
          <a:prstGeom prst="rect">
            <a:avLst/>
          </a:prstGeom>
        </p:spPr>
      </p:pic>
      <p:pic>
        <p:nvPicPr>
          <p:cNvPr id="7" name="صورة 6" descr="Captu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4357694"/>
            <a:ext cx="1714512" cy="1746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three most important requirements of recycling pavement 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effectiveness.</a:t>
            </a:r>
          </a:p>
          <a:p>
            <a:r>
              <a:rPr lang="en-US" dirty="0" smtClean="0"/>
              <a:t>Environmentally responsible.</a:t>
            </a:r>
          </a:p>
          <a:p>
            <a:r>
              <a:rPr lang="en-US" dirty="0" smtClean="0"/>
              <a:t>Perform well.</a:t>
            </a:r>
            <a:endParaRPr lang="en-CA" dirty="0"/>
          </a:p>
        </p:txBody>
      </p:sp>
      <p:pic>
        <p:nvPicPr>
          <p:cNvPr id="4" name="صورة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7160" y="5072074"/>
            <a:ext cx="2575203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Effect of Foundry Sand on Performance of Asphalt Pavement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Published research 4 July 2018</a:t>
            </a:r>
            <a:endParaRPr lang="en-CA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recycled foundry sand to improve the performance of asphalt </a:t>
            </a:r>
            <a:r>
              <a:rPr lang="en-CA" dirty="0" smtClean="0"/>
              <a:t>concrete mixture </a:t>
            </a:r>
            <a:r>
              <a:rPr lang="en-CA" dirty="0"/>
              <a:t>by replacement fine aggregate by waste foundry sand substitute for </a:t>
            </a:r>
            <a:r>
              <a:rPr lang="en-CA" dirty="0" smtClean="0"/>
              <a:t>normal. </a:t>
            </a:r>
          </a:p>
          <a:p>
            <a:r>
              <a:rPr lang="en-CA" dirty="0" smtClean="0"/>
              <a:t>The experimental </a:t>
            </a:r>
            <a:r>
              <a:rPr lang="en-CA" dirty="0"/>
              <a:t>work conducted for (4) different proportions (5, 15, 20 and 25)% as fine aggregate </a:t>
            </a:r>
            <a:r>
              <a:rPr lang="en-CA" dirty="0" smtClean="0"/>
              <a:t>.</a:t>
            </a:r>
          </a:p>
          <a:p>
            <a:r>
              <a:rPr lang="en-CA" dirty="0" smtClean="0"/>
              <a:t> </a:t>
            </a:r>
            <a:r>
              <a:rPr lang="en-CA" dirty="0"/>
              <a:t>(35) </a:t>
            </a:r>
            <a:r>
              <a:rPr lang="en-CA" dirty="0" smtClean="0"/>
              <a:t>samples was </a:t>
            </a:r>
            <a:r>
              <a:rPr lang="en-CA" dirty="0"/>
              <a:t>prepared to examine the Marshall stability and flow and moisture damage for asphalt mixture. </a:t>
            </a:r>
          </a:p>
        </p:txBody>
      </p:sp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657820"/>
            <a:ext cx="1657157" cy="1057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570" y="1285860"/>
            <a:ext cx="8927024" cy="4572032"/>
          </a:xfrm>
        </p:spPr>
      </p:pic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589" y="5643578"/>
            <a:ext cx="1903411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Plate (1): Foundry Sand Used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3505" y="1643050"/>
            <a:ext cx="822126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Figure </a:t>
            </a:r>
            <a:r>
              <a:rPr lang="en-CA" sz="3600" b="1" dirty="0" smtClean="0">
                <a:solidFill>
                  <a:srgbClr val="FF0000"/>
                </a:solidFill>
              </a:rPr>
              <a:t>(1) </a:t>
            </a:r>
            <a:r>
              <a:rPr lang="en-CA" sz="3600" b="1" dirty="0">
                <a:solidFill>
                  <a:srgbClr val="FF0000"/>
                </a:solidFill>
              </a:rPr>
              <a:t>Effect of Foundry Sand on IDT.</a:t>
            </a:r>
          </a:p>
        </p:txBody>
      </p:sp>
      <p:pic>
        <p:nvPicPr>
          <p:cNvPr id="4" name="عنصر نائب للمحتوى 3" descr="Ca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059" y="1857364"/>
            <a:ext cx="7985469" cy="3786214"/>
          </a:xfrm>
        </p:spPr>
      </p:pic>
      <p:pic>
        <p:nvPicPr>
          <p:cNvPr id="5" name="صورة 4" descr="Cap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5019700"/>
            <a:ext cx="2657289" cy="1695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310</Words>
  <Application>Microsoft Office PowerPoint</Application>
  <PresentationFormat>On-screen Show (4:3)</PresentationFormat>
  <Paragraphs>45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سمة Office</vt:lpstr>
      <vt:lpstr>إعادة تدوير الرصف الإسفلتي واستخدامه في مشاريع الطرق </vt:lpstr>
      <vt:lpstr>Why is asphalt sustainable</vt:lpstr>
      <vt:lpstr>Asphalt Pavement Life Cycle</vt:lpstr>
      <vt:lpstr>Recycled Materials</vt:lpstr>
      <vt:lpstr>What is the three most important requirements of recycling pavement </vt:lpstr>
      <vt:lpstr>Effect of Foundry Sand on Performance of Asphalt Pavement Published research 4 July 2018</vt:lpstr>
      <vt:lpstr>PowerPoint Presentation</vt:lpstr>
      <vt:lpstr>Plate (1): Foundry Sand Used </vt:lpstr>
      <vt:lpstr>Figure (1) Effect of Foundry Sand on IDT.</vt:lpstr>
      <vt:lpstr>Figure (2) Effect of Foundry Sand on TSR.</vt:lpstr>
      <vt:lpstr>Figure (3). Number of Load Repetitions to Prevent Fatigue Cracking versus Pavements</vt:lpstr>
      <vt:lpstr>Figure (4). Fatigue Damage for Asphalt Pavement</vt:lpstr>
      <vt:lpstr>Figure 5. Rutting Damage Asphalt Pavement</vt:lpstr>
      <vt:lpstr>Conclusions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إعادة تدوير الرصف الإسفلتي واستخدامه في مشاريع الطرق </dc:title>
  <dc:creator>user</dc:creator>
  <cp:lastModifiedBy>ASUS</cp:lastModifiedBy>
  <cp:revision>37</cp:revision>
  <dcterms:created xsi:type="dcterms:W3CDTF">2019-04-20T19:20:26Z</dcterms:created>
  <dcterms:modified xsi:type="dcterms:W3CDTF">2021-09-23T08:00:54Z</dcterms:modified>
</cp:coreProperties>
</file>