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3" r:id="rId8"/>
    <p:sldId id="262" r:id="rId9"/>
    <p:sldId id="265"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493"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55B0316-3F1F-478C-8E90-76AE66D13121}" type="datetimeFigureOut">
              <a:rPr lang="en-US" smtClean="0"/>
              <a:t>6/26/2021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1352935-5001-49B3-AEE4-23F29D17A52A}" type="slidenum">
              <a:rPr lang="ar-IQ" smtClean="0"/>
              <a:t>‹#›</a:t>
            </a:fld>
            <a:endParaRPr lang="ar-IQ"/>
          </a:p>
        </p:txBody>
      </p:sp>
    </p:spTree>
    <p:extLst>
      <p:ext uri="{BB962C8B-B14F-4D97-AF65-F5344CB8AC3E}">
        <p14:creationId xmlns:p14="http://schemas.microsoft.com/office/powerpoint/2010/main" val="166846158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F1352935-5001-49B3-AEE4-23F29D17A52A}" type="slidenum">
              <a:rPr lang="ar-IQ" smtClean="0"/>
              <a:t>8</a:t>
            </a:fld>
            <a:endParaRPr lang="ar-IQ"/>
          </a:p>
        </p:txBody>
      </p:sp>
    </p:spTree>
    <p:extLst>
      <p:ext uri="{BB962C8B-B14F-4D97-AF65-F5344CB8AC3E}">
        <p14:creationId xmlns:p14="http://schemas.microsoft.com/office/powerpoint/2010/main" val="426719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CB3484-2E96-412D-A54A-9DA474279828}" type="datetimeFigureOut">
              <a:rPr lang="en-US" smtClean="0"/>
              <a:t>6/26/2021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6D65C4-BE4B-406D-B972-8C86BF7AFBF6}"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B3484-2E96-412D-A54A-9DA474279828}" type="datetimeFigureOut">
              <a:rPr lang="en-US" smtClean="0"/>
              <a:t>6/26/2021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CB3484-2E96-412D-A54A-9DA474279828}" type="datetimeFigureOut">
              <a:rPr lang="en-US" smtClean="0"/>
              <a:t>6/26/2021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CB3484-2E96-412D-A54A-9DA474279828}" type="datetimeFigureOut">
              <a:rPr lang="en-US" smtClean="0"/>
              <a:t>6/26/2021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6D65C4-BE4B-406D-B972-8C86BF7AFBF6}"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CB3484-2E96-412D-A54A-9DA474279828}" type="datetimeFigureOut">
              <a:rPr lang="en-US" smtClean="0"/>
              <a:t>6/26/2021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CB3484-2E96-412D-A54A-9DA474279828}" type="datetimeFigureOut">
              <a:rPr lang="en-US" smtClean="0"/>
              <a:t>6/26/2021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6D65C4-BE4B-406D-B972-8C86BF7AFBF6}"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CB3484-2E96-412D-A54A-9DA474279828}" type="datetimeFigureOut">
              <a:rPr lang="en-US" smtClean="0"/>
              <a:t>6/26/2021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A6D65C4-BE4B-406D-B972-8C86BF7AFBF6}"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CB3484-2E96-412D-A54A-9DA474279828}" type="datetimeFigureOut">
              <a:rPr lang="en-US" smtClean="0"/>
              <a:t>6/26/2021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B3484-2E96-412D-A54A-9DA474279828}" type="datetimeFigureOut">
              <a:rPr lang="en-US" smtClean="0"/>
              <a:t>6/26/2021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B3484-2E96-412D-A54A-9DA474279828}" type="datetimeFigureOut">
              <a:rPr lang="en-US" smtClean="0"/>
              <a:t>6/26/2021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6D65C4-BE4B-406D-B972-8C86BF7AFBF6}"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B3484-2E96-412D-A54A-9DA474279828}" type="datetimeFigureOut">
              <a:rPr lang="en-US" smtClean="0"/>
              <a:t>6/26/2021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6D65C4-BE4B-406D-B972-8C86BF7AFBF6}"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CB3484-2E96-412D-A54A-9DA474279828}" type="datetimeFigureOut">
              <a:rPr lang="en-US" smtClean="0"/>
              <a:t>6/26/2021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A6D65C4-BE4B-406D-B972-8C86BF7AFBF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3933056"/>
            <a:ext cx="7704855" cy="1584176"/>
          </a:xfrm>
        </p:spPr>
        <p:txBody>
          <a:bodyPr>
            <a:normAutofit fontScale="85000" lnSpcReduction="10000"/>
          </a:bodyPr>
          <a:lstStyle/>
          <a:p>
            <a:pPr marL="342900" indent="-342900">
              <a:lnSpc>
                <a:spcPct val="150000"/>
              </a:lnSpc>
              <a:buFont typeface="Wingdings" pitchFamily="2" charset="2"/>
              <a:buChar char="Ø"/>
            </a:pPr>
            <a:r>
              <a:rPr lang="en-US" sz="2400" b="1" dirty="0">
                <a:latin typeface="Times New Roman" pitchFamily="18" charset="0"/>
                <a:cs typeface="Times New Roman" pitchFamily="18" charset="0"/>
              </a:rPr>
              <a:t>Symmetric Key Distribution Using Symmetric Encryption </a:t>
            </a:r>
            <a:endParaRPr lang="en-US" sz="2400" b="1" dirty="0" smtClean="0">
              <a:latin typeface="Times New Roman" pitchFamily="18" charset="0"/>
              <a:cs typeface="Times New Roman" pitchFamily="18" charset="0"/>
            </a:endParaRPr>
          </a:p>
          <a:p>
            <a:pPr marL="342900" indent="-342900">
              <a:lnSpc>
                <a:spcPct val="150000"/>
              </a:lnSpc>
              <a:buFont typeface="Wingdings" pitchFamily="2" charset="2"/>
              <a:buChar char="Ø"/>
            </a:pPr>
            <a:r>
              <a:rPr lang="en-US" sz="2400" b="1" dirty="0" smtClean="0">
                <a:latin typeface="Times New Roman" pitchFamily="18" charset="0"/>
                <a:cs typeface="Times New Roman" pitchFamily="18" charset="0"/>
              </a:rPr>
              <a:t>Symmetric </a:t>
            </a:r>
            <a:r>
              <a:rPr lang="en-US" sz="2400" b="1" dirty="0">
                <a:latin typeface="Times New Roman" pitchFamily="18" charset="0"/>
                <a:cs typeface="Times New Roman" pitchFamily="18" charset="0"/>
              </a:rPr>
              <a:t>Key Distribution Using Asymmetric Encryption </a:t>
            </a:r>
            <a:endParaRPr lang="en-US" sz="2400" b="1" dirty="0" smtClean="0">
              <a:latin typeface="Times New Roman" pitchFamily="18" charset="0"/>
              <a:cs typeface="Times New Roman" pitchFamily="18" charset="0"/>
            </a:endParaRPr>
          </a:p>
          <a:p>
            <a:pPr marL="342900" indent="-342900">
              <a:lnSpc>
                <a:spcPct val="150000"/>
              </a:lnSpc>
              <a:buFont typeface="Wingdings" pitchFamily="2" charset="2"/>
              <a:buChar char="Ø"/>
            </a:pPr>
            <a:r>
              <a:rPr lang="en-US" sz="2400" b="1" dirty="0" smtClean="0">
                <a:latin typeface="Times New Roman" pitchFamily="18" charset="0"/>
                <a:cs typeface="Times New Roman" pitchFamily="18" charset="0"/>
              </a:rPr>
              <a:t>Distribution </a:t>
            </a:r>
            <a:r>
              <a:rPr lang="en-US" sz="2400" b="1" dirty="0">
                <a:latin typeface="Times New Roman" pitchFamily="18" charset="0"/>
                <a:cs typeface="Times New Roman" pitchFamily="18" charset="0"/>
              </a:rPr>
              <a:t>of Public Keys</a:t>
            </a:r>
            <a:endParaRPr lang="ar-IQ" sz="2400" b="1" dirty="0">
              <a:latin typeface="Times New Roman" pitchFamily="18" charset="0"/>
              <a:cs typeface="Times New Roman" pitchFamily="18" charset="0"/>
            </a:endParaRPr>
          </a:p>
        </p:txBody>
      </p:sp>
      <p:sp>
        <p:nvSpPr>
          <p:cNvPr id="2" name="Title 1"/>
          <p:cNvSpPr>
            <a:spLocks noGrp="1"/>
          </p:cNvSpPr>
          <p:nvPr>
            <p:ph type="ctrTitle"/>
          </p:nvPr>
        </p:nvSpPr>
        <p:spPr>
          <a:xfrm>
            <a:off x="1043608" y="1124744"/>
            <a:ext cx="7175351" cy="1793167"/>
          </a:xfrm>
        </p:spPr>
        <p:txBody>
          <a:bodyPr/>
          <a:lstStyle/>
          <a:p>
            <a:pPr marL="182880" indent="0">
              <a:buNone/>
            </a:pPr>
            <a:r>
              <a:rPr lang="en-US" dirty="0" smtClean="0"/>
              <a:t>Key Management and Distribution</a:t>
            </a:r>
            <a:endParaRPr lang="ar-IQ" dirty="0"/>
          </a:p>
        </p:txBody>
      </p:sp>
    </p:spTree>
    <p:extLst>
      <p:ext uri="{BB962C8B-B14F-4D97-AF65-F5344CB8AC3E}">
        <p14:creationId xmlns:p14="http://schemas.microsoft.com/office/powerpoint/2010/main" val="4229259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1506"/>
            <a:ext cx="3536609" cy="461665"/>
          </a:xfrm>
          <a:prstGeom prst="rect">
            <a:avLst/>
          </a:prstGeom>
        </p:spPr>
        <p:txBody>
          <a:bodyPr wrap="none">
            <a:spAutoFit/>
          </a:bodyPr>
          <a:lstStyle/>
          <a:p>
            <a:pPr algn="l" rtl="0"/>
            <a:r>
              <a:rPr lang="en-US" sz="2400" b="1" u="sng" dirty="0">
                <a:latin typeface="Times New Roman" pitchFamily="18" charset="0"/>
                <a:cs typeface="Times New Roman" pitchFamily="18" charset="0"/>
              </a:rPr>
              <a:t>Hierarchical Key Control</a:t>
            </a:r>
            <a:endParaRPr lang="ar-IQ" sz="2400" b="1" u="sng" dirty="0">
              <a:latin typeface="Times New Roman" pitchFamily="18" charset="0"/>
              <a:cs typeface="Times New Roman" pitchFamily="18" charset="0"/>
            </a:endParaRPr>
          </a:p>
        </p:txBody>
      </p:sp>
      <p:sp>
        <p:nvSpPr>
          <p:cNvPr id="3" name="Rectangle 2"/>
          <p:cNvSpPr/>
          <p:nvPr/>
        </p:nvSpPr>
        <p:spPr>
          <a:xfrm>
            <a:off x="611560" y="793171"/>
            <a:ext cx="7848872" cy="4524315"/>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a:latin typeface="Times New Roman" pitchFamily="18" charset="0"/>
                <a:cs typeface="Times New Roman" pitchFamily="18" charset="0"/>
              </a:rPr>
              <a:t>F</a:t>
            </a:r>
            <a:r>
              <a:rPr lang="en-US" sz="2400" dirty="0" smtClean="0">
                <a:latin typeface="Times New Roman" pitchFamily="18" charset="0"/>
                <a:cs typeface="Times New Roman" pitchFamily="18" charset="0"/>
              </a:rPr>
              <a:t>or very large networks, it may not be practical to </a:t>
            </a:r>
            <a:r>
              <a:rPr lang="en-US" sz="2400" dirty="0" smtClean="0">
                <a:latin typeface="Times New Roman" pitchFamily="18" charset="0"/>
                <a:cs typeface="Times New Roman" pitchFamily="18" charset="0"/>
              </a:rPr>
              <a:t>limit </a:t>
            </a:r>
            <a:r>
              <a:rPr lang="en-US" sz="2400" dirty="0">
                <a:latin typeface="Times New Roman" pitchFamily="18" charset="0"/>
                <a:cs typeface="Times New Roman" pitchFamily="18" charset="0"/>
              </a:rPr>
              <a:t>the key distribution function to a </a:t>
            </a:r>
            <a:r>
              <a:rPr lang="en-US" sz="2400" dirty="0">
                <a:solidFill>
                  <a:srgbClr val="FF0000"/>
                </a:solidFill>
                <a:latin typeface="Times New Roman" pitchFamily="18" charset="0"/>
                <a:cs typeface="Times New Roman" pitchFamily="18" charset="0"/>
              </a:rPr>
              <a:t>single </a:t>
            </a:r>
            <a:r>
              <a:rPr lang="en-US" sz="2400" dirty="0" smtClean="0">
                <a:solidFill>
                  <a:srgbClr val="FF0000"/>
                </a:solidFill>
                <a:latin typeface="Times New Roman" pitchFamily="18" charset="0"/>
                <a:cs typeface="Times New Roman" pitchFamily="18" charset="0"/>
              </a:rPr>
              <a:t>KDC</a:t>
            </a:r>
            <a:r>
              <a:rPr lang="en-US" sz="2400" dirty="0" smtClean="0">
                <a:latin typeface="Times New Roman" pitchFamily="18" charset="0"/>
                <a:cs typeface="Times New Roman" pitchFamily="18" charset="0"/>
              </a:rPr>
              <a:t>. </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As </a:t>
            </a:r>
            <a:r>
              <a:rPr lang="en-US" sz="2400" dirty="0">
                <a:solidFill>
                  <a:srgbClr val="FF0000"/>
                </a:solidFill>
                <a:latin typeface="Times New Roman" pitchFamily="18" charset="0"/>
                <a:cs typeface="Times New Roman" pitchFamily="18" charset="0"/>
              </a:rPr>
              <a:t>an alternative</a:t>
            </a:r>
            <a:r>
              <a:rPr lang="en-US" sz="2400" dirty="0">
                <a:latin typeface="Times New Roman" pitchFamily="18" charset="0"/>
                <a:cs typeface="Times New Roman" pitchFamily="18" charset="0"/>
              </a:rPr>
              <a:t>, a </a:t>
            </a:r>
            <a:r>
              <a:rPr lang="en-US" sz="2400" dirty="0">
                <a:solidFill>
                  <a:srgbClr val="FF0000"/>
                </a:solidFill>
                <a:latin typeface="Times New Roman" pitchFamily="18" charset="0"/>
                <a:cs typeface="Times New Roman" pitchFamily="18" charset="0"/>
              </a:rPr>
              <a:t>hierarchy of KDCs </a:t>
            </a:r>
            <a:r>
              <a:rPr lang="en-US" sz="2400" dirty="0">
                <a:latin typeface="Times New Roman" pitchFamily="18" charset="0"/>
                <a:cs typeface="Times New Roman" pitchFamily="18" charset="0"/>
              </a:rPr>
              <a:t>can be established</a:t>
            </a:r>
            <a:r>
              <a:rPr lang="en-US" sz="2400" dirty="0" smtClean="0">
                <a:latin typeface="Times New Roman" pitchFamily="18" charset="0"/>
                <a:cs typeface="Times New Roman" pitchFamily="18" charset="0"/>
              </a:rPr>
              <a:t>.</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example, there can be </a:t>
            </a:r>
            <a:r>
              <a:rPr lang="en-US" sz="2400" dirty="0">
                <a:solidFill>
                  <a:srgbClr val="FF0000"/>
                </a:solidFill>
                <a:latin typeface="Times New Roman" pitchFamily="18" charset="0"/>
                <a:cs typeface="Times New Roman" pitchFamily="18" charset="0"/>
              </a:rPr>
              <a:t>local KDCs</a:t>
            </a:r>
            <a:r>
              <a:rPr lang="en-US" sz="2400" dirty="0">
                <a:latin typeface="Times New Roman" pitchFamily="18" charset="0"/>
                <a:cs typeface="Times New Roman" pitchFamily="18" charset="0"/>
              </a:rPr>
              <a:t>, each responsible for a </a:t>
            </a:r>
            <a:r>
              <a:rPr lang="en-US" sz="2400" dirty="0">
                <a:solidFill>
                  <a:srgbClr val="FF0000"/>
                </a:solidFill>
                <a:latin typeface="Times New Roman" pitchFamily="18" charset="0"/>
                <a:cs typeface="Times New Roman" pitchFamily="18" charset="0"/>
              </a:rPr>
              <a:t>small domain </a:t>
            </a:r>
            <a:r>
              <a:rPr lang="en-US" sz="2400" dirty="0">
                <a:latin typeface="Times New Roman" pitchFamily="18" charset="0"/>
                <a:cs typeface="Times New Roman" pitchFamily="18" charset="0"/>
              </a:rPr>
              <a:t>of the overall internetwork, such as a single LAN or a single building.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communication among entities </a:t>
            </a:r>
            <a:r>
              <a:rPr lang="en-US" sz="2400" dirty="0">
                <a:solidFill>
                  <a:srgbClr val="FF0000"/>
                </a:solidFill>
                <a:latin typeface="Times New Roman" pitchFamily="18" charset="0"/>
                <a:cs typeface="Times New Roman" pitchFamily="18" charset="0"/>
              </a:rPr>
              <a:t>within the same local domain</a:t>
            </a:r>
            <a:r>
              <a:rPr lang="en-US" sz="2400" dirty="0">
                <a:latin typeface="Times New Roman" pitchFamily="18" charset="0"/>
                <a:cs typeface="Times New Roman" pitchFamily="18" charset="0"/>
              </a:rPr>
              <a:t>, the local KDC is responsible for key </a:t>
            </a:r>
            <a:r>
              <a:rPr lang="en-US" sz="2400" dirty="0" smtClean="0">
                <a:latin typeface="Times New Roman" pitchFamily="18" charset="0"/>
                <a:cs typeface="Times New Roman" pitchFamily="18" charset="0"/>
              </a:rPr>
              <a:t>distribution.</a:t>
            </a:r>
          </a:p>
        </p:txBody>
      </p:sp>
    </p:spTree>
    <p:extLst>
      <p:ext uri="{BB962C8B-B14F-4D97-AF65-F5344CB8AC3E}">
        <p14:creationId xmlns:p14="http://schemas.microsoft.com/office/powerpoint/2010/main" val="3934142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7992888" cy="4524315"/>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If </a:t>
            </a:r>
            <a:r>
              <a:rPr lang="en-US" sz="2400" dirty="0" smtClean="0">
                <a:solidFill>
                  <a:srgbClr val="FF0000"/>
                </a:solidFill>
                <a:latin typeface="Times New Roman" pitchFamily="18" charset="0"/>
                <a:cs typeface="Times New Roman" pitchFamily="18" charset="0"/>
              </a:rPr>
              <a:t>two entities in different domains </a:t>
            </a:r>
            <a:r>
              <a:rPr lang="en-US" sz="2400" dirty="0" smtClean="0">
                <a:latin typeface="Times New Roman" pitchFamily="18" charset="0"/>
                <a:cs typeface="Times New Roman" pitchFamily="18" charset="0"/>
              </a:rPr>
              <a:t>desire a shared key, then the </a:t>
            </a:r>
            <a:r>
              <a:rPr lang="en-US" sz="2400" dirty="0" smtClean="0">
                <a:solidFill>
                  <a:srgbClr val="FF0000"/>
                </a:solidFill>
                <a:latin typeface="Times New Roman" pitchFamily="18" charset="0"/>
                <a:cs typeface="Times New Roman" pitchFamily="18" charset="0"/>
              </a:rPr>
              <a:t>corresponding local KDCs </a:t>
            </a:r>
            <a:r>
              <a:rPr lang="en-US" sz="2400" dirty="0" smtClean="0">
                <a:latin typeface="Times New Roman" pitchFamily="18" charset="0"/>
                <a:cs typeface="Times New Roman" pitchFamily="18" charset="0"/>
              </a:rPr>
              <a:t>can communicate through a </a:t>
            </a:r>
            <a:r>
              <a:rPr lang="en-US" sz="2400" dirty="0" smtClean="0">
                <a:solidFill>
                  <a:srgbClr val="FF0000"/>
                </a:solidFill>
                <a:latin typeface="Times New Roman" pitchFamily="18" charset="0"/>
                <a:cs typeface="Times New Roman" pitchFamily="18" charset="0"/>
              </a:rPr>
              <a:t>global </a:t>
            </a:r>
            <a:r>
              <a:rPr lang="en-US" sz="2400" dirty="0">
                <a:solidFill>
                  <a:srgbClr val="FF0000"/>
                </a:solidFill>
                <a:latin typeface="Times New Roman" pitchFamily="18" charset="0"/>
                <a:cs typeface="Times New Roman" pitchFamily="18" charset="0"/>
              </a:rPr>
              <a:t>KDC</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this case, </a:t>
            </a:r>
            <a:r>
              <a:rPr lang="en-US" sz="2400" dirty="0">
                <a:solidFill>
                  <a:srgbClr val="FF0000"/>
                </a:solidFill>
                <a:latin typeface="Times New Roman" pitchFamily="18" charset="0"/>
                <a:cs typeface="Times New Roman" pitchFamily="18" charset="0"/>
              </a:rPr>
              <a:t>any one of the three KDCs</a:t>
            </a:r>
            <a:r>
              <a:rPr lang="en-US" sz="2400" dirty="0">
                <a:latin typeface="Times New Roman" pitchFamily="18" charset="0"/>
                <a:cs typeface="Times New Roman" pitchFamily="18" charset="0"/>
              </a:rPr>
              <a:t> involved </a:t>
            </a:r>
            <a:r>
              <a:rPr lang="en-US" sz="2400" dirty="0">
                <a:solidFill>
                  <a:srgbClr val="FF0000"/>
                </a:solidFill>
                <a:latin typeface="Times New Roman" pitchFamily="18" charset="0"/>
                <a:cs typeface="Times New Roman" pitchFamily="18" charset="0"/>
              </a:rPr>
              <a:t>can actually select the key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hierarchical concept can be </a:t>
            </a:r>
            <a:r>
              <a:rPr lang="en-US" sz="2400" dirty="0">
                <a:solidFill>
                  <a:srgbClr val="FF0000"/>
                </a:solidFill>
                <a:latin typeface="Times New Roman" pitchFamily="18" charset="0"/>
                <a:cs typeface="Times New Roman" pitchFamily="18" charset="0"/>
              </a:rPr>
              <a:t>extended to three or even more layers</a:t>
            </a:r>
            <a:r>
              <a:rPr lang="en-US" sz="2400" dirty="0">
                <a:latin typeface="Times New Roman" pitchFamily="18" charset="0"/>
                <a:cs typeface="Times New Roman" pitchFamily="18" charset="0"/>
              </a:rPr>
              <a:t>, depending on the size of the user population and the geographic scope of the internetwork.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12410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8064896" cy="461665"/>
          </a:xfrm>
          <a:prstGeom prst="rect">
            <a:avLst/>
          </a:prstGeom>
        </p:spPr>
        <p:txBody>
          <a:bodyPr wrap="square">
            <a:spAutoFit/>
          </a:bodyPr>
          <a:lstStyle/>
          <a:p>
            <a:pPr algn="ctr" rtl="0"/>
            <a:r>
              <a:rPr lang="en-US" sz="2400" b="1" dirty="0">
                <a:latin typeface="Times New Roman" pitchFamily="18" charset="0"/>
                <a:cs typeface="Times New Roman" pitchFamily="18" charset="0"/>
              </a:rPr>
              <a:t>Symmetric Key Distribution Using Asymmetric </a:t>
            </a:r>
            <a:r>
              <a:rPr lang="en-US" sz="2400" b="1" dirty="0" smtClean="0">
                <a:latin typeface="Times New Roman" pitchFamily="18" charset="0"/>
                <a:cs typeface="Times New Roman" pitchFamily="18" charset="0"/>
              </a:rPr>
              <a:t>Encryption</a:t>
            </a:r>
            <a:endParaRPr lang="ar-IQ" sz="2400" b="1" dirty="0">
              <a:latin typeface="Times New Roman" pitchFamily="18" charset="0"/>
              <a:cs typeface="Times New Roman" pitchFamily="18" charset="0"/>
            </a:endParaRPr>
          </a:p>
        </p:txBody>
      </p:sp>
      <p:sp>
        <p:nvSpPr>
          <p:cNvPr id="3" name="Rectangle 2"/>
          <p:cNvSpPr/>
          <p:nvPr/>
        </p:nvSpPr>
        <p:spPr>
          <a:xfrm>
            <a:off x="467544" y="692696"/>
            <a:ext cx="4617803" cy="461665"/>
          </a:xfrm>
          <a:prstGeom prst="rect">
            <a:avLst/>
          </a:prstGeom>
        </p:spPr>
        <p:txBody>
          <a:bodyPr wrap="none">
            <a:spAutoFit/>
          </a:bodyPr>
          <a:lstStyle/>
          <a:p>
            <a:pPr marL="342900" indent="-342900" algn="l" rtl="0">
              <a:buFont typeface="Wingdings" pitchFamily="2" charset="2"/>
              <a:buChar char="q"/>
            </a:pPr>
            <a:r>
              <a:rPr lang="en-US" sz="2400" b="1" dirty="0" smtClean="0">
                <a:latin typeface="Times New Roman" pitchFamily="18" charset="0"/>
                <a:cs typeface="Times New Roman" pitchFamily="18" charset="0"/>
              </a:rPr>
              <a:t>Simple Secret Key Distribution</a:t>
            </a:r>
            <a:endParaRPr lang="ar-IQ" sz="2400" b="1" dirty="0">
              <a:latin typeface="Times New Roman" pitchFamily="18" charset="0"/>
              <a:cs typeface="Times New Roman" pitchFamily="18" charset="0"/>
            </a:endParaRPr>
          </a:p>
        </p:txBody>
      </p:sp>
      <p:sp>
        <p:nvSpPr>
          <p:cNvPr id="4" name="Rectangle 3"/>
          <p:cNvSpPr/>
          <p:nvPr/>
        </p:nvSpPr>
        <p:spPr>
          <a:xfrm>
            <a:off x="427350" y="1196752"/>
            <a:ext cx="8249105" cy="3724866"/>
          </a:xfrm>
          <a:prstGeom prst="rect">
            <a:avLst/>
          </a:prstGeom>
        </p:spPr>
        <p:txBody>
          <a:bodyPr wrap="square">
            <a:spAutoFit/>
          </a:bodyPr>
          <a:lstStyle/>
          <a:p>
            <a:pPr marL="342900" indent="-342900" algn="just" rtl="0">
              <a:lnSpc>
                <a:spcPct val="150000"/>
              </a:lnSpc>
              <a:buFont typeface="Wingdings" pitchFamily="2" charset="2"/>
              <a:buChar char="Ø"/>
            </a:pPr>
            <a:r>
              <a:rPr lang="en-US" sz="2200" dirty="0">
                <a:latin typeface="Times New Roman" pitchFamily="18" charset="0"/>
                <a:cs typeface="Times New Roman" pitchFamily="18" charset="0"/>
              </a:rPr>
              <a:t>An extremely simple scheme was put forward by </a:t>
            </a:r>
            <a:r>
              <a:rPr lang="en-US" sz="2200" dirty="0" err="1" smtClean="0">
                <a:latin typeface="Times New Roman" pitchFamily="18" charset="0"/>
                <a:cs typeface="Times New Roman" pitchFamily="18" charset="0"/>
              </a:rPr>
              <a:t>Merkle</a:t>
            </a:r>
            <a:r>
              <a:rPr lang="en-US" sz="2200" dirty="0" smtClean="0">
                <a:latin typeface="Times New Roman" pitchFamily="18" charset="0"/>
                <a:cs typeface="Times New Roman" pitchFamily="18" charset="0"/>
              </a:rPr>
              <a:t> and as </a:t>
            </a:r>
            <a:r>
              <a:rPr lang="en-US" sz="2200" dirty="0">
                <a:latin typeface="Times New Roman" pitchFamily="18" charset="0"/>
                <a:cs typeface="Times New Roman" pitchFamily="18" charset="0"/>
              </a:rPr>
              <a:t>illustrated in </a:t>
            </a:r>
            <a:r>
              <a:rPr lang="en-US" sz="2200" dirty="0" smtClean="0">
                <a:latin typeface="Times New Roman" pitchFamily="18" charset="0"/>
                <a:cs typeface="Times New Roman" pitchFamily="18" charset="0"/>
              </a:rPr>
              <a:t>Figure. If </a:t>
            </a:r>
            <a:r>
              <a:rPr lang="en-US" sz="2200" dirty="0">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wishes to communicate with </a:t>
            </a:r>
            <a:r>
              <a:rPr lang="en-US" sz="2200" dirty="0">
                <a:solidFill>
                  <a:srgbClr val="FF0000"/>
                </a:solidFill>
                <a:latin typeface="Times New Roman" pitchFamily="18" charset="0"/>
                <a:cs typeface="Times New Roman" pitchFamily="18" charset="0"/>
              </a:rPr>
              <a:t>B</a:t>
            </a:r>
            <a:r>
              <a:rPr lang="en-US" sz="2200" dirty="0">
                <a:latin typeface="Times New Roman" pitchFamily="18" charset="0"/>
                <a:cs typeface="Times New Roman" pitchFamily="18" charset="0"/>
              </a:rPr>
              <a:t>, the following procedure is employed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457200" indent="-457200" algn="just" rtl="0">
              <a:lnSpc>
                <a:spcPct val="150000"/>
              </a:lnSpc>
              <a:buFont typeface="+mj-lt"/>
              <a:buAutoNum type="arabicPeriod"/>
            </a:pPr>
            <a:r>
              <a:rPr lang="en-US" sz="2200" dirty="0" smtClean="0">
                <a:solidFill>
                  <a:srgbClr val="FF0000"/>
                </a:solidFill>
                <a:latin typeface="Times New Roman" pitchFamily="18" charset="0"/>
                <a:cs typeface="Times New Roman" pitchFamily="18" charset="0"/>
              </a:rPr>
              <a:t>A</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generates a </a:t>
            </a:r>
            <a:r>
              <a:rPr lang="en-US" sz="2200" dirty="0">
                <a:solidFill>
                  <a:srgbClr val="FF0000"/>
                </a:solidFill>
                <a:latin typeface="Times New Roman" pitchFamily="18" charset="0"/>
                <a:cs typeface="Times New Roman" pitchFamily="18" charset="0"/>
              </a:rPr>
              <a:t>public/private key pair </a:t>
            </a:r>
            <a:r>
              <a:rPr lang="en-US" sz="2200" dirty="0">
                <a:latin typeface="Times New Roman" pitchFamily="18" charset="0"/>
                <a:cs typeface="Times New Roman" pitchFamily="18" charset="0"/>
              </a:rPr>
              <a:t>{</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PR</a:t>
            </a:r>
            <a:r>
              <a:rPr lang="en-US" sz="2200" baseline="-25000" dirty="0" err="1">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and transmits a message to B consisting of </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and an identifier of A, </a:t>
            </a:r>
            <a:r>
              <a:rPr lang="en-US" sz="2200" dirty="0">
                <a:solidFill>
                  <a:srgbClr val="FF0000"/>
                </a:solidFill>
                <a:latin typeface="Times New Roman" pitchFamily="18" charset="0"/>
                <a:cs typeface="Times New Roman" pitchFamily="18" charset="0"/>
              </a:rPr>
              <a:t>ID</a:t>
            </a:r>
            <a:r>
              <a:rPr lang="en-US" sz="2200" baseline="-25000" dirty="0">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rtl="0">
              <a:lnSpc>
                <a:spcPct val="150000"/>
              </a:lnSpc>
              <a:buFont typeface="+mj-lt"/>
              <a:buAutoNum type="arabicPeriod"/>
            </a:pPr>
            <a:r>
              <a:rPr lang="en-US" sz="2200" dirty="0" smtClean="0">
                <a:solidFill>
                  <a:srgbClr val="FF0000"/>
                </a:solidFill>
                <a:latin typeface="Times New Roman" pitchFamily="18" charset="0"/>
                <a:cs typeface="Times New Roman" pitchFamily="18" charset="0"/>
              </a:rPr>
              <a:t>B</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generates a secret key, </a:t>
            </a:r>
            <a:r>
              <a:rPr lang="en-US" sz="2200" dirty="0">
                <a:solidFill>
                  <a:srgbClr val="FF0000"/>
                </a:solidFill>
                <a:latin typeface="Times New Roman" pitchFamily="18" charset="0"/>
                <a:cs typeface="Times New Roman" pitchFamily="18" charset="0"/>
              </a:rPr>
              <a:t>K</a:t>
            </a:r>
            <a:r>
              <a:rPr lang="en-US" sz="2200" baseline="-25000" dirty="0">
                <a:solidFill>
                  <a:srgbClr val="FF0000"/>
                </a:solidFill>
                <a:latin typeface="Times New Roman" pitchFamily="18" charset="0"/>
                <a:cs typeface="Times New Roman" pitchFamily="18" charset="0"/>
              </a:rPr>
              <a:t>s</a:t>
            </a:r>
            <a:r>
              <a:rPr lang="en-US" sz="2200" dirty="0">
                <a:latin typeface="Times New Roman" pitchFamily="18" charset="0"/>
                <a:cs typeface="Times New Roman" pitchFamily="18" charset="0"/>
              </a:rPr>
              <a:t>, and transmits it to </a:t>
            </a:r>
            <a:r>
              <a:rPr lang="en-US" sz="2200" dirty="0">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which is encrypted with A’s public key.</a:t>
            </a:r>
            <a:endParaRPr lang="ar-IQ" sz="22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196" y="4797152"/>
            <a:ext cx="7689236" cy="1734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8241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24646"/>
            <a:ext cx="8712968" cy="5678478"/>
          </a:xfrm>
          <a:prstGeom prst="rect">
            <a:avLst/>
          </a:prstGeom>
        </p:spPr>
        <p:txBody>
          <a:bodyPr wrap="square">
            <a:spAutoFit/>
          </a:bodyPr>
          <a:lstStyle/>
          <a:p>
            <a:pPr marL="457200" indent="-457200" algn="just" rtl="0">
              <a:lnSpc>
                <a:spcPct val="150000"/>
              </a:lnSpc>
              <a:buFont typeface="+mj-lt"/>
              <a:buAutoNum type="arabicPeriod" startAt="3"/>
            </a:pPr>
            <a:r>
              <a:rPr lang="en-US" sz="2200" dirty="0" smtClean="0">
                <a:solidFill>
                  <a:srgbClr val="FF0000"/>
                </a:solidFill>
                <a:latin typeface="Times New Roman" pitchFamily="18" charset="0"/>
                <a:cs typeface="Times New Roman" pitchFamily="18" charset="0"/>
              </a:rPr>
              <a:t>A</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computes </a:t>
            </a:r>
            <a:r>
              <a:rPr lang="en-US" sz="2200" dirty="0">
                <a:solidFill>
                  <a:srgbClr val="FF0000"/>
                </a:solidFill>
                <a:latin typeface="Times New Roman" pitchFamily="18" charset="0"/>
                <a:cs typeface="Times New Roman" pitchFamily="18" charset="0"/>
              </a:rPr>
              <a:t>D(</a:t>
            </a:r>
            <a:r>
              <a:rPr lang="en-US" sz="2200" dirty="0" err="1">
                <a:solidFill>
                  <a:srgbClr val="FF0000"/>
                </a:solidFill>
                <a:latin typeface="Times New Roman" pitchFamily="18" charset="0"/>
                <a:cs typeface="Times New Roman" pitchFamily="18" charset="0"/>
              </a:rPr>
              <a:t>PR</a:t>
            </a:r>
            <a:r>
              <a:rPr lang="en-US" sz="2200" baseline="-25000" dirty="0" err="1">
                <a:solidFill>
                  <a:srgbClr val="FF0000"/>
                </a:solidFill>
                <a:latin typeface="Times New Roman" pitchFamily="18" charset="0"/>
                <a:cs typeface="Times New Roman" pitchFamily="18" charset="0"/>
              </a:rPr>
              <a:t>a</a:t>
            </a:r>
            <a:r>
              <a:rPr lang="en-US" sz="2200" dirty="0">
                <a:solidFill>
                  <a:srgbClr val="FF0000"/>
                </a:solidFill>
                <a:latin typeface="Times New Roman" pitchFamily="18" charset="0"/>
                <a:cs typeface="Times New Roman" pitchFamily="18" charset="0"/>
              </a:rPr>
              <a:t>, E(</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solidFill>
                  <a:srgbClr val="FF0000"/>
                </a:solidFill>
                <a:latin typeface="Times New Roman" pitchFamily="18" charset="0"/>
                <a:cs typeface="Times New Roman" pitchFamily="18" charset="0"/>
              </a:rPr>
              <a:t>, K</a:t>
            </a:r>
            <a:r>
              <a:rPr lang="en-US" sz="2200" baseline="-25000" dirty="0">
                <a:solidFill>
                  <a:srgbClr val="FF0000"/>
                </a:solidFill>
                <a:latin typeface="Times New Roman" pitchFamily="18" charset="0"/>
                <a:cs typeface="Times New Roman" pitchFamily="18" charset="0"/>
              </a:rPr>
              <a:t>s</a:t>
            </a:r>
            <a:r>
              <a:rPr lang="en-US" sz="2200" dirty="0">
                <a:solidFill>
                  <a:srgbClr val="FF0000"/>
                </a:solidFill>
                <a:latin typeface="Times New Roman" pitchFamily="18" charset="0"/>
                <a:cs typeface="Times New Roman" pitchFamily="18" charset="0"/>
              </a:rPr>
              <a:t>)) </a:t>
            </a:r>
            <a:r>
              <a:rPr lang="en-US" sz="2200" dirty="0">
                <a:latin typeface="Times New Roman" pitchFamily="18" charset="0"/>
                <a:cs typeface="Times New Roman" pitchFamily="18" charset="0"/>
              </a:rPr>
              <a:t>to recover the secret key. </a:t>
            </a:r>
            <a:r>
              <a:rPr lang="en-US" sz="2200" dirty="0">
                <a:latin typeface="Times New Roman" pitchFamily="18" charset="0"/>
                <a:cs typeface="Times New Roman" pitchFamily="18" charset="0"/>
              </a:rPr>
              <a:t>Because </a:t>
            </a:r>
            <a:r>
              <a:rPr lang="en-US" sz="2200" dirty="0">
                <a:solidFill>
                  <a:srgbClr val="FF0000"/>
                </a:solidFill>
                <a:latin typeface="Times New Roman" pitchFamily="18" charset="0"/>
                <a:cs typeface="Times New Roman" pitchFamily="18" charset="0"/>
              </a:rPr>
              <a:t>only A can decrypt the message</a:t>
            </a:r>
            <a:r>
              <a:rPr lang="en-US" sz="2200" dirty="0">
                <a:latin typeface="Times New Roman" pitchFamily="18" charset="0"/>
                <a:cs typeface="Times New Roman" pitchFamily="18" charset="0"/>
              </a:rPr>
              <a:t>, only A and B will know the identity of K</a:t>
            </a:r>
            <a:r>
              <a:rPr lang="en-US" sz="2200" baseline="-25000" dirty="0">
                <a:latin typeface="Times New Roman" pitchFamily="18" charset="0"/>
                <a:cs typeface="Times New Roman" pitchFamily="18" charset="0"/>
              </a:rPr>
              <a:t>s</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rtl="0">
              <a:lnSpc>
                <a:spcPct val="150000"/>
              </a:lnSpc>
              <a:buFont typeface="+mj-lt"/>
              <a:buAutoNum type="arabicPeriod" startAt="3"/>
            </a:pP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A discards </a:t>
            </a:r>
            <a:r>
              <a:rPr lang="en-US" sz="2200" dirty="0" err="1">
                <a:latin typeface="Times New Roman" pitchFamily="18" charset="0"/>
                <a:cs typeface="Times New Roman" pitchFamily="18" charset="0"/>
              </a:rPr>
              <a:t>PU</a:t>
            </a:r>
            <a:r>
              <a:rPr lang="en-US" sz="2200" baseline="-25000" dirty="0" err="1">
                <a:latin typeface="Times New Roman" pitchFamily="18" charset="0"/>
                <a:cs typeface="Times New Roman" pitchFamily="18" charset="0"/>
              </a:rPr>
              <a:t>a</a:t>
            </a:r>
            <a:r>
              <a:rPr lang="en-US" sz="2200" dirty="0">
                <a:latin typeface="Times New Roman" pitchFamily="18" charset="0"/>
                <a:cs typeface="Times New Roman" pitchFamily="18" charset="0"/>
              </a:rPr>
              <a:t> and </a:t>
            </a:r>
            <a:r>
              <a:rPr lang="en-US" sz="2200" dirty="0" err="1">
                <a:latin typeface="Times New Roman" pitchFamily="18" charset="0"/>
                <a:cs typeface="Times New Roman" pitchFamily="18" charset="0"/>
              </a:rPr>
              <a:t>PR</a:t>
            </a:r>
            <a:r>
              <a:rPr lang="en-US" sz="2200" baseline="-25000" dirty="0" err="1">
                <a:latin typeface="Times New Roman" pitchFamily="18" charset="0"/>
                <a:cs typeface="Times New Roman" pitchFamily="18" charset="0"/>
              </a:rPr>
              <a:t>a</a:t>
            </a:r>
            <a:r>
              <a:rPr lang="en-US" sz="2200" dirty="0">
                <a:latin typeface="Times New Roman" pitchFamily="18" charset="0"/>
                <a:cs typeface="Times New Roman" pitchFamily="18" charset="0"/>
              </a:rPr>
              <a:t> and </a:t>
            </a:r>
            <a:r>
              <a:rPr lang="en-US" sz="2200" dirty="0">
                <a:solidFill>
                  <a:srgbClr val="FF0000"/>
                </a:solidFill>
                <a:latin typeface="Times New Roman" pitchFamily="18" charset="0"/>
                <a:cs typeface="Times New Roman" pitchFamily="18" charset="0"/>
              </a:rPr>
              <a:t>B discards </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rtl="0">
              <a:lnSpc>
                <a:spcPct val="150000"/>
              </a:lnSpc>
              <a:buFont typeface="Wingdings" pitchFamily="2" charset="2"/>
              <a:buChar char="Ø"/>
            </a:pPr>
            <a:r>
              <a:rPr lang="en-US" sz="2200" dirty="0" smtClean="0">
                <a:latin typeface="Times New Roman" pitchFamily="18" charset="0"/>
                <a:cs typeface="Times New Roman" pitchFamily="18" charset="0"/>
              </a:rPr>
              <a:t>A </a:t>
            </a:r>
            <a:r>
              <a:rPr lang="en-US" sz="2200" dirty="0">
                <a:latin typeface="Times New Roman" pitchFamily="18" charset="0"/>
                <a:cs typeface="Times New Roman" pitchFamily="18" charset="0"/>
              </a:rPr>
              <a:t>and B can now securely communicate using conventional encryption and the </a:t>
            </a:r>
            <a:r>
              <a:rPr lang="en-US" sz="2200" dirty="0">
                <a:solidFill>
                  <a:srgbClr val="FF0000"/>
                </a:solidFill>
                <a:latin typeface="Times New Roman" pitchFamily="18" charset="0"/>
                <a:cs typeface="Times New Roman" pitchFamily="18" charset="0"/>
              </a:rPr>
              <a:t>session key K</a:t>
            </a:r>
            <a:r>
              <a:rPr lang="en-US" sz="2200" baseline="-25000" dirty="0">
                <a:solidFill>
                  <a:srgbClr val="FF0000"/>
                </a:solidFill>
                <a:latin typeface="Times New Roman" pitchFamily="18" charset="0"/>
                <a:cs typeface="Times New Roman" pitchFamily="18" charset="0"/>
              </a:rPr>
              <a:t>s</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rtl="0">
              <a:lnSpc>
                <a:spcPct val="150000"/>
              </a:lnSpc>
              <a:buFont typeface="Wingdings" pitchFamily="2" charset="2"/>
              <a:buChar char="Ø"/>
            </a:pPr>
            <a:r>
              <a:rPr lang="en-US" sz="2200" dirty="0" smtClean="0">
                <a:latin typeface="Times New Roman" pitchFamily="18" charset="0"/>
                <a:cs typeface="Times New Roman" pitchFamily="18" charset="0"/>
              </a:rPr>
              <a:t>At </a:t>
            </a:r>
            <a:r>
              <a:rPr lang="en-US" sz="2200" dirty="0">
                <a:latin typeface="Times New Roman" pitchFamily="18" charset="0"/>
                <a:cs typeface="Times New Roman" pitchFamily="18" charset="0"/>
              </a:rPr>
              <a:t>the </a:t>
            </a:r>
            <a:r>
              <a:rPr lang="en-US" sz="2200" dirty="0">
                <a:solidFill>
                  <a:srgbClr val="FF0000"/>
                </a:solidFill>
                <a:latin typeface="Times New Roman" pitchFamily="18" charset="0"/>
                <a:cs typeface="Times New Roman" pitchFamily="18" charset="0"/>
              </a:rPr>
              <a:t>completion of the exchange</a:t>
            </a:r>
            <a:r>
              <a:rPr lang="en-US" sz="2200" dirty="0">
                <a:latin typeface="Times New Roman" pitchFamily="18" charset="0"/>
                <a:cs typeface="Times New Roman" pitchFamily="18" charset="0"/>
              </a:rPr>
              <a:t>, both </a:t>
            </a:r>
            <a:r>
              <a:rPr lang="en-US" sz="2200" dirty="0">
                <a:solidFill>
                  <a:srgbClr val="FF0000"/>
                </a:solidFill>
                <a:latin typeface="Times New Roman" pitchFamily="18" charset="0"/>
                <a:cs typeface="Times New Roman" pitchFamily="18" charset="0"/>
              </a:rPr>
              <a:t>A and B discard K</a:t>
            </a:r>
            <a:r>
              <a:rPr lang="en-US" sz="2200" baseline="-25000" dirty="0">
                <a:solidFill>
                  <a:srgbClr val="FF0000"/>
                </a:solidFill>
                <a:latin typeface="Times New Roman" pitchFamily="18" charset="0"/>
                <a:cs typeface="Times New Roman" pitchFamily="18" charset="0"/>
              </a:rPr>
              <a:t>s</a:t>
            </a:r>
            <a:r>
              <a:rPr lang="en-US" sz="2200" dirty="0" smtClean="0">
                <a:latin typeface="Times New Roman" pitchFamily="18" charset="0"/>
                <a:cs typeface="Times New Roman" pitchFamily="18" charset="0"/>
              </a:rPr>
              <a:t>.</a:t>
            </a:r>
          </a:p>
          <a:p>
            <a:pPr marL="457200" indent="-457200" algn="just" rtl="0">
              <a:lnSpc>
                <a:spcPct val="150000"/>
              </a:lnSpc>
              <a:buFont typeface="Wingdings" pitchFamily="2" charset="2"/>
              <a:buChar char="Ø"/>
            </a:pPr>
            <a:r>
              <a:rPr lang="en-US" sz="2200" dirty="0" smtClean="0">
                <a:latin typeface="Times New Roman" pitchFamily="18" charset="0"/>
                <a:cs typeface="Times New Roman" pitchFamily="18" charset="0"/>
              </a:rPr>
              <a:t>Despite </a:t>
            </a:r>
            <a:r>
              <a:rPr lang="en-US" sz="2200" dirty="0">
                <a:latin typeface="Times New Roman" pitchFamily="18" charset="0"/>
                <a:cs typeface="Times New Roman" pitchFamily="18" charset="0"/>
              </a:rPr>
              <a:t>its simplicity, this is an attractive protocol. </a:t>
            </a:r>
            <a:endParaRPr lang="en-US" sz="2200" dirty="0" smtClean="0">
              <a:latin typeface="Times New Roman" pitchFamily="18" charset="0"/>
              <a:cs typeface="Times New Roman" pitchFamily="18" charset="0"/>
            </a:endParaRPr>
          </a:p>
          <a:p>
            <a:pPr marL="800100" lvl="1" indent="-342900" algn="just" rtl="0">
              <a:lnSpc>
                <a:spcPct val="150000"/>
              </a:lnSpc>
              <a:buFont typeface="Arial" pitchFamily="34" charset="0"/>
              <a:buChar char="•"/>
            </a:pPr>
            <a:r>
              <a:rPr lang="en-US" sz="2200" dirty="0" smtClean="0">
                <a:solidFill>
                  <a:srgbClr val="FF0000"/>
                </a:solidFill>
                <a:latin typeface="Times New Roman" pitchFamily="18" charset="0"/>
                <a:cs typeface="Times New Roman" pitchFamily="18" charset="0"/>
              </a:rPr>
              <a:t>No </a:t>
            </a:r>
            <a:r>
              <a:rPr lang="en-US" sz="2200" dirty="0">
                <a:solidFill>
                  <a:srgbClr val="FF0000"/>
                </a:solidFill>
                <a:latin typeface="Times New Roman" pitchFamily="18" charset="0"/>
                <a:cs typeface="Times New Roman" pitchFamily="18" charset="0"/>
              </a:rPr>
              <a:t>keys exist before </a:t>
            </a:r>
            <a:r>
              <a:rPr lang="en-US" sz="2200" dirty="0">
                <a:latin typeface="Times New Roman" pitchFamily="18" charset="0"/>
                <a:cs typeface="Times New Roman" pitchFamily="18" charset="0"/>
              </a:rPr>
              <a:t>the start of the communication and </a:t>
            </a:r>
            <a:r>
              <a:rPr lang="en-US" sz="2200" dirty="0">
                <a:solidFill>
                  <a:srgbClr val="FF0000"/>
                </a:solidFill>
                <a:latin typeface="Times New Roman" pitchFamily="18" charset="0"/>
                <a:cs typeface="Times New Roman" pitchFamily="18" charset="0"/>
              </a:rPr>
              <a:t>none exist after</a:t>
            </a:r>
            <a:r>
              <a:rPr lang="en-US" sz="2200" dirty="0">
                <a:latin typeface="Times New Roman" pitchFamily="18" charset="0"/>
                <a:cs typeface="Times New Roman" pitchFamily="18" charset="0"/>
              </a:rPr>
              <a:t> the completion of communication. </a:t>
            </a:r>
            <a:endParaRPr lang="en-US" sz="2200" dirty="0" smtClean="0">
              <a:latin typeface="Times New Roman" pitchFamily="18" charset="0"/>
              <a:cs typeface="Times New Roman" pitchFamily="18" charset="0"/>
            </a:endParaRPr>
          </a:p>
          <a:p>
            <a:pPr marL="800100" lvl="1" indent="-342900" algn="just" rtl="0">
              <a:lnSpc>
                <a:spcPct val="150000"/>
              </a:lnSpc>
              <a:buFont typeface="Arial" pitchFamily="34" charset="0"/>
              <a:buChar char="•"/>
            </a:pPr>
            <a:r>
              <a:rPr lang="en-US" sz="2200" dirty="0" smtClean="0">
                <a:latin typeface="Times New Roman" pitchFamily="18" charset="0"/>
                <a:cs typeface="Times New Roman" pitchFamily="18" charset="0"/>
              </a:rPr>
              <a:t>Thus</a:t>
            </a:r>
            <a:r>
              <a:rPr lang="en-US" sz="2200" dirty="0">
                <a:latin typeface="Times New Roman" pitchFamily="18" charset="0"/>
                <a:cs typeface="Times New Roman" pitchFamily="18" charset="0"/>
              </a:rPr>
              <a:t>, the risk of compromise of the keys is minimal. </a:t>
            </a:r>
            <a:endParaRPr lang="en-US" sz="2200" dirty="0" smtClean="0">
              <a:latin typeface="Times New Roman" pitchFamily="18" charset="0"/>
              <a:cs typeface="Times New Roman" pitchFamily="18" charset="0"/>
            </a:endParaRPr>
          </a:p>
          <a:p>
            <a:pPr marL="800100" lvl="1" indent="-342900" algn="just" rtl="0">
              <a:lnSpc>
                <a:spcPct val="150000"/>
              </a:lnSpc>
              <a:buFont typeface="Arial" pitchFamily="34" charset="0"/>
              <a:buChar char="•"/>
            </a:pPr>
            <a:r>
              <a:rPr lang="en-US" sz="2200" dirty="0" smtClean="0">
                <a:latin typeface="Times New Roman" pitchFamily="18" charset="0"/>
                <a:cs typeface="Times New Roman" pitchFamily="18" charset="0"/>
              </a:rPr>
              <a:t>At </a:t>
            </a:r>
            <a:r>
              <a:rPr lang="en-US" sz="2200" dirty="0">
                <a:latin typeface="Times New Roman" pitchFamily="18" charset="0"/>
                <a:cs typeface="Times New Roman" pitchFamily="18" charset="0"/>
              </a:rPr>
              <a:t>the same time, the communication is secure from eavesdropping.</a:t>
            </a:r>
            <a:endParaRPr lang="ar-IQ" sz="2200" dirty="0">
              <a:latin typeface="Times New Roman" pitchFamily="18" charset="0"/>
              <a:cs typeface="Times New Roman" pitchFamily="18" charset="0"/>
            </a:endParaRPr>
          </a:p>
        </p:txBody>
      </p:sp>
    </p:spTree>
    <p:extLst>
      <p:ext uri="{BB962C8B-B14F-4D97-AF65-F5344CB8AC3E}">
        <p14:creationId xmlns:p14="http://schemas.microsoft.com/office/powerpoint/2010/main" val="1707149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443" y="163860"/>
            <a:ext cx="8568952" cy="5678478"/>
          </a:xfrm>
          <a:prstGeom prst="rect">
            <a:avLst/>
          </a:prstGeom>
        </p:spPr>
        <p:txBody>
          <a:bodyPr wrap="square">
            <a:spAutoFit/>
          </a:bodyPr>
          <a:lstStyle/>
          <a:p>
            <a:pPr marL="342900" indent="-342900" algn="just" rtl="0">
              <a:lnSpc>
                <a:spcPct val="150000"/>
              </a:lnSpc>
              <a:buFont typeface="Wingdings" pitchFamily="2" charset="2"/>
              <a:buChar char="Ø"/>
            </a:pPr>
            <a:r>
              <a:rPr lang="en-US" sz="2200" dirty="0" smtClean="0">
                <a:latin typeface="Times New Roman" pitchFamily="18" charset="0"/>
                <a:cs typeface="Times New Roman" pitchFamily="18" charset="0"/>
              </a:rPr>
              <a:t>This </a:t>
            </a:r>
            <a:r>
              <a:rPr lang="en-US" sz="2200" dirty="0">
                <a:latin typeface="Times New Roman" pitchFamily="18" charset="0"/>
                <a:cs typeface="Times New Roman" pitchFamily="18" charset="0"/>
              </a:rPr>
              <a:t>protocol </a:t>
            </a:r>
            <a:r>
              <a:rPr lang="en-US" sz="2200" dirty="0" smtClean="0">
                <a:latin typeface="Times New Roman" pitchFamily="18" charset="0"/>
                <a:cs typeface="Times New Roman" pitchFamily="18" charset="0"/>
              </a:rPr>
              <a:t>is </a:t>
            </a:r>
            <a:r>
              <a:rPr lang="en-US" sz="2200" dirty="0">
                <a:solidFill>
                  <a:srgbClr val="FF0000"/>
                </a:solidFill>
                <a:latin typeface="Times New Roman" pitchFamily="18" charset="0"/>
                <a:cs typeface="Times New Roman" pitchFamily="18" charset="0"/>
              </a:rPr>
              <a:t>insecure against an adversary </a:t>
            </a:r>
            <a:r>
              <a:rPr lang="en-US" sz="2200" dirty="0">
                <a:latin typeface="Times New Roman" pitchFamily="18" charset="0"/>
                <a:cs typeface="Times New Roman" pitchFamily="18" charset="0"/>
              </a:rPr>
              <a:t>who can intercept messages and then either relay the intercepted message or substitute another </a:t>
            </a:r>
            <a:r>
              <a:rPr lang="en-US" sz="2200" dirty="0" smtClean="0">
                <a:latin typeface="Times New Roman" pitchFamily="18" charset="0"/>
                <a:cs typeface="Times New Roman" pitchFamily="18" charset="0"/>
              </a:rPr>
              <a:t>message. </a:t>
            </a:r>
          </a:p>
          <a:p>
            <a:pPr marL="342900" indent="-342900" algn="just" rtl="0">
              <a:lnSpc>
                <a:spcPct val="150000"/>
              </a:lnSpc>
              <a:buFont typeface="Wingdings" pitchFamily="2" charset="2"/>
              <a:buChar char="Ø"/>
            </a:pPr>
            <a:r>
              <a:rPr lang="en-US" sz="2200" dirty="0" smtClean="0">
                <a:latin typeface="Times New Roman" pitchFamily="18" charset="0"/>
                <a:cs typeface="Times New Roman" pitchFamily="18" charset="0"/>
              </a:rPr>
              <a:t>Such </a:t>
            </a:r>
            <a:r>
              <a:rPr lang="en-US" sz="2200" dirty="0">
                <a:latin typeface="Times New Roman" pitchFamily="18" charset="0"/>
                <a:cs typeface="Times New Roman" pitchFamily="18" charset="0"/>
              </a:rPr>
              <a:t>an attack is known as a </a:t>
            </a:r>
            <a:r>
              <a:rPr lang="en-US" sz="2200" b="1" dirty="0">
                <a:solidFill>
                  <a:srgbClr val="FF0000"/>
                </a:solidFill>
                <a:latin typeface="Times New Roman" pitchFamily="18" charset="0"/>
                <a:cs typeface="Times New Roman" pitchFamily="18" charset="0"/>
              </a:rPr>
              <a:t>man-in-the-middle</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attack. </a:t>
            </a:r>
          </a:p>
          <a:p>
            <a:pPr marL="342900" indent="-342900" algn="just" rtl="0">
              <a:lnSpc>
                <a:spcPct val="150000"/>
              </a:lnSpc>
              <a:buFont typeface="Wingdings" pitchFamily="2" charset="2"/>
              <a:buChar char="Ø"/>
            </a:pPr>
            <a:r>
              <a:rPr lang="en-US" sz="2200" dirty="0" smtClean="0">
                <a:latin typeface="Times New Roman" pitchFamily="18" charset="0"/>
                <a:cs typeface="Times New Roman" pitchFamily="18" charset="0"/>
              </a:rPr>
              <a:t>If </a:t>
            </a:r>
            <a:r>
              <a:rPr lang="en-US" sz="2200" dirty="0">
                <a:latin typeface="Times New Roman" pitchFamily="18" charset="0"/>
                <a:cs typeface="Times New Roman" pitchFamily="18" charset="0"/>
              </a:rPr>
              <a:t>an </a:t>
            </a:r>
            <a:r>
              <a:rPr lang="en-US" sz="2200" dirty="0">
                <a:solidFill>
                  <a:srgbClr val="FF0000"/>
                </a:solidFill>
                <a:latin typeface="Times New Roman" pitchFamily="18" charset="0"/>
                <a:cs typeface="Times New Roman" pitchFamily="18" charset="0"/>
              </a:rPr>
              <a:t>adversary, D</a:t>
            </a:r>
            <a:r>
              <a:rPr lang="en-US" sz="2200" dirty="0">
                <a:latin typeface="Times New Roman" pitchFamily="18" charset="0"/>
                <a:cs typeface="Times New Roman" pitchFamily="18" charset="0"/>
              </a:rPr>
              <a:t>, has control of the intervening communication channel, then D can compromise the communication in the following fashion without being </a:t>
            </a:r>
            <a:r>
              <a:rPr lang="en-US" sz="2200" dirty="0" smtClean="0">
                <a:latin typeface="Times New Roman" pitchFamily="18" charset="0"/>
                <a:cs typeface="Times New Roman" pitchFamily="18" charset="0"/>
              </a:rPr>
              <a:t>detected:</a:t>
            </a:r>
          </a:p>
          <a:p>
            <a:pPr marL="457200" indent="-457200" algn="just" rtl="0">
              <a:lnSpc>
                <a:spcPct val="150000"/>
              </a:lnSpc>
              <a:buFont typeface="+mj-lt"/>
              <a:buAutoNum type="arabicPeriod"/>
            </a:pPr>
            <a:r>
              <a:rPr lang="en-US" sz="2200" dirty="0" smtClean="0">
                <a:solidFill>
                  <a:srgbClr val="FF0000"/>
                </a:solidFill>
                <a:latin typeface="Times New Roman" pitchFamily="18" charset="0"/>
                <a:cs typeface="Times New Roman" pitchFamily="18" charset="0"/>
              </a:rPr>
              <a:t>A</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generates a public/private key pair </a:t>
            </a:r>
            <a:r>
              <a:rPr lang="en-US" sz="2200" dirty="0">
                <a:solidFill>
                  <a:srgbClr val="FF0000"/>
                </a:solidFill>
                <a:latin typeface="Times New Roman" pitchFamily="18" charset="0"/>
                <a:cs typeface="Times New Roman" pitchFamily="18" charset="0"/>
              </a:rPr>
              <a:t>{</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PR</a:t>
            </a:r>
            <a:r>
              <a:rPr lang="en-US" sz="2200" baseline="-25000" dirty="0" err="1">
                <a:solidFill>
                  <a:srgbClr val="FF0000"/>
                </a:solidFill>
                <a:latin typeface="Times New Roman" pitchFamily="18" charset="0"/>
                <a:cs typeface="Times New Roman" pitchFamily="18" charset="0"/>
              </a:rPr>
              <a:t>a</a:t>
            </a:r>
            <a:r>
              <a:rPr lang="en-US" sz="2200" dirty="0">
                <a:solidFill>
                  <a:srgbClr val="FF0000"/>
                </a:solidFill>
                <a:latin typeface="Times New Roman" pitchFamily="18" charset="0"/>
                <a:cs typeface="Times New Roman" pitchFamily="18" charset="0"/>
              </a:rPr>
              <a:t>} </a:t>
            </a:r>
            <a:r>
              <a:rPr lang="en-US" sz="2200" dirty="0">
                <a:latin typeface="Times New Roman" pitchFamily="18" charset="0"/>
                <a:cs typeface="Times New Roman" pitchFamily="18" charset="0"/>
              </a:rPr>
              <a:t>and transmits a message intended for </a:t>
            </a:r>
            <a:r>
              <a:rPr lang="en-US" sz="2200" dirty="0">
                <a:solidFill>
                  <a:srgbClr val="FF0000"/>
                </a:solidFill>
                <a:latin typeface="Times New Roman" pitchFamily="18" charset="0"/>
                <a:cs typeface="Times New Roman" pitchFamily="18" charset="0"/>
              </a:rPr>
              <a:t>B</a:t>
            </a:r>
            <a:r>
              <a:rPr lang="en-US" sz="2200" dirty="0">
                <a:latin typeface="Times New Roman" pitchFamily="18" charset="0"/>
                <a:cs typeface="Times New Roman" pitchFamily="18" charset="0"/>
              </a:rPr>
              <a:t> consisting of </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and an identifier of A, </a:t>
            </a:r>
            <a:r>
              <a:rPr lang="en-US" sz="2200" dirty="0">
                <a:solidFill>
                  <a:srgbClr val="FF0000"/>
                </a:solidFill>
                <a:latin typeface="Times New Roman" pitchFamily="18" charset="0"/>
                <a:cs typeface="Times New Roman" pitchFamily="18" charset="0"/>
              </a:rPr>
              <a:t>ID</a:t>
            </a:r>
            <a:r>
              <a:rPr lang="en-US" sz="2200" baseline="-25000" dirty="0">
                <a:solidFill>
                  <a:srgbClr val="FF0000"/>
                </a:solidFill>
                <a:latin typeface="Times New Roman" pitchFamily="18" charset="0"/>
                <a:cs typeface="Times New Roman" pitchFamily="18" charset="0"/>
              </a:rPr>
              <a:t>A</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rtl="0">
              <a:lnSpc>
                <a:spcPct val="150000"/>
              </a:lnSpc>
              <a:buFont typeface="+mj-lt"/>
              <a:buAutoNum type="arabicPeriod"/>
            </a:pPr>
            <a:r>
              <a:rPr lang="en-US" sz="2200" dirty="0" smtClean="0">
                <a:solidFill>
                  <a:srgbClr val="FF0000"/>
                </a:solidFill>
                <a:latin typeface="Times New Roman" pitchFamily="18" charset="0"/>
                <a:cs typeface="Times New Roman" pitchFamily="18" charset="0"/>
              </a:rPr>
              <a:t>D</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intercepts the message, creates its </a:t>
            </a:r>
            <a:r>
              <a:rPr lang="en-US" sz="2200" dirty="0">
                <a:solidFill>
                  <a:srgbClr val="FF0000"/>
                </a:solidFill>
                <a:latin typeface="Times New Roman" pitchFamily="18" charset="0"/>
                <a:cs typeface="Times New Roman" pitchFamily="18" charset="0"/>
              </a:rPr>
              <a:t>own public/private key</a:t>
            </a:r>
            <a:r>
              <a:rPr lang="en-US" sz="2200" dirty="0">
                <a:latin typeface="Times New Roman" pitchFamily="18" charset="0"/>
                <a:cs typeface="Times New Roman" pitchFamily="18" charset="0"/>
              </a:rPr>
              <a:t> pair {</a:t>
            </a:r>
            <a:r>
              <a:rPr lang="en-US" sz="2200" dirty="0" err="1">
                <a:solidFill>
                  <a:srgbClr val="FF0000"/>
                </a:solidFill>
                <a:latin typeface="Times New Roman" pitchFamily="18" charset="0"/>
                <a:cs typeface="Times New Roman" pitchFamily="18" charset="0"/>
              </a:rPr>
              <a:t>PU</a:t>
            </a:r>
            <a:r>
              <a:rPr lang="en-US" sz="2200" baseline="-25000" dirty="0" err="1">
                <a:solidFill>
                  <a:srgbClr val="FF0000"/>
                </a:solidFill>
                <a:latin typeface="Times New Roman" pitchFamily="18" charset="0"/>
                <a:cs typeface="Times New Roman" pitchFamily="18" charset="0"/>
              </a:rPr>
              <a:t>d</a:t>
            </a:r>
            <a:r>
              <a:rPr lang="en-US" sz="2200" dirty="0">
                <a:solidFill>
                  <a:srgbClr val="FF0000"/>
                </a:solidFill>
                <a:latin typeface="Times New Roman" pitchFamily="18" charset="0"/>
                <a:cs typeface="Times New Roman" pitchFamily="18" charset="0"/>
              </a:rPr>
              <a:t>, </a:t>
            </a:r>
            <a:r>
              <a:rPr lang="en-US" sz="2200" dirty="0" err="1">
                <a:solidFill>
                  <a:srgbClr val="FF0000"/>
                </a:solidFill>
                <a:latin typeface="Times New Roman" pitchFamily="18" charset="0"/>
                <a:cs typeface="Times New Roman" pitchFamily="18" charset="0"/>
              </a:rPr>
              <a:t>PR</a:t>
            </a:r>
            <a:r>
              <a:rPr lang="en-US" sz="2200" baseline="-25000" dirty="0" err="1">
                <a:solidFill>
                  <a:srgbClr val="FF0000"/>
                </a:solidFill>
                <a:latin typeface="Times New Roman" pitchFamily="18" charset="0"/>
                <a:cs typeface="Times New Roman" pitchFamily="18" charset="0"/>
              </a:rPr>
              <a:t>d</a:t>
            </a:r>
            <a:r>
              <a:rPr lang="en-US" sz="2200" dirty="0">
                <a:latin typeface="Times New Roman" pitchFamily="18" charset="0"/>
                <a:cs typeface="Times New Roman" pitchFamily="18" charset="0"/>
              </a:rPr>
              <a:t>} and transmits </a:t>
            </a:r>
            <a:r>
              <a:rPr lang="en-US" sz="2200" dirty="0">
                <a:solidFill>
                  <a:srgbClr val="FF0000"/>
                </a:solidFill>
                <a:latin typeface="Times New Roman" pitchFamily="18" charset="0"/>
                <a:cs typeface="Times New Roman" pitchFamily="18" charset="0"/>
              </a:rPr>
              <a:t>PU</a:t>
            </a:r>
            <a:r>
              <a:rPr lang="en-US" sz="2200" baseline="-25000" dirty="0">
                <a:solidFill>
                  <a:srgbClr val="FF0000"/>
                </a:solidFill>
                <a:latin typeface="Times New Roman" pitchFamily="18" charset="0"/>
                <a:cs typeface="Times New Roman" pitchFamily="18" charset="0"/>
              </a:rPr>
              <a:t>s</a:t>
            </a:r>
            <a:r>
              <a:rPr lang="en-US" sz="2200" dirty="0">
                <a:solidFill>
                  <a:srgbClr val="FF0000"/>
                </a:solidFill>
                <a:latin typeface="Times New Roman" pitchFamily="18" charset="0"/>
                <a:cs typeface="Times New Roman" pitchFamily="18" charset="0"/>
              </a:rPr>
              <a:t> </a:t>
            </a:r>
            <a:r>
              <a:rPr lang="en-US" sz="2200" dirty="0" smtClean="0">
                <a:solidFill>
                  <a:srgbClr val="FF0000"/>
                </a:solidFill>
                <a:latin typeface="Times New Roman" pitchFamily="18" charset="0"/>
                <a:cs typeface="Times New Roman" pitchFamily="18" charset="0"/>
              </a:rPr>
              <a:t>||ID</a:t>
            </a:r>
            <a:r>
              <a:rPr lang="en-US" sz="2200" baseline="-25000" dirty="0" smtClean="0">
                <a:solidFill>
                  <a:srgbClr val="FF0000"/>
                </a:solidFill>
                <a:latin typeface="Times New Roman" pitchFamily="18" charset="0"/>
                <a:cs typeface="Times New Roman" pitchFamily="18" charset="0"/>
              </a:rPr>
              <a:t>A</a:t>
            </a:r>
            <a:r>
              <a:rPr lang="en-US" sz="2200" dirty="0" smtClean="0">
                <a:solidFill>
                  <a:srgbClr val="FF0000"/>
                </a:solidFill>
                <a:latin typeface="Times New Roman" pitchFamily="18" charset="0"/>
                <a:cs typeface="Times New Roman" pitchFamily="18" charset="0"/>
              </a:rPr>
              <a:t> </a:t>
            </a:r>
            <a:r>
              <a:rPr lang="en-US" sz="2200" dirty="0">
                <a:latin typeface="Times New Roman" pitchFamily="18" charset="0"/>
                <a:cs typeface="Times New Roman" pitchFamily="18" charset="0"/>
              </a:rPr>
              <a:t>to B. </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84563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9137" b="4739"/>
          <a:stretch/>
        </p:blipFill>
        <p:spPr bwMode="auto">
          <a:xfrm>
            <a:off x="1498060" y="1844824"/>
            <a:ext cx="6386308"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79046" y="116632"/>
            <a:ext cx="8712968" cy="1615827"/>
          </a:xfrm>
          <a:prstGeom prst="rect">
            <a:avLst/>
          </a:prstGeom>
        </p:spPr>
        <p:txBody>
          <a:bodyPr wrap="square">
            <a:spAutoFit/>
          </a:bodyPr>
          <a:lstStyle/>
          <a:p>
            <a:pPr marL="457200" indent="-457200" algn="just" rtl="0">
              <a:lnSpc>
                <a:spcPct val="150000"/>
              </a:lnSpc>
              <a:buFont typeface="+mj-lt"/>
              <a:buAutoNum type="arabicPeriod" startAt="3"/>
            </a:pPr>
            <a:r>
              <a:rPr lang="en-US" sz="2200" dirty="0" smtClean="0">
                <a:solidFill>
                  <a:srgbClr val="FF0000"/>
                </a:solidFill>
                <a:latin typeface="Times New Roman" pitchFamily="18" charset="0"/>
                <a:cs typeface="Times New Roman" pitchFamily="18" charset="0"/>
              </a:rPr>
              <a:t>B</a:t>
            </a:r>
            <a:r>
              <a:rPr lang="en-US" sz="2200" dirty="0" smtClean="0">
                <a:latin typeface="Times New Roman" pitchFamily="18" charset="0"/>
                <a:cs typeface="Times New Roman" pitchFamily="18" charset="0"/>
              </a:rPr>
              <a:t> generates a secret key, </a:t>
            </a:r>
            <a:r>
              <a:rPr lang="en-US" sz="2200" dirty="0" smtClean="0">
                <a:solidFill>
                  <a:srgbClr val="FF0000"/>
                </a:solidFill>
                <a:latin typeface="Times New Roman" pitchFamily="18" charset="0"/>
                <a:cs typeface="Times New Roman" pitchFamily="18" charset="0"/>
              </a:rPr>
              <a:t>K</a:t>
            </a:r>
            <a:r>
              <a:rPr lang="en-US" sz="2200" baseline="-25000" dirty="0" smtClean="0">
                <a:solidFill>
                  <a:srgbClr val="FF0000"/>
                </a:solidFill>
                <a:latin typeface="Times New Roman" pitchFamily="18" charset="0"/>
                <a:cs typeface="Times New Roman" pitchFamily="18" charset="0"/>
              </a:rPr>
              <a:t>s</a:t>
            </a:r>
            <a:r>
              <a:rPr lang="en-US" sz="2200" dirty="0" smtClean="0">
                <a:latin typeface="Times New Roman" pitchFamily="18" charset="0"/>
                <a:cs typeface="Times New Roman" pitchFamily="18" charset="0"/>
              </a:rPr>
              <a:t>, and transmits </a:t>
            </a:r>
            <a:r>
              <a:rPr lang="en-US" sz="2200" dirty="0" smtClean="0">
                <a:solidFill>
                  <a:srgbClr val="FF0000"/>
                </a:solidFill>
                <a:latin typeface="Times New Roman" pitchFamily="18" charset="0"/>
                <a:cs typeface="Times New Roman" pitchFamily="18" charset="0"/>
              </a:rPr>
              <a:t>E(PU</a:t>
            </a:r>
            <a:r>
              <a:rPr lang="en-US" sz="2200" baseline="-25000" dirty="0" smtClean="0">
                <a:solidFill>
                  <a:srgbClr val="FF0000"/>
                </a:solidFill>
                <a:latin typeface="Times New Roman" pitchFamily="18" charset="0"/>
                <a:cs typeface="Times New Roman" pitchFamily="18" charset="0"/>
              </a:rPr>
              <a:t>s</a:t>
            </a:r>
            <a:r>
              <a:rPr lang="en-US" sz="2200" dirty="0" smtClean="0">
                <a:solidFill>
                  <a:srgbClr val="FF0000"/>
                </a:solidFill>
                <a:latin typeface="Times New Roman" pitchFamily="18" charset="0"/>
                <a:cs typeface="Times New Roman" pitchFamily="18" charset="0"/>
              </a:rPr>
              <a:t>, K</a:t>
            </a:r>
            <a:r>
              <a:rPr lang="en-US" sz="2200" baseline="-25000" dirty="0" smtClean="0">
                <a:solidFill>
                  <a:srgbClr val="FF0000"/>
                </a:solidFill>
                <a:latin typeface="Times New Roman" pitchFamily="18" charset="0"/>
                <a:cs typeface="Times New Roman" pitchFamily="18" charset="0"/>
              </a:rPr>
              <a:t>s</a:t>
            </a:r>
            <a:r>
              <a:rPr lang="en-US" sz="2200" dirty="0" smtClean="0">
                <a:solidFill>
                  <a:srgbClr val="FF0000"/>
                </a:solidFill>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p>
          <a:p>
            <a:pPr marL="457200" indent="-457200" algn="just" rtl="0">
              <a:lnSpc>
                <a:spcPct val="150000"/>
              </a:lnSpc>
              <a:buFont typeface="+mj-lt"/>
              <a:buAutoNum type="arabicPeriod" startAt="3"/>
            </a:pPr>
            <a:r>
              <a:rPr lang="en-US" sz="2200" dirty="0" smtClean="0">
                <a:solidFill>
                  <a:srgbClr val="FF0000"/>
                </a:solidFill>
                <a:latin typeface="Times New Roman" pitchFamily="18" charset="0"/>
                <a:cs typeface="Times New Roman" pitchFamily="18" charset="0"/>
              </a:rPr>
              <a:t>D</a:t>
            </a:r>
            <a:r>
              <a:rPr lang="en-US" sz="2200" dirty="0" smtClean="0">
                <a:latin typeface="Times New Roman" pitchFamily="18" charset="0"/>
                <a:cs typeface="Times New Roman" pitchFamily="18" charset="0"/>
              </a:rPr>
              <a:t> intercepts the message and learns K</a:t>
            </a:r>
            <a:r>
              <a:rPr lang="en-US" sz="2200" baseline="-25000" dirty="0" smtClean="0">
                <a:latin typeface="Times New Roman" pitchFamily="18" charset="0"/>
                <a:cs typeface="Times New Roman" pitchFamily="18" charset="0"/>
              </a:rPr>
              <a:t>s</a:t>
            </a:r>
            <a:r>
              <a:rPr lang="en-US" sz="2200" dirty="0" smtClean="0">
                <a:latin typeface="Times New Roman" pitchFamily="18" charset="0"/>
                <a:cs typeface="Times New Roman" pitchFamily="18" charset="0"/>
              </a:rPr>
              <a:t> by: </a:t>
            </a:r>
            <a:r>
              <a:rPr lang="en-US" sz="2200" dirty="0" smtClean="0">
                <a:solidFill>
                  <a:srgbClr val="FF0000"/>
                </a:solidFill>
                <a:latin typeface="Times New Roman" pitchFamily="18" charset="0"/>
                <a:cs typeface="Times New Roman" pitchFamily="18" charset="0"/>
              </a:rPr>
              <a:t>D(</a:t>
            </a:r>
            <a:r>
              <a:rPr lang="en-US" sz="2200" dirty="0" err="1" smtClean="0">
                <a:solidFill>
                  <a:srgbClr val="FF0000"/>
                </a:solidFill>
                <a:latin typeface="Times New Roman" pitchFamily="18" charset="0"/>
                <a:cs typeface="Times New Roman" pitchFamily="18" charset="0"/>
              </a:rPr>
              <a:t>PR</a:t>
            </a:r>
            <a:r>
              <a:rPr lang="en-US" sz="2200" baseline="-25000" dirty="0" err="1" smtClean="0">
                <a:solidFill>
                  <a:srgbClr val="FF0000"/>
                </a:solidFill>
                <a:latin typeface="Times New Roman" pitchFamily="18" charset="0"/>
                <a:cs typeface="Times New Roman" pitchFamily="18" charset="0"/>
              </a:rPr>
              <a:t>d</a:t>
            </a:r>
            <a:r>
              <a:rPr lang="en-US" sz="2200" dirty="0" smtClean="0">
                <a:solidFill>
                  <a:srgbClr val="FF0000"/>
                </a:solidFill>
                <a:latin typeface="Times New Roman" pitchFamily="18" charset="0"/>
                <a:cs typeface="Times New Roman" pitchFamily="18" charset="0"/>
              </a:rPr>
              <a:t>, E(</a:t>
            </a:r>
            <a:r>
              <a:rPr lang="en-US" sz="2200" dirty="0" err="1" smtClean="0">
                <a:solidFill>
                  <a:srgbClr val="FF0000"/>
                </a:solidFill>
                <a:latin typeface="Times New Roman" pitchFamily="18" charset="0"/>
                <a:cs typeface="Times New Roman" pitchFamily="18" charset="0"/>
              </a:rPr>
              <a:t>PU</a:t>
            </a:r>
            <a:r>
              <a:rPr lang="en-US" sz="2200" baseline="-25000" dirty="0" err="1" smtClean="0">
                <a:solidFill>
                  <a:srgbClr val="FF0000"/>
                </a:solidFill>
                <a:latin typeface="Times New Roman" pitchFamily="18" charset="0"/>
                <a:cs typeface="Times New Roman" pitchFamily="18" charset="0"/>
              </a:rPr>
              <a:t>d</a:t>
            </a:r>
            <a:r>
              <a:rPr lang="en-US" sz="2200" dirty="0" smtClean="0">
                <a:solidFill>
                  <a:srgbClr val="FF0000"/>
                </a:solidFill>
                <a:latin typeface="Times New Roman" pitchFamily="18" charset="0"/>
                <a:cs typeface="Times New Roman" pitchFamily="18" charset="0"/>
              </a:rPr>
              <a:t>, K</a:t>
            </a:r>
            <a:r>
              <a:rPr lang="en-US" sz="2200" baseline="-25000" dirty="0" smtClean="0">
                <a:solidFill>
                  <a:srgbClr val="FF0000"/>
                </a:solidFill>
                <a:latin typeface="Times New Roman" pitchFamily="18" charset="0"/>
                <a:cs typeface="Times New Roman" pitchFamily="18" charset="0"/>
              </a:rPr>
              <a:t>s</a:t>
            </a:r>
            <a:r>
              <a:rPr lang="en-US" sz="2200" dirty="0" smtClean="0">
                <a:solidFill>
                  <a:srgbClr val="FF0000"/>
                </a:solidFill>
                <a:latin typeface="Times New Roman" pitchFamily="18" charset="0"/>
                <a:cs typeface="Times New Roman" pitchFamily="18" charset="0"/>
              </a:rPr>
              <a:t>)). </a:t>
            </a:r>
          </a:p>
          <a:p>
            <a:pPr marL="457200" indent="-457200" algn="just" rtl="0">
              <a:lnSpc>
                <a:spcPct val="150000"/>
              </a:lnSpc>
              <a:buFont typeface="+mj-lt"/>
              <a:buAutoNum type="arabicPeriod" startAt="3"/>
            </a:pPr>
            <a:r>
              <a:rPr lang="en-US" sz="2200" dirty="0" smtClean="0">
                <a:solidFill>
                  <a:srgbClr val="FF0000"/>
                </a:solidFill>
                <a:latin typeface="Times New Roman" pitchFamily="18" charset="0"/>
                <a:cs typeface="Times New Roman" pitchFamily="18" charset="0"/>
              </a:rPr>
              <a:t>D </a:t>
            </a:r>
            <a:r>
              <a:rPr lang="en-US" sz="2200" dirty="0" smtClean="0">
                <a:latin typeface="Times New Roman" pitchFamily="18" charset="0"/>
                <a:cs typeface="Times New Roman" pitchFamily="18" charset="0"/>
              </a:rPr>
              <a:t>transmits </a:t>
            </a:r>
            <a:r>
              <a:rPr lang="en-US" sz="2200" dirty="0" smtClean="0">
                <a:solidFill>
                  <a:srgbClr val="FF0000"/>
                </a:solidFill>
                <a:latin typeface="Times New Roman" pitchFamily="18" charset="0"/>
                <a:cs typeface="Times New Roman" pitchFamily="18" charset="0"/>
              </a:rPr>
              <a:t>E(</a:t>
            </a:r>
            <a:r>
              <a:rPr lang="en-US" sz="2200" dirty="0" err="1" smtClean="0">
                <a:solidFill>
                  <a:srgbClr val="FF0000"/>
                </a:solidFill>
                <a:latin typeface="Times New Roman" pitchFamily="18" charset="0"/>
                <a:cs typeface="Times New Roman" pitchFamily="18" charset="0"/>
              </a:rPr>
              <a:t>PU</a:t>
            </a:r>
            <a:r>
              <a:rPr lang="en-US" sz="2200" baseline="-25000" dirty="0" err="1" smtClean="0">
                <a:solidFill>
                  <a:srgbClr val="FF0000"/>
                </a:solidFill>
                <a:latin typeface="Times New Roman" pitchFamily="18" charset="0"/>
                <a:cs typeface="Times New Roman" pitchFamily="18" charset="0"/>
              </a:rPr>
              <a:t>a</a:t>
            </a:r>
            <a:r>
              <a:rPr lang="en-US" sz="2200" dirty="0" smtClean="0">
                <a:solidFill>
                  <a:srgbClr val="FF0000"/>
                </a:solidFill>
                <a:latin typeface="Times New Roman" pitchFamily="18" charset="0"/>
                <a:cs typeface="Times New Roman" pitchFamily="18" charset="0"/>
              </a:rPr>
              <a:t>, K</a:t>
            </a:r>
            <a:r>
              <a:rPr lang="en-US" sz="2200" baseline="-25000" dirty="0" smtClean="0">
                <a:solidFill>
                  <a:srgbClr val="FF0000"/>
                </a:solidFill>
                <a:latin typeface="Times New Roman" pitchFamily="18" charset="0"/>
                <a:cs typeface="Times New Roman" pitchFamily="18" charset="0"/>
              </a:rPr>
              <a:t>s</a:t>
            </a:r>
            <a:r>
              <a:rPr lang="en-US" sz="2200" dirty="0" smtClean="0">
                <a:solidFill>
                  <a:srgbClr val="FF0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to A.</a:t>
            </a:r>
            <a:endParaRPr lang="ar-IQ" sz="2200" dirty="0">
              <a:latin typeface="Times New Roman" pitchFamily="18" charset="0"/>
              <a:cs typeface="Times New Roman" pitchFamily="18" charset="0"/>
            </a:endParaRPr>
          </a:p>
        </p:txBody>
      </p:sp>
    </p:spTree>
    <p:extLst>
      <p:ext uri="{BB962C8B-B14F-4D97-AF65-F5344CB8AC3E}">
        <p14:creationId xmlns:p14="http://schemas.microsoft.com/office/powerpoint/2010/main" val="2960844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7992888" cy="5078313"/>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a:latin typeface="Times New Roman" pitchFamily="18" charset="0"/>
                <a:cs typeface="Times New Roman" pitchFamily="18" charset="0"/>
              </a:rPr>
              <a:t>The result is that both </a:t>
            </a:r>
            <a:r>
              <a:rPr lang="en-US" sz="2400" dirty="0">
                <a:solidFill>
                  <a:srgbClr val="FF0000"/>
                </a:solidFill>
                <a:latin typeface="Times New Roman" pitchFamily="18" charset="0"/>
                <a:cs typeface="Times New Roman" pitchFamily="18" charset="0"/>
              </a:rPr>
              <a:t>A and B know K</a:t>
            </a:r>
            <a:r>
              <a:rPr lang="en-US" sz="2400" baseline="-25000" dirty="0">
                <a:solidFill>
                  <a:srgbClr val="FF0000"/>
                </a:solidFill>
                <a:latin typeface="Times New Roman" pitchFamily="18" charset="0"/>
                <a:cs typeface="Times New Roman" pitchFamily="18" charset="0"/>
              </a:rPr>
              <a:t>s</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and are </a:t>
            </a:r>
            <a:r>
              <a:rPr lang="en-US" sz="2400" dirty="0">
                <a:solidFill>
                  <a:srgbClr val="FF0000"/>
                </a:solidFill>
                <a:latin typeface="Times New Roman" pitchFamily="18" charset="0"/>
                <a:cs typeface="Times New Roman" pitchFamily="18" charset="0"/>
              </a:rPr>
              <a:t>unaware</a:t>
            </a:r>
            <a:r>
              <a:rPr lang="en-US" sz="2400" dirty="0">
                <a:latin typeface="Times New Roman" pitchFamily="18" charset="0"/>
                <a:cs typeface="Times New Roman" pitchFamily="18" charset="0"/>
              </a:rPr>
              <a:t> that K</a:t>
            </a:r>
            <a:r>
              <a:rPr lang="en-US" sz="2400" baseline="-25000" dirty="0">
                <a:latin typeface="Times New Roman" pitchFamily="18" charset="0"/>
                <a:cs typeface="Times New Roman" pitchFamily="18" charset="0"/>
              </a:rPr>
              <a:t>s</a:t>
            </a:r>
            <a:r>
              <a:rPr lang="en-US" sz="2400" dirty="0">
                <a:latin typeface="Times New Roman" pitchFamily="18" charset="0"/>
                <a:cs typeface="Times New Roman" pitchFamily="18" charset="0"/>
              </a:rPr>
              <a:t> has also been </a:t>
            </a:r>
            <a:r>
              <a:rPr lang="en-US" sz="2400" dirty="0">
                <a:solidFill>
                  <a:srgbClr val="FF0000"/>
                </a:solidFill>
                <a:latin typeface="Times New Roman" pitchFamily="18" charset="0"/>
                <a:cs typeface="Times New Roman" pitchFamily="18" charset="0"/>
              </a:rPr>
              <a:t>revealed to 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and B can now exchange messages using K</a:t>
            </a:r>
            <a:r>
              <a:rPr lang="en-US" sz="2400" baseline="-25000" dirty="0">
                <a:latin typeface="Times New Roman" pitchFamily="18" charset="0"/>
                <a:cs typeface="Times New Roman" pitchFamily="18" charset="0"/>
              </a:rPr>
              <a:t>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D </a:t>
            </a:r>
            <a:r>
              <a:rPr lang="en-US" sz="2400" dirty="0">
                <a:latin typeface="Times New Roman" pitchFamily="18" charset="0"/>
                <a:cs typeface="Times New Roman" pitchFamily="18" charset="0"/>
              </a:rPr>
              <a:t>no longer actively interferes with the communications channel but </a:t>
            </a:r>
            <a:r>
              <a:rPr lang="en-US" sz="2400" dirty="0">
                <a:solidFill>
                  <a:srgbClr val="FF0000"/>
                </a:solidFill>
                <a:latin typeface="Times New Roman" pitchFamily="18" charset="0"/>
                <a:cs typeface="Times New Roman" pitchFamily="18" charset="0"/>
              </a:rPr>
              <a:t>simply eavesdrops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Knowing </a:t>
            </a:r>
            <a:r>
              <a:rPr lang="en-US" sz="2400" dirty="0">
                <a:latin typeface="Times New Roman" pitchFamily="18" charset="0"/>
                <a:cs typeface="Times New Roman" pitchFamily="18" charset="0"/>
              </a:rPr>
              <a:t>K</a:t>
            </a:r>
            <a:r>
              <a:rPr lang="en-US" sz="2400" baseline="-25000" dirty="0">
                <a:latin typeface="Times New Roman" pitchFamily="18" charset="0"/>
                <a:cs typeface="Times New Roman" pitchFamily="18" charset="0"/>
              </a:rPr>
              <a:t>s</a:t>
            </a:r>
            <a:r>
              <a:rPr lang="en-US" sz="2400" dirty="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D </a:t>
            </a:r>
            <a:r>
              <a:rPr lang="en-US" sz="2400" dirty="0">
                <a:solidFill>
                  <a:srgbClr val="FF0000"/>
                </a:solidFill>
                <a:latin typeface="Times New Roman" pitchFamily="18" charset="0"/>
                <a:cs typeface="Times New Roman" pitchFamily="18" charset="0"/>
              </a:rPr>
              <a:t>can decrypt all messages</a:t>
            </a:r>
            <a:r>
              <a:rPr lang="en-US" sz="2400" dirty="0">
                <a:latin typeface="Times New Roman" pitchFamily="18" charset="0"/>
                <a:cs typeface="Times New Roman" pitchFamily="18" charset="0"/>
              </a:rPr>
              <a:t>, and both </a:t>
            </a:r>
            <a:r>
              <a:rPr lang="en-US" sz="2400" dirty="0">
                <a:solidFill>
                  <a:srgbClr val="FF0000"/>
                </a:solidFill>
                <a:latin typeface="Times New Roman" pitchFamily="18" charset="0"/>
                <a:cs typeface="Times New Roman" pitchFamily="18" charset="0"/>
              </a:rPr>
              <a:t>A and B are unaware</a:t>
            </a:r>
            <a:r>
              <a:rPr lang="en-US" sz="2400" dirty="0">
                <a:latin typeface="Times New Roman" pitchFamily="18" charset="0"/>
                <a:cs typeface="Times New Roman" pitchFamily="18" charset="0"/>
              </a:rPr>
              <a:t> of the problem. </a:t>
            </a:r>
            <a:endParaRPr lang="en-US" sz="24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Thus</a:t>
            </a:r>
            <a:r>
              <a:rPr lang="en-US" sz="2400" dirty="0">
                <a:latin typeface="Times New Roman" pitchFamily="18" charset="0"/>
                <a:cs typeface="Times New Roman" pitchFamily="18" charset="0"/>
              </a:rPr>
              <a:t>, this simple protocol is </a:t>
            </a:r>
            <a:r>
              <a:rPr lang="en-US" sz="2400" dirty="0">
                <a:solidFill>
                  <a:srgbClr val="FF0000"/>
                </a:solidFill>
                <a:latin typeface="Times New Roman" pitchFamily="18" charset="0"/>
                <a:cs typeface="Times New Roman" pitchFamily="18" charset="0"/>
              </a:rPr>
              <a:t>only useful </a:t>
            </a:r>
            <a:r>
              <a:rPr lang="en-US" sz="2400" dirty="0">
                <a:latin typeface="Times New Roman" pitchFamily="18" charset="0"/>
                <a:cs typeface="Times New Roman" pitchFamily="18" charset="0"/>
              </a:rPr>
              <a:t>in an environment where the </a:t>
            </a:r>
            <a:r>
              <a:rPr lang="en-US" sz="2400" dirty="0">
                <a:solidFill>
                  <a:srgbClr val="FF0000"/>
                </a:solidFill>
                <a:latin typeface="Times New Roman" pitchFamily="18" charset="0"/>
                <a:cs typeface="Times New Roman" pitchFamily="18" charset="0"/>
              </a:rPr>
              <a:t>only threat is eavesdropping</a:t>
            </a:r>
            <a:endParaRPr lang="ar-IQ"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83037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354" y="188640"/>
            <a:ext cx="8064896" cy="830997"/>
          </a:xfrm>
          <a:prstGeom prst="rect">
            <a:avLst/>
          </a:prstGeom>
        </p:spPr>
        <p:txBody>
          <a:bodyPr wrap="square">
            <a:spAutoFit/>
          </a:bodyPr>
          <a:lstStyle/>
          <a:p>
            <a:pPr marL="342900" indent="-342900" algn="l" rtl="0">
              <a:buFont typeface="Wingdings" pitchFamily="2" charset="2"/>
              <a:buChar char="q"/>
            </a:pPr>
            <a:r>
              <a:rPr lang="en-US" sz="2400" b="1" dirty="0">
                <a:latin typeface="Times New Roman" pitchFamily="18" charset="0"/>
                <a:cs typeface="Times New Roman" pitchFamily="18" charset="0"/>
              </a:rPr>
              <a:t>Secret Key Distribution with Confidentiality and Authentication</a:t>
            </a:r>
            <a:endParaRPr lang="ar-IQ" sz="2400" b="1" dirty="0">
              <a:latin typeface="Times New Roman" pitchFamily="18" charset="0"/>
              <a:cs typeface="Times New Roman" pitchFamily="18" charset="0"/>
            </a:endParaRPr>
          </a:p>
        </p:txBody>
      </p:sp>
      <p:sp>
        <p:nvSpPr>
          <p:cNvPr id="3" name="Rectangle 2"/>
          <p:cNvSpPr/>
          <p:nvPr/>
        </p:nvSpPr>
        <p:spPr>
          <a:xfrm>
            <a:off x="427817" y="1019637"/>
            <a:ext cx="8248639" cy="2123658"/>
          </a:xfrm>
          <a:prstGeom prst="rect">
            <a:avLst/>
          </a:prstGeom>
        </p:spPr>
        <p:txBody>
          <a:bodyPr wrap="square">
            <a:spAutoFit/>
          </a:bodyPr>
          <a:lstStyle/>
          <a:p>
            <a:pPr marL="342900" indent="-342900" algn="just" rtl="0">
              <a:lnSpc>
                <a:spcPct val="150000"/>
              </a:lnSpc>
              <a:buFont typeface="Wingdings" pitchFamily="2" charset="2"/>
              <a:buChar char="Ø"/>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approach </a:t>
            </a:r>
            <a:r>
              <a:rPr lang="en-US" sz="2200" dirty="0" smtClean="0">
                <a:latin typeface="Times New Roman" pitchFamily="18" charset="0"/>
                <a:cs typeface="Times New Roman" pitchFamily="18" charset="0"/>
              </a:rPr>
              <a:t>shown </a:t>
            </a:r>
            <a:r>
              <a:rPr lang="en-US" sz="2200" dirty="0">
                <a:latin typeface="Times New Roman" pitchFamily="18" charset="0"/>
                <a:cs typeface="Times New Roman" pitchFamily="18" charset="0"/>
              </a:rPr>
              <a:t>in </a:t>
            </a:r>
            <a:r>
              <a:rPr lang="en-US" sz="2200" dirty="0" smtClean="0">
                <a:latin typeface="Times New Roman" pitchFamily="18" charset="0"/>
                <a:cs typeface="Times New Roman" pitchFamily="18" charset="0"/>
              </a:rPr>
              <a:t>the Figure </a:t>
            </a:r>
            <a:r>
              <a:rPr lang="en-US" sz="2200" dirty="0" smtClean="0">
                <a:solidFill>
                  <a:srgbClr val="FF0000"/>
                </a:solidFill>
                <a:latin typeface="Times New Roman" pitchFamily="18" charset="0"/>
                <a:cs typeface="Times New Roman" pitchFamily="18" charset="0"/>
              </a:rPr>
              <a:t>provides </a:t>
            </a:r>
            <a:r>
              <a:rPr lang="en-US" sz="2200" dirty="0">
                <a:solidFill>
                  <a:srgbClr val="FF0000"/>
                </a:solidFill>
                <a:latin typeface="Times New Roman" pitchFamily="18" charset="0"/>
                <a:cs typeface="Times New Roman" pitchFamily="18" charset="0"/>
              </a:rPr>
              <a:t>protection </a:t>
            </a:r>
            <a:r>
              <a:rPr lang="en-US" sz="2200" dirty="0">
                <a:latin typeface="Times New Roman" pitchFamily="18" charset="0"/>
                <a:cs typeface="Times New Roman" pitchFamily="18" charset="0"/>
              </a:rPr>
              <a:t>against both </a:t>
            </a:r>
            <a:r>
              <a:rPr lang="en-US" sz="2200" dirty="0">
                <a:solidFill>
                  <a:srgbClr val="FF0000"/>
                </a:solidFill>
                <a:latin typeface="Times New Roman" pitchFamily="18" charset="0"/>
                <a:cs typeface="Times New Roman" pitchFamily="18" charset="0"/>
              </a:rPr>
              <a:t>active and passive attacks</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342900" indent="-342900" algn="just" rtl="0">
              <a:lnSpc>
                <a:spcPct val="150000"/>
              </a:lnSpc>
              <a:buFont typeface="Wingdings" pitchFamily="2" charset="2"/>
              <a:buChar char="Ø"/>
            </a:pPr>
            <a:r>
              <a:rPr lang="en-US" sz="2200" dirty="0" smtClean="0">
                <a:latin typeface="Times New Roman" pitchFamily="18" charset="0"/>
                <a:cs typeface="Times New Roman" pitchFamily="18" charset="0"/>
              </a:rPr>
              <a:t>We </a:t>
            </a:r>
            <a:r>
              <a:rPr lang="en-US" sz="2200" dirty="0">
                <a:latin typeface="Times New Roman" pitchFamily="18" charset="0"/>
                <a:cs typeface="Times New Roman" pitchFamily="18" charset="0"/>
              </a:rPr>
              <a:t>begin at a point when it is assumed that A and B have exchanged public keys by one of the </a:t>
            </a:r>
            <a:r>
              <a:rPr lang="en-US" sz="2200" dirty="0" smtClean="0">
                <a:latin typeface="Times New Roman" pitchFamily="18" charset="0"/>
                <a:cs typeface="Times New Roman" pitchFamily="18" charset="0"/>
              </a:rPr>
              <a:t>described </a:t>
            </a:r>
            <a:r>
              <a:rPr lang="en-US" sz="2200" dirty="0" smtClean="0">
                <a:latin typeface="Times New Roman" pitchFamily="18" charset="0"/>
                <a:cs typeface="Times New Roman" pitchFamily="18" charset="0"/>
              </a:rPr>
              <a:t>schemes. </a:t>
            </a:r>
            <a:endParaRPr lang="ar-IQ" sz="2200"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44" y="3143295"/>
            <a:ext cx="7905280" cy="3295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005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4053354" cy="461665"/>
          </a:xfrm>
          <a:prstGeom prst="rect">
            <a:avLst/>
          </a:prstGeom>
        </p:spPr>
        <p:txBody>
          <a:bodyPr wrap="none">
            <a:spAutoFit/>
          </a:bodyPr>
          <a:lstStyle/>
          <a:p>
            <a:pPr algn="l" rtl="0"/>
            <a:r>
              <a:rPr lang="en-US" sz="2400" dirty="0" smtClean="0">
                <a:latin typeface="Times New Roman" pitchFamily="18" charset="0"/>
                <a:cs typeface="Times New Roman" pitchFamily="18" charset="0"/>
              </a:rPr>
              <a:t>Then the following steps occur.</a:t>
            </a:r>
            <a:endParaRPr lang="ar-IQ" sz="2400" dirty="0"/>
          </a:p>
        </p:txBody>
      </p:sp>
      <p:sp>
        <p:nvSpPr>
          <p:cNvPr id="3" name="Rectangle 2"/>
          <p:cNvSpPr/>
          <p:nvPr/>
        </p:nvSpPr>
        <p:spPr>
          <a:xfrm>
            <a:off x="251520" y="722314"/>
            <a:ext cx="8568952" cy="2862322"/>
          </a:xfrm>
          <a:prstGeom prst="rect">
            <a:avLst/>
          </a:prstGeom>
        </p:spPr>
        <p:txBody>
          <a:bodyPr wrap="square">
            <a:spAutoFit/>
          </a:bodyPr>
          <a:lstStyle/>
          <a:p>
            <a:pPr marL="457200" indent="-457200" algn="just" rtl="0">
              <a:lnSpc>
                <a:spcPct val="150000"/>
              </a:lnSpc>
              <a:buFont typeface="+mj-lt"/>
              <a:buAutoNum type="arabicPeriod"/>
            </a:pPr>
            <a:r>
              <a:rPr lang="en-US" sz="2000" dirty="0">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 uses </a:t>
            </a:r>
            <a:r>
              <a:rPr lang="en-US" sz="2000" dirty="0">
                <a:solidFill>
                  <a:srgbClr val="FF0000"/>
                </a:solidFill>
                <a:latin typeface="Times New Roman" pitchFamily="18" charset="0"/>
                <a:cs typeface="Times New Roman" pitchFamily="18" charset="0"/>
              </a:rPr>
              <a:t>B</a:t>
            </a:r>
            <a:r>
              <a:rPr lang="en-US" sz="2000" dirty="0">
                <a:latin typeface="Times New Roman" pitchFamily="18" charset="0"/>
                <a:cs typeface="Times New Roman" pitchFamily="18" charset="0"/>
              </a:rPr>
              <a:t>’s public key to encrypt a message to </a:t>
            </a:r>
            <a:r>
              <a:rPr lang="en-US" sz="2000" dirty="0">
                <a:solidFill>
                  <a:srgbClr val="FF0000"/>
                </a:solidFill>
                <a:latin typeface="Times New Roman" pitchFamily="18" charset="0"/>
                <a:cs typeface="Times New Roman" pitchFamily="18" charset="0"/>
              </a:rPr>
              <a:t>B</a:t>
            </a:r>
            <a:r>
              <a:rPr lang="en-US" sz="2000" dirty="0">
                <a:latin typeface="Times New Roman" pitchFamily="18" charset="0"/>
                <a:cs typeface="Times New Roman" pitchFamily="18" charset="0"/>
              </a:rPr>
              <a:t> containing an identifier of </a:t>
            </a:r>
            <a:r>
              <a:rPr lang="en-US" sz="2000" dirty="0">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a:t>
            </a:r>
            <a:r>
              <a:rPr lang="en-US" sz="2000" dirty="0">
                <a:solidFill>
                  <a:srgbClr val="FF0000"/>
                </a:solidFill>
                <a:latin typeface="Times New Roman" pitchFamily="18" charset="0"/>
                <a:cs typeface="Times New Roman" pitchFamily="18" charset="0"/>
              </a:rPr>
              <a:t>ID</a:t>
            </a:r>
            <a:r>
              <a:rPr lang="en-US" sz="2000" baseline="-25000" dirty="0">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 and a nonce (</a:t>
            </a:r>
            <a:r>
              <a:rPr lang="en-US" sz="2000" dirty="0">
                <a:solidFill>
                  <a:srgbClr val="FF0000"/>
                </a:solidFill>
                <a:latin typeface="Times New Roman" pitchFamily="18" charset="0"/>
                <a:cs typeface="Times New Roman" pitchFamily="18" charset="0"/>
              </a:rPr>
              <a:t>N</a:t>
            </a:r>
            <a:r>
              <a:rPr lang="en-US" sz="2000" baseline="-25000" dirty="0">
                <a:solidFill>
                  <a:srgbClr val="FF0000"/>
                </a:solidFill>
                <a:latin typeface="Times New Roman" pitchFamily="18" charset="0"/>
                <a:cs typeface="Times New Roman" pitchFamily="18" charset="0"/>
              </a:rPr>
              <a:t>1</a:t>
            </a:r>
            <a:r>
              <a:rPr lang="en-US" sz="2000" dirty="0">
                <a:latin typeface="Times New Roman" pitchFamily="18" charset="0"/>
                <a:cs typeface="Times New Roman" pitchFamily="18" charset="0"/>
              </a:rPr>
              <a:t>), which is used to identify this transaction uniquely. </a:t>
            </a:r>
            <a:endParaRPr lang="en-US" sz="2000" dirty="0" smtClean="0">
              <a:latin typeface="Times New Roman" pitchFamily="18" charset="0"/>
              <a:cs typeface="Times New Roman" pitchFamily="18" charset="0"/>
            </a:endParaRPr>
          </a:p>
          <a:p>
            <a:pPr marL="457200" indent="-457200" algn="just" rtl="0">
              <a:lnSpc>
                <a:spcPct val="150000"/>
              </a:lnSpc>
              <a:buFont typeface="+mj-lt"/>
              <a:buAutoNum type="arabicPeriod"/>
            </a:pPr>
            <a:r>
              <a:rPr lang="en-US" sz="2000" dirty="0" smtClean="0">
                <a:solidFill>
                  <a:srgbClr val="FF0000"/>
                </a:solidFill>
                <a:latin typeface="Times New Roman" pitchFamily="18" charset="0"/>
                <a:cs typeface="Times New Roman" pitchFamily="18" charset="0"/>
              </a:rPr>
              <a:t>B </a:t>
            </a:r>
            <a:r>
              <a:rPr lang="en-US" sz="2000" dirty="0">
                <a:latin typeface="Times New Roman" pitchFamily="18" charset="0"/>
                <a:cs typeface="Times New Roman" pitchFamily="18" charset="0"/>
              </a:rPr>
              <a:t>sends a message to </a:t>
            </a:r>
            <a:r>
              <a:rPr lang="en-US" sz="2000" dirty="0">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 encrypted with </a:t>
            </a:r>
            <a:r>
              <a:rPr lang="en-US" sz="2000" dirty="0" err="1">
                <a:solidFill>
                  <a:srgbClr val="FF0000"/>
                </a:solidFill>
                <a:latin typeface="Times New Roman" pitchFamily="18" charset="0"/>
                <a:cs typeface="Times New Roman" pitchFamily="18" charset="0"/>
              </a:rPr>
              <a:t>PU</a:t>
            </a:r>
            <a:r>
              <a:rPr lang="en-US" sz="2000" baseline="-25000" dirty="0" err="1">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 and containing A’s nonce (</a:t>
            </a:r>
            <a:r>
              <a:rPr lang="en-US" sz="2000" dirty="0">
                <a:solidFill>
                  <a:srgbClr val="FF0000"/>
                </a:solidFill>
                <a:latin typeface="Times New Roman" pitchFamily="18" charset="0"/>
                <a:cs typeface="Times New Roman" pitchFamily="18" charset="0"/>
              </a:rPr>
              <a:t>N</a:t>
            </a:r>
            <a:r>
              <a:rPr lang="en-US" sz="2000" baseline="-25000" dirty="0">
                <a:solidFill>
                  <a:srgbClr val="FF0000"/>
                </a:solidFill>
                <a:latin typeface="Times New Roman" pitchFamily="18" charset="0"/>
                <a:cs typeface="Times New Roman" pitchFamily="18" charset="0"/>
              </a:rPr>
              <a:t>1</a:t>
            </a:r>
            <a:r>
              <a:rPr lang="en-US" sz="2000" dirty="0">
                <a:latin typeface="Times New Roman" pitchFamily="18" charset="0"/>
                <a:cs typeface="Times New Roman" pitchFamily="18" charset="0"/>
              </a:rPr>
              <a:t>) as well as </a:t>
            </a:r>
            <a:r>
              <a:rPr lang="en-US" sz="2000" dirty="0">
                <a:solidFill>
                  <a:srgbClr val="FF0000"/>
                </a:solidFill>
                <a:latin typeface="Times New Roman" pitchFamily="18" charset="0"/>
                <a:cs typeface="Times New Roman" pitchFamily="18" charset="0"/>
              </a:rPr>
              <a:t>a new nonce generated </a:t>
            </a:r>
            <a:r>
              <a:rPr lang="en-US" sz="2000" dirty="0">
                <a:latin typeface="Times New Roman" pitchFamily="18" charset="0"/>
                <a:cs typeface="Times New Roman" pitchFamily="18" charset="0"/>
              </a:rPr>
              <a:t>by </a:t>
            </a:r>
            <a:r>
              <a:rPr lang="en-US" sz="2000" dirty="0">
                <a:solidFill>
                  <a:srgbClr val="FF0000"/>
                </a:solidFill>
                <a:latin typeface="Times New Roman" pitchFamily="18" charset="0"/>
                <a:cs typeface="Times New Roman" pitchFamily="18" charset="0"/>
              </a:rPr>
              <a:t>B</a:t>
            </a:r>
            <a:r>
              <a:rPr lang="en-US" sz="2000" dirty="0">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N</a:t>
            </a:r>
            <a:r>
              <a:rPr lang="en-US" sz="2000" baseline="-25000" dirty="0">
                <a:solidFill>
                  <a:srgbClr val="FF0000"/>
                </a:solidFill>
                <a:latin typeface="Times New Roman" pitchFamily="18" charset="0"/>
                <a:cs typeface="Times New Roman" pitchFamily="18" charset="0"/>
              </a:rPr>
              <a:t>2</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Because only </a:t>
            </a:r>
            <a:r>
              <a:rPr lang="en-US" sz="2000" dirty="0">
                <a:solidFill>
                  <a:srgbClr val="FF0000"/>
                </a:solidFill>
                <a:latin typeface="Times New Roman" pitchFamily="18" charset="0"/>
                <a:cs typeface="Times New Roman" pitchFamily="18" charset="0"/>
              </a:rPr>
              <a:t>B</a:t>
            </a:r>
            <a:r>
              <a:rPr lang="en-US" sz="2000" dirty="0">
                <a:latin typeface="Times New Roman" pitchFamily="18" charset="0"/>
                <a:cs typeface="Times New Roman" pitchFamily="18" charset="0"/>
              </a:rPr>
              <a:t> could have decrypted message (1), the presence of N</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in message (2) assures </a:t>
            </a:r>
            <a:r>
              <a:rPr lang="en-US" sz="2000" dirty="0">
                <a:solidFill>
                  <a:srgbClr val="FF0000"/>
                </a:solidFill>
                <a:latin typeface="Times New Roman" pitchFamily="18" charset="0"/>
                <a:cs typeface="Times New Roman" pitchFamily="18" charset="0"/>
              </a:rPr>
              <a:t>A</a:t>
            </a:r>
            <a:r>
              <a:rPr lang="en-US" sz="2000" dirty="0">
                <a:latin typeface="Times New Roman" pitchFamily="18" charset="0"/>
                <a:cs typeface="Times New Roman" pitchFamily="18" charset="0"/>
              </a:rPr>
              <a:t> that the correspondent is </a:t>
            </a:r>
            <a:r>
              <a:rPr lang="en-US" sz="2000" dirty="0">
                <a:solidFill>
                  <a:srgbClr val="FF0000"/>
                </a:solidFill>
                <a:latin typeface="Times New Roman" pitchFamily="18" charset="0"/>
                <a:cs typeface="Times New Roman" pitchFamily="18" charset="0"/>
              </a:rPr>
              <a:t>B</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501008"/>
            <a:ext cx="7416824" cy="293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08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4624"/>
            <a:ext cx="8496944" cy="2862322"/>
          </a:xfrm>
          <a:prstGeom prst="rect">
            <a:avLst/>
          </a:prstGeom>
        </p:spPr>
        <p:txBody>
          <a:bodyPr wrap="square">
            <a:spAutoFit/>
          </a:bodyPr>
          <a:lstStyle/>
          <a:p>
            <a:pPr marL="457200" indent="-457200" algn="just" rtl="0">
              <a:lnSpc>
                <a:spcPct val="150000"/>
              </a:lnSpc>
              <a:buFont typeface="+mj-lt"/>
              <a:buAutoNum type="arabicPeriod" startAt="3"/>
            </a:pPr>
            <a:r>
              <a:rPr lang="en-US" sz="2000" dirty="0" smtClean="0">
                <a:solidFill>
                  <a:srgbClr val="FF0000"/>
                </a:solidFill>
                <a:latin typeface="Times New Roman" pitchFamily="18" charset="0"/>
                <a:cs typeface="Times New Roman" pitchFamily="18" charset="0"/>
              </a:rPr>
              <a:t>A</a:t>
            </a:r>
            <a:r>
              <a:rPr lang="en-US" sz="2000" dirty="0" smtClean="0">
                <a:latin typeface="Times New Roman" pitchFamily="18" charset="0"/>
                <a:cs typeface="Times New Roman" pitchFamily="18" charset="0"/>
              </a:rPr>
              <a:t> returns </a:t>
            </a:r>
            <a:r>
              <a:rPr lang="en-US" sz="2000" dirty="0" smtClean="0">
                <a:solidFill>
                  <a:srgbClr val="FF0000"/>
                </a:solidFill>
                <a:latin typeface="Times New Roman" pitchFamily="18" charset="0"/>
                <a:cs typeface="Times New Roman" pitchFamily="18" charset="0"/>
              </a:rPr>
              <a:t>N</a:t>
            </a:r>
            <a:r>
              <a:rPr lang="en-US" sz="2000" baseline="-25000" dirty="0" smtClean="0">
                <a:solidFill>
                  <a:srgbClr val="FF0000"/>
                </a:solidFill>
                <a:latin typeface="Times New Roman" pitchFamily="18" charset="0"/>
                <a:cs typeface="Times New Roman" pitchFamily="18" charset="0"/>
              </a:rPr>
              <a:t>2</a:t>
            </a:r>
            <a:r>
              <a:rPr lang="en-US" sz="2000" dirty="0" smtClean="0">
                <a:latin typeface="Times New Roman" pitchFamily="18" charset="0"/>
                <a:cs typeface="Times New Roman" pitchFamily="18" charset="0"/>
              </a:rPr>
              <a:t>, encrypted using </a:t>
            </a: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’s public key, to assure </a:t>
            </a: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 that its correspondent is </a:t>
            </a:r>
            <a:r>
              <a:rPr lang="en-US" sz="2000" dirty="0" smtClean="0">
                <a:solidFill>
                  <a:srgbClr val="FF0000"/>
                </a:solidFill>
                <a:latin typeface="Times New Roman" pitchFamily="18" charset="0"/>
                <a:cs typeface="Times New Roman" pitchFamily="18" charset="0"/>
              </a:rPr>
              <a:t>A</a:t>
            </a:r>
            <a:r>
              <a:rPr lang="en-US" sz="2000" dirty="0" smtClean="0">
                <a:latin typeface="Times New Roman" pitchFamily="18" charset="0"/>
                <a:cs typeface="Times New Roman" pitchFamily="18" charset="0"/>
              </a:rPr>
              <a:t>. </a:t>
            </a:r>
          </a:p>
          <a:p>
            <a:pPr marL="457200" indent="-457200" algn="just" rtl="0">
              <a:lnSpc>
                <a:spcPct val="150000"/>
              </a:lnSpc>
              <a:buFont typeface="+mj-lt"/>
              <a:buAutoNum type="arabicPeriod" startAt="3"/>
            </a:pPr>
            <a:r>
              <a:rPr lang="en-US" sz="2000" dirty="0" smtClean="0">
                <a:solidFill>
                  <a:srgbClr val="FF0000"/>
                </a:solidFill>
                <a:latin typeface="Times New Roman" pitchFamily="18" charset="0"/>
                <a:cs typeface="Times New Roman" pitchFamily="18" charset="0"/>
              </a:rPr>
              <a:t>A</a:t>
            </a:r>
            <a:r>
              <a:rPr lang="en-US" sz="2000" dirty="0" smtClean="0">
                <a:latin typeface="Times New Roman" pitchFamily="18" charset="0"/>
                <a:cs typeface="Times New Roman" pitchFamily="18" charset="0"/>
              </a:rPr>
              <a:t> selects a secret key </a:t>
            </a:r>
            <a:r>
              <a:rPr lang="en-US" sz="2000" dirty="0" smtClean="0">
                <a:solidFill>
                  <a:srgbClr val="FF0000"/>
                </a:solidFill>
                <a:latin typeface="Times New Roman" pitchFamily="18" charset="0"/>
                <a:cs typeface="Times New Roman" pitchFamily="18" charset="0"/>
              </a:rPr>
              <a:t>K</a:t>
            </a:r>
            <a:r>
              <a:rPr lang="en-US" sz="2000" baseline="-25000" dirty="0" smtClean="0">
                <a:solidFill>
                  <a:srgbClr val="FF0000"/>
                </a:solidFill>
                <a:latin typeface="Times New Roman" pitchFamily="18" charset="0"/>
                <a:cs typeface="Times New Roman" pitchFamily="18" charset="0"/>
              </a:rPr>
              <a:t>s</a:t>
            </a:r>
            <a:r>
              <a:rPr lang="en-US" sz="2000" dirty="0" smtClean="0">
                <a:latin typeface="Times New Roman" pitchFamily="18" charset="0"/>
                <a:cs typeface="Times New Roman" pitchFamily="18" charset="0"/>
              </a:rPr>
              <a:t> and sends </a:t>
            </a:r>
            <a:r>
              <a:rPr lang="en-US" sz="2000" dirty="0" smtClean="0">
                <a:solidFill>
                  <a:srgbClr val="FF0000"/>
                </a:solidFill>
                <a:latin typeface="Times New Roman" pitchFamily="18" charset="0"/>
                <a:cs typeface="Times New Roman" pitchFamily="18" charset="0"/>
              </a:rPr>
              <a:t>M = E(</a:t>
            </a:r>
            <a:r>
              <a:rPr lang="en-US" sz="2000" dirty="0" err="1" smtClean="0">
                <a:solidFill>
                  <a:srgbClr val="FF0000"/>
                </a:solidFill>
                <a:latin typeface="Times New Roman" pitchFamily="18" charset="0"/>
                <a:cs typeface="Times New Roman" pitchFamily="18" charset="0"/>
              </a:rPr>
              <a:t>PU</a:t>
            </a:r>
            <a:r>
              <a:rPr lang="en-US" sz="2000" baseline="-25000" dirty="0" err="1" smtClean="0">
                <a:solidFill>
                  <a:srgbClr val="FF0000"/>
                </a:solidFill>
                <a:latin typeface="Times New Roman" pitchFamily="18" charset="0"/>
                <a:cs typeface="Times New Roman" pitchFamily="18" charset="0"/>
              </a:rPr>
              <a:t>b</a:t>
            </a:r>
            <a:r>
              <a:rPr lang="en-US" sz="2000" dirty="0" smtClean="0">
                <a:solidFill>
                  <a:srgbClr val="FF0000"/>
                </a:solidFill>
                <a:latin typeface="Times New Roman" pitchFamily="18" charset="0"/>
                <a:cs typeface="Times New Roman" pitchFamily="18" charset="0"/>
              </a:rPr>
              <a:t>, E(</a:t>
            </a:r>
            <a:r>
              <a:rPr lang="en-US" sz="2000" dirty="0" err="1" smtClean="0">
                <a:solidFill>
                  <a:srgbClr val="FF0000"/>
                </a:solidFill>
                <a:latin typeface="Times New Roman" pitchFamily="18" charset="0"/>
                <a:cs typeface="Times New Roman" pitchFamily="18" charset="0"/>
              </a:rPr>
              <a:t>PR</a:t>
            </a:r>
            <a:r>
              <a:rPr lang="en-US" sz="2000" baseline="-25000" dirty="0" err="1" smtClean="0">
                <a:solidFill>
                  <a:srgbClr val="FF0000"/>
                </a:solidFill>
                <a:latin typeface="Times New Roman" pitchFamily="18" charset="0"/>
                <a:cs typeface="Times New Roman" pitchFamily="18" charset="0"/>
              </a:rPr>
              <a:t>a</a:t>
            </a:r>
            <a:r>
              <a:rPr lang="en-US" sz="2000" dirty="0" smtClean="0">
                <a:solidFill>
                  <a:srgbClr val="FF0000"/>
                </a:solidFill>
                <a:latin typeface="Times New Roman" pitchFamily="18" charset="0"/>
                <a:cs typeface="Times New Roman" pitchFamily="18" charset="0"/>
              </a:rPr>
              <a:t>, K</a:t>
            </a:r>
            <a:r>
              <a:rPr lang="en-US" sz="2000" baseline="-25000" dirty="0" smtClean="0">
                <a:solidFill>
                  <a:srgbClr val="FF0000"/>
                </a:solidFill>
                <a:latin typeface="Times New Roman" pitchFamily="18" charset="0"/>
                <a:cs typeface="Times New Roman" pitchFamily="18" charset="0"/>
              </a:rPr>
              <a:t>s</a:t>
            </a:r>
            <a:r>
              <a:rPr lang="en-US" sz="2000"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to </a:t>
            </a: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 Encryption of this message with </a:t>
            </a: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’s public key ensures that only </a:t>
            </a: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 can read it; encryption with </a:t>
            </a:r>
            <a:r>
              <a:rPr lang="en-US" sz="2000" dirty="0" smtClean="0">
                <a:solidFill>
                  <a:srgbClr val="FF0000"/>
                </a:solidFill>
                <a:latin typeface="Times New Roman" pitchFamily="18" charset="0"/>
                <a:cs typeface="Times New Roman" pitchFamily="18" charset="0"/>
              </a:rPr>
              <a:t>A</a:t>
            </a:r>
            <a:r>
              <a:rPr lang="en-US" sz="2000" dirty="0" smtClean="0">
                <a:latin typeface="Times New Roman" pitchFamily="18" charset="0"/>
                <a:cs typeface="Times New Roman" pitchFamily="18" charset="0"/>
              </a:rPr>
              <a:t>’s private key ensures that only </a:t>
            </a:r>
            <a:r>
              <a:rPr lang="en-US" sz="2000" dirty="0" smtClean="0">
                <a:solidFill>
                  <a:srgbClr val="FF0000"/>
                </a:solidFill>
                <a:latin typeface="Times New Roman" pitchFamily="18" charset="0"/>
                <a:cs typeface="Times New Roman" pitchFamily="18" charset="0"/>
              </a:rPr>
              <a:t>A</a:t>
            </a:r>
            <a:r>
              <a:rPr lang="en-US" sz="2000" dirty="0" smtClean="0">
                <a:latin typeface="Times New Roman" pitchFamily="18" charset="0"/>
                <a:cs typeface="Times New Roman" pitchFamily="18" charset="0"/>
              </a:rPr>
              <a:t> could have sent it. </a:t>
            </a:r>
          </a:p>
          <a:p>
            <a:pPr marL="457200" indent="-457200" algn="just" rtl="0">
              <a:lnSpc>
                <a:spcPct val="150000"/>
              </a:lnSpc>
              <a:buFont typeface="+mj-lt"/>
              <a:buAutoNum type="arabicPeriod" startAt="3"/>
            </a:pPr>
            <a:r>
              <a:rPr lang="en-US" sz="2000" dirty="0" smtClean="0">
                <a:solidFill>
                  <a:srgbClr val="FF0000"/>
                </a:solidFill>
                <a:latin typeface="Times New Roman" pitchFamily="18" charset="0"/>
                <a:cs typeface="Times New Roman" pitchFamily="18" charset="0"/>
              </a:rPr>
              <a:t>B</a:t>
            </a:r>
            <a:r>
              <a:rPr lang="en-US" sz="2000" dirty="0" smtClean="0">
                <a:latin typeface="Times New Roman" pitchFamily="18" charset="0"/>
                <a:cs typeface="Times New Roman" pitchFamily="18" charset="0"/>
              </a:rPr>
              <a:t> computes </a:t>
            </a:r>
            <a:r>
              <a:rPr lang="en-US" sz="2000" dirty="0" smtClean="0">
                <a:solidFill>
                  <a:srgbClr val="FF0000"/>
                </a:solidFill>
                <a:latin typeface="Times New Roman" pitchFamily="18" charset="0"/>
                <a:cs typeface="Times New Roman" pitchFamily="18" charset="0"/>
              </a:rPr>
              <a:t>D(</a:t>
            </a:r>
            <a:r>
              <a:rPr lang="en-US" sz="2000" dirty="0" err="1" smtClean="0">
                <a:solidFill>
                  <a:srgbClr val="FF0000"/>
                </a:solidFill>
                <a:latin typeface="Times New Roman" pitchFamily="18" charset="0"/>
                <a:cs typeface="Times New Roman" pitchFamily="18" charset="0"/>
              </a:rPr>
              <a:t>PU</a:t>
            </a:r>
            <a:r>
              <a:rPr lang="en-US" sz="2000" baseline="-25000" dirty="0" err="1" smtClean="0">
                <a:solidFill>
                  <a:srgbClr val="FF0000"/>
                </a:solidFill>
                <a:latin typeface="Times New Roman" pitchFamily="18" charset="0"/>
                <a:cs typeface="Times New Roman" pitchFamily="18" charset="0"/>
              </a:rPr>
              <a:t>a</a:t>
            </a:r>
            <a:r>
              <a:rPr lang="en-US" sz="2000" dirty="0" smtClean="0">
                <a:solidFill>
                  <a:srgbClr val="FF0000"/>
                </a:solidFill>
                <a:latin typeface="Times New Roman" pitchFamily="18" charset="0"/>
                <a:cs typeface="Times New Roman" pitchFamily="18" charset="0"/>
              </a:rPr>
              <a:t>, D(</a:t>
            </a:r>
            <a:r>
              <a:rPr lang="en-US" sz="2000" dirty="0" err="1" smtClean="0">
                <a:solidFill>
                  <a:srgbClr val="FF0000"/>
                </a:solidFill>
                <a:latin typeface="Times New Roman" pitchFamily="18" charset="0"/>
                <a:cs typeface="Times New Roman" pitchFamily="18" charset="0"/>
              </a:rPr>
              <a:t>PR</a:t>
            </a:r>
            <a:r>
              <a:rPr lang="en-US" sz="2000" baseline="-25000" dirty="0" err="1" smtClean="0">
                <a:solidFill>
                  <a:srgbClr val="FF0000"/>
                </a:solidFill>
                <a:latin typeface="Times New Roman" pitchFamily="18" charset="0"/>
                <a:cs typeface="Times New Roman" pitchFamily="18" charset="0"/>
              </a:rPr>
              <a:t>b</a:t>
            </a:r>
            <a:r>
              <a:rPr lang="en-US" sz="2000" dirty="0" smtClean="0">
                <a:solidFill>
                  <a:srgbClr val="FF0000"/>
                </a:solidFill>
                <a:latin typeface="Times New Roman" pitchFamily="18" charset="0"/>
                <a:cs typeface="Times New Roman" pitchFamily="18" charset="0"/>
              </a:rPr>
              <a:t>, M)) </a:t>
            </a:r>
            <a:r>
              <a:rPr lang="en-US" sz="2000" dirty="0" smtClean="0">
                <a:latin typeface="Times New Roman" pitchFamily="18" charset="0"/>
                <a:cs typeface="Times New Roman" pitchFamily="18" charset="0"/>
              </a:rPr>
              <a:t>to recover the secret key. </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588" y="2852936"/>
            <a:ext cx="7416824" cy="293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95536" y="5733256"/>
            <a:ext cx="8352928" cy="960328"/>
          </a:xfrm>
          <a:prstGeom prst="rect">
            <a:avLst/>
          </a:prstGeom>
        </p:spPr>
        <p:txBody>
          <a:bodyPr wrap="square">
            <a:spAutoFit/>
          </a:bodyPr>
          <a:lstStyle/>
          <a:p>
            <a:pPr algn="just" rtl="0">
              <a:lnSpc>
                <a:spcPct val="150000"/>
              </a:lnSpc>
            </a:pPr>
            <a:r>
              <a:rPr lang="en-US" sz="2000" dirty="0" smtClean="0">
                <a:latin typeface="Times New Roman" pitchFamily="18" charset="0"/>
                <a:cs typeface="Times New Roman" pitchFamily="18" charset="0"/>
              </a:rPr>
              <a:t>The result is that this scheme </a:t>
            </a:r>
            <a:r>
              <a:rPr lang="en-US" sz="2000" dirty="0" smtClean="0">
                <a:solidFill>
                  <a:srgbClr val="FF0000"/>
                </a:solidFill>
                <a:latin typeface="Times New Roman" pitchFamily="18" charset="0"/>
                <a:cs typeface="Times New Roman" pitchFamily="18" charset="0"/>
              </a:rPr>
              <a:t>ensures both confidentiality and authentication </a:t>
            </a:r>
            <a:r>
              <a:rPr lang="en-US" sz="2000" dirty="0" smtClean="0">
                <a:latin typeface="Times New Roman" pitchFamily="18" charset="0"/>
                <a:cs typeface="Times New Roman" pitchFamily="18" charset="0"/>
              </a:rPr>
              <a:t>in the exchange of a secret key</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4792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79661"/>
            <a:ext cx="7992888" cy="954107"/>
          </a:xfrm>
          <a:prstGeom prst="rect">
            <a:avLst/>
          </a:prstGeom>
        </p:spPr>
        <p:txBody>
          <a:bodyPr wrap="square">
            <a:spAutoFit/>
          </a:bodyPr>
          <a:lstStyle/>
          <a:p>
            <a:pPr algn="ctr" rtl="0"/>
            <a:r>
              <a:rPr lang="en-US" sz="2800" b="1" dirty="0" smtClean="0">
                <a:latin typeface="Times New Roman" pitchFamily="18" charset="0"/>
                <a:cs typeface="Times New Roman" pitchFamily="18" charset="0"/>
              </a:rPr>
              <a:t>Symmetric Key Distribution Using Symmetric Encryption</a:t>
            </a:r>
            <a:endParaRPr lang="ar-IQ" sz="2800" b="1" dirty="0">
              <a:latin typeface="Times New Roman" pitchFamily="18" charset="0"/>
              <a:cs typeface="Times New Roman" pitchFamily="18" charset="0"/>
            </a:endParaRPr>
          </a:p>
        </p:txBody>
      </p:sp>
      <p:sp>
        <p:nvSpPr>
          <p:cNvPr id="3" name="Rectangle 2"/>
          <p:cNvSpPr/>
          <p:nvPr/>
        </p:nvSpPr>
        <p:spPr>
          <a:xfrm>
            <a:off x="359532" y="1268760"/>
            <a:ext cx="8640960" cy="5078313"/>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For symmetric encryption to work, the two parties to an exchange must </a:t>
            </a:r>
            <a:r>
              <a:rPr lang="en-US" sz="2400" dirty="0" smtClean="0">
                <a:solidFill>
                  <a:srgbClr val="FF0000"/>
                </a:solidFill>
                <a:latin typeface="Times New Roman" pitchFamily="18" charset="0"/>
                <a:cs typeface="Times New Roman" pitchFamily="18" charset="0"/>
              </a:rPr>
              <a:t>share the same key</a:t>
            </a:r>
            <a:r>
              <a:rPr lang="en-US" sz="2400" dirty="0" smtClean="0">
                <a:latin typeface="Times New Roman" pitchFamily="18" charset="0"/>
                <a:cs typeface="Times New Roman" pitchFamily="18" charset="0"/>
              </a:rPr>
              <a:t>. </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That key must be protected from access by others.</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Furthermore, </a:t>
            </a:r>
            <a:r>
              <a:rPr lang="en-US" sz="2400" dirty="0" smtClean="0">
                <a:solidFill>
                  <a:srgbClr val="FF0000"/>
                </a:solidFill>
                <a:latin typeface="Times New Roman" pitchFamily="18" charset="0"/>
                <a:cs typeface="Times New Roman" pitchFamily="18" charset="0"/>
              </a:rPr>
              <a:t>frequent key changes are usually desirable </a:t>
            </a:r>
            <a:r>
              <a:rPr lang="en-US" sz="2400" dirty="0" smtClean="0">
                <a:latin typeface="Times New Roman" pitchFamily="18" charset="0"/>
                <a:cs typeface="Times New Roman" pitchFamily="18" charset="0"/>
              </a:rPr>
              <a:t>to limit the amount of data compromised if an attacker learns the key. </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Therefore, the strength of any cryptographic system rests with the </a:t>
            </a:r>
            <a:r>
              <a:rPr lang="en-US" sz="2400" b="1" dirty="0" smtClean="0">
                <a:solidFill>
                  <a:srgbClr val="FF0000"/>
                </a:solidFill>
                <a:latin typeface="Times New Roman" pitchFamily="18" charset="0"/>
                <a:cs typeface="Times New Roman" pitchFamily="18" charset="0"/>
              </a:rPr>
              <a:t>key distribution technique</a:t>
            </a:r>
            <a:r>
              <a:rPr lang="en-US" sz="2400" dirty="0" smtClean="0">
                <a:latin typeface="Times New Roman" pitchFamily="18" charset="0"/>
                <a:cs typeface="Times New Roman" pitchFamily="18" charset="0"/>
              </a:rPr>
              <a:t>, </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A term that refers to the means of </a:t>
            </a:r>
            <a:r>
              <a:rPr lang="en-US" sz="2400" dirty="0" smtClean="0">
                <a:solidFill>
                  <a:srgbClr val="FF0000"/>
                </a:solidFill>
                <a:latin typeface="Times New Roman" pitchFamily="18" charset="0"/>
                <a:cs typeface="Times New Roman" pitchFamily="18" charset="0"/>
              </a:rPr>
              <a:t>delivering a key to two parties </a:t>
            </a:r>
            <a:r>
              <a:rPr lang="en-US" sz="2400" dirty="0" smtClean="0">
                <a:latin typeface="Times New Roman" pitchFamily="18" charset="0"/>
                <a:cs typeface="Times New Roman" pitchFamily="18" charset="0"/>
              </a:rPr>
              <a:t>who wish to exchange data without allowing others to see the key. </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112712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50" y="260647"/>
            <a:ext cx="4099199" cy="461665"/>
          </a:xfrm>
          <a:prstGeom prst="rect">
            <a:avLst/>
          </a:prstGeom>
        </p:spPr>
        <p:txBody>
          <a:bodyPr wrap="square">
            <a:spAutoFit/>
          </a:bodyPr>
          <a:lstStyle/>
          <a:p>
            <a:pPr algn="l" rtl="0"/>
            <a:r>
              <a:rPr lang="en-US" sz="2400" b="1" dirty="0">
                <a:latin typeface="Times New Roman" pitchFamily="18" charset="0"/>
                <a:cs typeface="Times New Roman" pitchFamily="18" charset="0"/>
              </a:rPr>
              <a:t>Distribution Of Public </a:t>
            </a:r>
            <a:r>
              <a:rPr lang="en-US" sz="2400" b="1" dirty="0" smtClean="0">
                <a:latin typeface="Times New Roman" pitchFamily="18" charset="0"/>
                <a:cs typeface="Times New Roman" pitchFamily="18" charset="0"/>
              </a:rPr>
              <a:t>Keys</a:t>
            </a:r>
            <a:endParaRPr lang="ar-IQ" sz="2400" b="1" dirty="0">
              <a:latin typeface="Times New Roman" pitchFamily="18" charset="0"/>
              <a:cs typeface="Times New Roman" pitchFamily="18" charset="0"/>
            </a:endParaRPr>
          </a:p>
        </p:txBody>
      </p:sp>
      <p:sp>
        <p:nvSpPr>
          <p:cNvPr id="3" name="Rectangle 2"/>
          <p:cNvSpPr/>
          <p:nvPr/>
        </p:nvSpPr>
        <p:spPr>
          <a:xfrm>
            <a:off x="611560" y="908720"/>
            <a:ext cx="7920880" cy="1754326"/>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a:latin typeface="Times New Roman" pitchFamily="18" charset="0"/>
                <a:cs typeface="Times New Roman" pitchFamily="18" charset="0"/>
              </a:rPr>
              <a:t>Several techniques have been proposed for the distribution of public keys. </a:t>
            </a:r>
            <a:r>
              <a:rPr lang="en-US" sz="2400" dirty="0">
                <a:latin typeface="Times New Roman" pitchFamily="18" charset="0"/>
                <a:cs typeface="Times New Roman" pitchFamily="18" charset="0"/>
              </a:rPr>
              <a:t>Virtually all these proposals can be grouped into the following general schemes: </a:t>
            </a:r>
            <a:endParaRPr lang="en-US" sz="2400" dirty="0" smtClean="0">
              <a:latin typeface="Times New Roman" pitchFamily="18" charset="0"/>
              <a:cs typeface="Times New Roman" pitchFamily="18" charset="0"/>
            </a:endParaRPr>
          </a:p>
        </p:txBody>
      </p:sp>
      <p:sp>
        <p:nvSpPr>
          <p:cNvPr id="4" name="Rectangle 3"/>
          <p:cNvSpPr/>
          <p:nvPr/>
        </p:nvSpPr>
        <p:spPr>
          <a:xfrm>
            <a:off x="739309" y="3068960"/>
            <a:ext cx="7920880" cy="2308324"/>
          </a:xfrm>
          <a:prstGeom prst="rect">
            <a:avLst/>
          </a:prstGeom>
        </p:spPr>
        <p:txBody>
          <a:bodyPr wrap="square" numCol="1">
            <a:spAutoFit/>
          </a:bodyPr>
          <a:lstStyle/>
          <a:p>
            <a:pPr marL="534988" indent="-360363" algn="just" rtl="0">
              <a:lnSpc>
                <a:spcPct val="150000"/>
              </a:lnSpc>
              <a:buFont typeface="+mj-lt"/>
              <a:buAutoNum type="arabicPeriod"/>
            </a:pPr>
            <a:r>
              <a:rPr lang="en-US" sz="2400" dirty="0" smtClean="0">
                <a:latin typeface="Times New Roman" pitchFamily="18" charset="0"/>
                <a:cs typeface="Times New Roman" pitchFamily="18" charset="0"/>
              </a:rPr>
              <a:t>Public announcement </a:t>
            </a:r>
          </a:p>
          <a:p>
            <a:pPr marL="534988" indent="-360363" algn="just" rtl="0">
              <a:lnSpc>
                <a:spcPct val="150000"/>
              </a:lnSpc>
              <a:buFont typeface="+mj-lt"/>
              <a:buAutoNum type="arabicPeriod"/>
            </a:pPr>
            <a:r>
              <a:rPr lang="en-US" sz="2400" dirty="0" smtClean="0">
                <a:latin typeface="Times New Roman" pitchFamily="18" charset="0"/>
                <a:cs typeface="Times New Roman" pitchFamily="18" charset="0"/>
              </a:rPr>
              <a:t>Publicly available directory</a:t>
            </a:r>
          </a:p>
          <a:p>
            <a:pPr marL="534988" indent="-360363" algn="just" rtl="0">
              <a:lnSpc>
                <a:spcPct val="150000"/>
              </a:lnSpc>
              <a:buFont typeface="+mj-lt"/>
              <a:buAutoNum type="arabicPeriod" startAt="3"/>
            </a:pPr>
            <a:r>
              <a:rPr lang="en-US" sz="2400" dirty="0" smtClean="0">
                <a:latin typeface="Times New Roman" pitchFamily="18" charset="0"/>
                <a:cs typeface="Times New Roman" pitchFamily="18" charset="0"/>
              </a:rPr>
              <a:t>Public-key authority </a:t>
            </a:r>
          </a:p>
          <a:p>
            <a:pPr marL="534988" indent="-360363" algn="just" rtl="0">
              <a:lnSpc>
                <a:spcPct val="150000"/>
              </a:lnSpc>
              <a:buFont typeface="+mj-lt"/>
              <a:buAutoNum type="arabicPeriod" startAt="3"/>
            </a:pPr>
            <a:r>
              <a:rPr lang="en-US" sz="2400" dirty="0" smtClean="0">
                <a:latin typeface="Times New Roman" pitchFamily="18" charset="0"/>
                <a:cs typeface="Times New Roman" pitchFamily="18" charset="0"/>
              </a:rPr>
              <a:t>Public-key certificates</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4013902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599" y="116632"/>
            <a:ext cx="8064896" cy="1975990"/>
          </a:xfrm>
          <a:prstGeom prst="rect">
            <a:avLst/>
          </a:prstGeom>
        </p:spPr>
        <p:txBody>
          <a:bodyPr wrap="square">
            <a:spAutoFit/>
          </a:bodyPr>
          <a:lstStyle/>
          <a:p>
            <a:pPr algn="l" rtl="0">
              <a:lnSpc>
                <a:spcPct val="150000"/>
              </a:lnSpc>
            </a:pPr>
            <a:r>
              <a:rPr lang="en-US" sz="2400" b="1" dirty="0" smtClean="0">
                <a:latin typeface="Times New Roman" pitchFamily="18" charset="0"/>
                <a:cs typeface="Times New Roman" pitchFamily="18" charset="0"/>
              </a:rPr>
              <a:t>Public Announcement of Public Keys </a:t>
            </a:r>
          </a:p>
          <a:p>
            <a:pPr algn="l" rtl="0">
              <a:lnSpc>
                <a:spcPct val="150000"/>
              </a:lnSpc>
            </a:pPr>
            <a:r>
              <a:rPr lang="en-US" sz="2000" dirty="0" smtClean="0">
                <a:latin typeface="Times New Roman" pitchFamily="18" charset="0"/>
                <a:cs typeface="Times New Roman" pitchFamily="18" charset="0"/>
              </a:rPr>
              <a:t>In a public-key encryption, any participant can send his or her public key to any other participant or broadcast the key to the community at large as shown in the figure. This approach has a major weakness:</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208826"/>
            <a:ext cx="3964335" cy="258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611560" y="2204864"/>
            <a:ext cx="4248472" cy="4247317"/>
          </a:xfrm>
          <a:prstGeom prst="rect">
            <a:avLst/>
          </a:prstGeom>
        </p:spPr>
        <p:txBody>
          <a:bodyPr wrap="square">
            <a:spAutoFit/>
          </a:bodyPr>
          <a:lstStyle/>
          <a:p>
            <a:pPr marL="171450" indent="-171450" algn="l" rtl="0">
              <a:lnSpc>
                <a:spcPct val="150000"/>
              </a:lnSpc>
              <a:buFont typeface="Arial" pitchFamily="34" charset="0"/>
              <a:buChar char="•"/>
            </a:pPr>
            <a:r>
              <a:rPr lang="en-US" dirty="0" smtClean="0">
                <a:latin typeface="Times New Roman" pitchFamily="18" charset="0"/>
                <a:cs typeface="Times New Roman" pitchFamily="18" charset="0"/>
              </a:rPr>
              <a:t>Anyone can forge such a public announcement. </a:t>
            </a:r>
          </a:p>
          <a:p>
            <a:pPr marL="171450" indent="-171450" algn="just" rtl="0">
              <a:lnSpc>
                <a:spcPct val="150000"/>
              </a:lnSpc>
              <a:buFont typeface="Arial" pitchFamily="34" charset="0"/>
              <a:buChar char="•"/>
            </a:pPr>
            <a:r>
              <a:rPr lang="en-US" dirty="0" smtClean="0">
                <a:latin typeface="Times New Roman" pitchFamily="18" charset="0"/>
                <a:cs typeface="Times New Roman" pitchFamily="18" charset="0"/>
              </a:rPr>
              <a:t>That is, some user could pretend to be user A and send a public key to another participant or broadcast such a public key.</a:t>
            </a:r>
          </a:p>
          <a:p>
            <a:pPr marL="171450" indent="-171450" algn="just" rtl="0">
              <a:lnSpc>
                <a:spcPct val="150000"/>
              </a:lnSpc>
              <a:buFont typeface="Arial" pitchFamily="34" charset="0"/>
              <a:buChar char="•"/>
            </a:pPr>
            <a:r>
              <a:rPr lang="en-US" dirty="0" smtClean="0">
                <a:latin typeface="Times New Roman" pitchFamily="18" charset="0"/>
                <a:cs typeface="Times New Roman" pitchFamily="18" charset="0"/>
              </a:rPr>
              <a:t>Until such time as user A discovers the forgery and alerts other participants, the forger is able to read all encrypted messages intended for A and can use the forged keys for authentication </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2630734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3272691"/>
          </a:xfrm>
          <a:prstGeom prst="rect">
            <a:avLst/>
          </a:prstGeom>
        </p:spPr>
        <p:txBody>
          <a:bodyPr wrap="square">
            <a:spAutoFit/>
          </a:bodyPr>
          <a:lstStyle/>
          <a:p>
            <a:pPr algn="just" rtl="0">
              <a:lnSpc>
                <a:spcPts val="3100"/>
              </a:lnSpc>
            </a:pPr>
            <a:r>
              <a:rPr lang="en-US" sz="2400" b="1" dirty="0" smtClean="0">
                <a:latin typeface="Times New Roman" pitchFamily="18" charset="0"/>
                <a:cs typeface="Times New Roman" pitchFamily="18" charset="0"/>
              </a:rPr>
              <a:t>Publicly Available Directory </a:t>
            </a: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A greater degree of security can be achieved by maintaining a publicly available </a:t>
            </a:r>
            <a:r>
              <a:rPr lang="en-US" sz="2400" dirty="0" smtClean="0">
                <a:solidFill>
                  <a:srgbClr val="FF0000"/>
                </a:solidFill>
                <a:latin typeface="Times New Roman" pitchFamily="18" charset="0"/>
                <a:cs typeface="Times New Roman" pitchFamily="18" charset="0"/>
              </a:rPr>
              <a:t>dynamic directory of public keys</a:t>
            </a:r>
            <a:r>
              <a:rPr lang="en-US" sz="2400" dirty="0" smtClean="0">
                <a:latin typeface="Times New Roman" pitchFamily="18" charset="0"/>
                <a:cs typeface="Times New Roman" pitchFamily="18" charset="0"/>
              </a:rPr>
              <a:t>.</a:t>
            </a: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Maintenance and distribution of the public directory would have to be the responsibility of </a:t>
            </a:r>
            <a:r>
              <a:rPr lang="en-US" sz="2400" dirty="0" smtClean="0">
                <a:solidFill>
                  <a:srgbClr val="FF0000"/>
                </a:solidFill>
                <a:latin typeface="Times New Roman" pitchFamily="18" charset="0"/>
                <a:cs typeface="Times New Roman" pitchFamily="18" charset="0"/>
              </a:rPr>
              <a:t>some trusted entity </a:t>
            </a:r>
            <a:r>
              <a:rPr lang="en-US" sz="2400" dirty="0" smtClean="0">
                <a:latin typeface="Times New Roman" pitchFamily="18" charset="0"/>
                <a:cs typeface="Times New Roman" pitchFamily="18" charset="0"/>
              </a:rPr>
              <a:t>or organization.</a:t>
            </a:r>
          </a:p>
          <a:p>
            <a:pPr marL="342900" indent="-342900" algn="just" rtl="0">
              <a:lnSpc>
                <a:spcPts val="3100"/>
              </a:lnSpc>
              <a:buFont typeface="Wingdings" pitchFamily="2" charset="2"/>
              <a:buChar char="Ø"/>
            </a:pPr>
            <a:r>
              <a:rPr lang="en-US" sz="2400" dirty="0">
                <a:latin typeface="Times New Roman" pitchFamily="18" charset="0"/>
                <a:cs typeface="Times New Roman" pitchFamily="18" charset="0"/>
              </a:rPr>
              <a:t>This scheme is clearly more secure than individual public announcements but </a:t>
            </a:r>
            <a:r>
              <a:rPr lang="en-US" sz="2400" dirty="0">
                <a:solidFill>
                  <a:srgbClr val="FF0000"/>
                </a:solidFill>
                <a:latin typeface="Times New Roman" pitchFamily="18" charset="0"/>
                <a:cs typeface="Times New Roman" pitchFamily="18" charset="0"/>
              </a:rPr>
              <a:t>still has vulnerabilities</a:t>
            </a:r>
            <a:r>
              <a:rPr lang="en-US" sz="2400" dirty="0">
                <a:latin typeface="Times New Roman" pitchFamily="18" charset="0"/>
                <a:cs typeface="Times New Roman" pitchFamily="18" charset="0"/>
              </a:rPr>
              <a:t>.</a:t>
            </a:r>
            <a:endParaRPr lang="ar-IQ" sz="2400" dirty="0">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8543" y="3717032"/>
            <a:ext cx="60579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1159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32656"/>
            <a:ext cx="3013004" cy="461665"/>
          </a:xfrm>
          <a:prstGeom prst="rect">
            <a:avLst/>
          </a:prstGeom>
        </p:spPr>
        <p:txBody>
          <a:bodyPr wrap="none">
            <a:spAutoFit/>
          </a:bodyPr>
          <a:lstStyle/>
          <a:p>
            <a:pPr algn="l" rtl="0"/>
            <a:r>
              <a:rPr lang="en-US" sz="2400" b="1" dirty="0" smtClean="0">
                <a:latin typeface="Times New Roman" pitchFamily="18" charset="0"/>
                <a:cs typeface="Times New Roman" pitchFamily="18" charset="0"/>
              </a:rPr>
              <a:t>Public-Key Authority</a:t>
            </a:r>
            <a:endParaRPr lang="ar-IQ" sz="2400" b="1" dirty="0">
              <a:latin typeface="Times New Roman" pitchFamily="18" charset="0"/>
              <a:cs typeface="Times New Roman" pitchFamily="18" charset="0"/>
            </a:endParaRPr>
          </a:p>
        </p:txBody>
      </p:sp>
      <p:sp>
        <p:nvSpPr>
          <p:cNvPr id="3" name="Rectangle 2"/>
          <p:cNvSpPr/>
          <p:nvPr/>
        </p:nvSpPr>
        <p:spPr>
          <a:xfrm>
            <a:off x="683568" y="980728"/>
            <a:ext cx="7992888" cy="4465325"/>
          </a:xfrm>
          <a:prstGeom prst="rect">
            <a:avLst/>
          </a:prstGeom>
        </p:spPr>
        <p:txBody>
          <a:bodyPr wrap="square">
            <a:spAutoFit/>
          </a:bodyPr>
          <a:lstStyle/>
          <a:p>
            <a:pPr marL="342900" indent="-342900" algn="just" rtl="0">
              <a:lnSpc>
                <a:spcPts val="3100"/>
              </a:lnSpc>
              <a:buFont typeface="Wingdings" pitchFamily="2" charset="2"/>
              <a:buChar char="Ø"/>
            </a:pPr>
            <a:r>
              <a:rPr lang="en-US" sz="2400" dirty="0">
                <a:latin typeface="Times New Roman" pitchFamily="18" charset="0"/>
                <a:cs typeface="Times New Roman" pitchFamily="18" charset="0"/>
              </a:rPr>
              <a:t>Stronger security for public-key distribution can be achieved by providing tighter control over the distribution of public keys from the directory. </a:t>
            </a:r>
            <a:endParaRPr lang="en-US" sz="2400" dirty="0" smtClean="0">
              <a:latin typeface="Times New Roman" pitchFamily="18" charset="0"/>
              <a:cs typeface="Times New Roman" pitchFamily="18" charset="0"/>
            </a:endParaRP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typical scenario is illustrated in </a:t>
            </a:r>
            <a:r>
              <a:rPr lang="en-US" sz="2400" dirty="0" smtClean="0">
                <a:latin typeface="Times New Roman" pitchFamily="18" charset="0"/>
                <a:cs typeface="Times New Roman" pitchFamily="18" charset="0"/>
              </a:rPr>
              <a:t>the figure.</a:t>
            </a: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before, the scenario assumes that a central authority maintains a dynamic directory of public keys of all participants. </a:t>
            </a:r>
            <a:endParaRPr lang="en-US" sz="2400" dirty="0" smtClean="0">
              <a:latin typeface="Times New Roman" pitchFamily="18" charset="0"/>
              <a:cs typeface="Times New Roman" pitchFamily="18" charset="0"/>
            </a:endParaRP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addition, </a:t>
            </a:r>
            <a:r>
              <a:rPr lang="en-US" sz="2400" dirty="0">
                <a:solidFill>
                  <a:srgbClr val="FF0000"/>
                </a:solidFill>
                <a:latin typeface="Times New Roman" pitchFamily="18" charset="0"/>
                <a:cs typeface="Times New Roman" pitchFamily="18" charset="0"/>
              </a:rPr>
              <a:t>each participant reliably knows a public key for the authority</a:t>
            </a:r>
            <a:r>
              <a:rPr lang="en-US" sz="2400" dirty="0">
                <a:latin typeface="Times New Roman" pitchFamily="18" charset="0"/>
                <a:cs typeface="Times New Roman" pitchFamily="18" charset="0"/>
              </a:rPr>
              <a:t>, with </a:t>
            </a:r>
            <a:r>
              <a:rPr lang="en-US" sz="2400" dirty="0">
                <a:solidFill>
                  <a:srgbClr val="FF0000"/>
                </a:solidFill>
                <a:latin typeface="Times New Roman" pitchFamily="18" charset="0"/>
                <a:cs typeface="Times New Roman" pitchFamily="18" charset="0"/>
              </a:rPr>
              <a:t>only the authority knowing the corresponding private key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lnSpc>
                <a:spcPts val="3100"/>
              </a:lnSpc>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following steps </a:t>
            </a:r>
            <a:r>
              <a:rPr lang="en-US" sz="2400" dirty="0" smtClean="0">
                <a:latin typeface="Times New Roman" pitchFamily="18" charset="0"/>
                <a:cs typeface="Times New Roman" pitchFamily="18" charset="0"/>
              </a:rPr>
              <a:t>occur</a:t>
            </a:r>
            <a:r>
              <a:rPr lang="en-US" sz="2400" dirty="0">
                <a:latin typeface="Times New Roman" pitchFamily="18" charset="0"/>
                <a:cs typeface="Times New Roman" pitchFamily="18" charset="0"/>
              </a:rPr>
              <a:t>.</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3911065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9345" y="2132856"/>
            <a:ext cx="55245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67544" y="260648"/>
            <a:ext cx="8148103" cy="1785104"/>
          </a:xfrm>
          <a:prstGeom prst="rect">
            <a:avLst/>
          </a:prstGeom>
        </p:spPr>
        <p:txBody>
          <a:bodyPr wrap="square">
            <a:spAutoFit/>
          </a:bodyPr>
          <a:lstStyle/>
          <a:p>
            <a:pPr marL="457200" indent="-457200" algn="just" rtl="0">
              <a:buFont typeface="+mj-lt"/>
              <a:buAutoNum type="arabicPeriod"/>
            </a:pPr>
            <a:r>
              <a:rPr lang="en-US" sz="2200" dirty="0" smtClean="0">
                <a:solidFill>
                  <a:srgbClr val="FF0000"/>
                </a:solidFill>
                <a:latin typeface="Times New Roman" pitchFamily="18" charset="0"/>
                <a:cs typeface="Times New Roman" pitchFamily="18" charset="0"/>
              </a:rPr>
              <a:t>A</a:t>
            </a:r>
            <a:r>
              <a:rPr lang="en-US" sz="2200" dirty="0" smtClean="0">
                <a:latin typeface="Times New Roman" pitchFamily="18" charset="0"/>
                <a:cs typeface="Times New Roman" pitchFamily="18" charset="0"/>
              </a:rPr>
              <a:t> sends a </a:t>
            </a:r>
            <a:r>
              <a:rPr lang="en-US" sz="2200" dirty="0" err="1" smtClean="0">
                <a:latin typeface="Times New Roman" pitchFamily="18" charset="0"/>
                <a:cs typeface="Times New Roman" pitchFamily="18" charset="0"/>
              </a:rPr>
              <a:t>timestamped</a:t>
            </a:r>
            <a:r>
              <a:rPr lang="en-US" sz="2200" dirty="0" smtClean="0">
                <a:latin typeface="Times New Roman" pitchFamily="18" charset="0"/>
                <a:cs typeface="Times New Roman" pitchFamily="18" charset="0"/>
              </a:rPr>
              <a:t> message to the public-key authority containing a request for the current public key of B.</a:t>
            </a:r>
            <a:r>
              <a:rPr lang="en-US" sz="2200" dirty="0" smtClean="0"/>
              <a:t> </a:t>
            </a:r>
          </a:p>
          <a:p>
            <a:pPr marL="457200" indent="-457200" algn="just" rtl="0">
              <a:buFont typeface="+mj-lt"/>
              <a:buAutoNum type="arabicPeriod"/>
            </a:pPr>
            <a:r>
              <a:rPr lang="en-US" sz="2200" dirty="0" smtClean="0">
                <a:latin typeface="Times New Roman" pitchFamily="18" charset="0"/>
                <a:cs typeface="Times New Roman" pitchFamily="18" charset="0"/>
              </a:rPr>
              <a:t>The </a:t>
            </a:r>
            <a:r>
              <a:rPr lang="en-US" sz="2200" dirty="0">
                <a:solidFill>
                  <a:srgbClr val="FF0000"/>
                </a:solidFill>
                <a:latin typeface="Times New Roman" pitchFamily="18" charset="0"/>
                <a:cs typeface="Times New Roman" pitchFamily="18" charset="0"/>
              </a:rPr>
              <a:t>authority</a:t>
            </a:r>
            <a:r>
              <a:rPr lang="en-US" sz="2200" dirty="0">
                <a:latin typeface="Times New Roman" pitchFamily="18" charset="0"/>
                <a:cs typeface="Times New Roman" pitchFamily="18" charset="0"/>
              </a:rPr>
              <a:t> responds with a message that is encrypted using the authority’s private key, </a:t>
            </a:r>
            <a:r>
              <a:rPr lang="en-US" sz="2200" dirty="0" err="1">
                <a:solidFill>
                  <a:srgbClr val="FF0000"/>
                </a:solidFill>
                <a:latin typeface="Times New Roman" pitchFamily="18" charset="0"/>
                <a:cs typeface="Times New Roman" pitchFamily="18" charset="0"/>
              </a:rPr>
              <a:t>PR</a:t>
            </a:r>
            <a:r>
              <a:rPr lang="en-US" sz="2200" baseline="-25000" dirty="0" err="1">
                <a:solidFill>
                  <a:srgbClr val="FF0000"/>
                </a:solidFill>
                <a:latin typeface="Times New Roman" pitchFamily="18" charset="0"/>
                <a:cs typeface="Times New Roman" pitchFamily="18" charset="0"/>
              </a:rPr>
              <a:t>auth</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Thus, A is able to decrypt the message using the authority’s public key. </a:t>
            </a:r>
            <a:endParaRPr lang="ar-IQ" sz="2200" dirty="0" smtClean="0"/>
          </a:p>
        </p:txBody>
      </p:sp>
    </p:spTree>
    <p:extLst>
      <p:ext uri="{BB962C8B-B14F-4D97-AF65-F5344CB8AC3E}">
        <p14:creationId xmlns:p14="http://schemas.microsoft.com/office/powerpoint/2010/main" val="1243136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280920" cy="1047210"/>
          </a:xfrm>
          <a:prstGeom prst="rect">
            <a:avLst/>
          </a:prstGeom>
        </p:spPr>
        <p:txBody>
          <a:bodyPr wrap="square">
            <a:spAutoFit/>
          </a:bodyPr>
          <a:lstStyle/>
          <a:p>
            <a:pPr algn="l" rtl="0">
              <a:lnSpc>
                <a:spcPct val="150000"/>
              </a:lnSpc>
            </a:pPr>
            <a:r>
              <a:rPr lang="en-US" sz="2200" dirty="0">
                <a:latin typeface="Times New Roman" pitchFamily="18" charset="0"/>
                <a:cs typeface="Times New Roman" pitchFamily="18" charset="0"/>
              </a:rPr>
              <a:t>Therefore, A is assured that the message originated with the authority. The message includes the followin</a:t>
            </a:r>
            <a:r>
              <a:rPr lang="en-US" sz="2200" dirty="0" smtClean="0">
                <a:latin typeface="Times New Roman" pitchFamily="18" charset="0"/>
                <a:cs typeface="Times New Roman" pitchFamily="18" charset="0"/>
              </a:rPr>
              <a:t>g:</a:t>
            </a:r>
            <a:endParaRPr lang="ar-IQ" sz="2200" dirty="0">
              <a:latin typeface="Times New Roman" pitchFamily="18" charset="0"/>
              <a:cs typeface="Times New Roman" pitchFamily="18" charset="0"/>
            </a:endParaRPr>
          </a:p>
        </p:txBody>
      </p:sp>
      <p:sp>
        <p:nvSpPr>
          <p:cNvPr id="3" name="Rectangle 2"/>
          <p:cNvSpPr/>
          <p:nvPr/>
        </p:nvSpPr>
        <p:spPr>
          <a:xfrm>
            <a:off x="467544" y="1340768"/>
            <a:ext cx="8424936" cy="2862322"/>
          </a:xfrm>
          <a:prstGeom prst="rect">
            <a:avLst/>
          </a:prstGeom>
        </p:spPr>
        <p:txBody>
          <a:bodyPr wrap="square">
            <a:spAutoFit/>
          </a:bodyPr>
          <a:lstStyle/>
          <a:p>
            <a:pPr marL="273050" indent="-273050" algn="just" rtl="0">
              <a:lnSpc>
                <a:spcPct val="150000"/>
              </a:lnSpc>
              <a:buFont typeface="Arial" pitchFamily="34" charset="0"/>
              <a:buChar char="•"/>
            </a:pPr>
            <a:r>
              <a:rPr lang="en-US" sz="2000" dirty="0" smtClean="0">
                <a:latin typeface="Times New Roman" pitchFamily="18" charset="0"/>
                <a:cs typeface="Times New Roman" pitchFamily="18" charset="0"/>
              </a:rPr>
              <a:t>B’s public key, </a:t>
            </a:r>
            <a:r>
              <a:rPr lang="en-US" sz="2000" dirty="0" err="1" smtClean="0">
                <a:latin typeface="Times New Roman" pitchFamily="18" charset="0"/>
                <a:cs typeface="Times New Roman" pitchFamily="18" charset="0"/>
              </a:rPr>
              <a:t>PU</a:t>
            </a:r>
            <a:r>
              <a:rPr lang="en-US" sz="2000" baseline="-25000" dirty="0" err="1"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which A can use to encrypt messages destined for B </a:t>
            </a:r>
          </a:p>
          <a:p>
            <a:pPr marL="273050" indent="-273050" algn="just" rtl="0">
              <a:lnSpc>
                <a:spcPct val="150000"/>
              </a:lnSpc>
              <a:buFont typeface="Arial" pitchFamily="34" charset="0"/>
              <a:buChar char="•"/>
            </a:pPr>
            <a:r>
              <a:rPr lang="en-US" sz="2000" dirty="0" smtClean="0">
                <a:latin typeface="Times New Roman" pitchFamily="18" charset="0"/>
                <a:cs typeface="Times New Roman" pitchFamily="18" charset="0"/>
              </a:rPr>
              <a:t>The original request used to enable A to match this response with the corresponding earlier request and to verify that the original request was not altered before reception by the authority </a:t>
            </a:r>
          </a:p>
          <a:p>
            <a:pPr marL="273050" indent="-273050" algn="just" rtl="0">
              <a:lnSpc>
                <a:spcPct val="150000"/>
              </a:lnSpc>
              <a:buFont typeface="Arial" pitchFamily="34" charset="0"/>
              <a:buChar char="•"/>
            </a:pPr>
            <a:r>
              <a:rPr lang="en-US" sz="2000" dirty="0" smtClean="0">
                <a:latin typeface="Times New Roman" pitchFamily="18" charset="0"/>
                <a:cs typeface="Times New Roman" pitchFamily="18" charset="0"/>
              </a:rPr>
              <a:t>The original timestamp given so A can determine that this is not an old message from the authority containing a key other than B’s current public key</a:t>
            </a:r>
            <a:endParaRPr lang="ar-IQ" sz="2000" dirty="0">
              <a:latin typeface="Times New Roman" pitchFamily="18" charset="0"/>
              <a:cs typeface="Times New Roman" pitchFamily="18" charset="0"/>
            </a:endParaRPr>
          </a:p>
        </p:txBody>
      </p:sp>
      <p:pic>
        <p:nvPicPr>
          <p:cNvPr id="1331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3424" b="53326"/>
          <a:stretch/>
        </p:blipFill>
        <p:spPr bwMode="auto">
          <a:xfrm>
            <a:off x="2339752" y="4323245"/>
            <a:ext cx="4896544" cy="224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78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04664"/>
            <a:ext cx="7920880" cy="2345322"/>
          </a:xfrm>
          <a:prstGeom prst="rect">
            <a:avLst/>
          </a:prstGeom>
        </p:spPr>
        <p:txBody>
          <a:bodyPr wrap="square">
            <a:spAutoFit/>
          </a:bodyPr>
          <a:lstStyle/>
          <a:p>
            <a:pPr marL="273050" indent="-273050" algn="just" rtl="0">
              <a:lnSpc>
                <a:spcPct val="150000"/>
              </a:lnSpc>
            </a:pPr>
            <a:r>
              <a:rPr lang="en-US" sz="2000" dirty="0" smtClean="0">
                <a:latin typeface="Times New Roman" pitchFamily="18" charset="0"/>
                <a:cs typeface="Times New Roman" pitchFamily="18" charset="0"/>
              </a:rPr>
              <a:t>3. A stores B’s public key and also uses it to encrypt a message to B containing an identifier of A (ID</a:t>
            </a:r>
            <a:r>
              <a:rPr lang="en-US" sz="2000" baseline="-25000"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and a nonce (N</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which is used to identify this transaction uniquely. </a:t>
            </a:r>
          </a:p>
          <a:p>
            <a:pPr marL="273050" indent="-273050" algn="just" rtl="0">
              <a:lnSpc>
                <a:spcPct val="150000"/>
              </a:lnSpc>
            </a:pPr>
            <a:r>
              <a:rPr lang="en-US" sz="2000" dirty="0" smtClean="0">
                <a:latin typeface="Times New Roman" pitchFamily="18" charset="0"/>
                <a:cs typeface="Times New Roman" pitchFamily="18" charset="0"/>
              </a:rPr>
              <a:t>4, 5. B retrieves A’s public key from the authority in the same manner as A retrieved B’s public key.</a:t>
            </a:r>
            <a:endParaRPr lang="ar-IQ" sz="2000" dirty="0">
              <a:latin typeface="Times New Roman" pitchFamily="18" charset="0"/>
              <a:cs typeface="Times New Roman" pitchFamily="18" charset="0"/>
            </a:endParaRPr>
          </a:p>
        </p:txBody>
      </p:sp>
      <p:pic>
        <p:nvPicPr>
          <p:cNvPr id="143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8866"/>
          <a:stretch/>
        </p:blipFill>
        <p:spPr bwMode="auto">
          <a:xfrm>
            <a:off x="1691680" y="2753534"/>
            <a:ext cx="6450950" cy="3765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3818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6632"/>
            <a:ext cx="3816424" cy="6555641"/>
          </a:xfrm>
          <a:prstGeom prst="rect">
            <a:avLst/>
          </a:prstGeom>
        </p:spPr>
        <p:txBody>
          <a:bodyPr wrap="square">
            <a:spAutoFit/>
          </a:bodyPr>
          <a:lstStyle/>
          <a:p>
            <a:pPr marL="273050" indent="-273050" algn="just" rtl="0">
              <a:lnSpc>
                <a:spcPct val="150000"/>
              </a:lnSpc>
            </a:pP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two additional steps are desirable: </a:t>
            </a:r>
            <a:endParaRPr lang="en-US" sz="2000" dirty="0" smtClean="0">
              <a:latin typeface="Times New Roman" pitchFamily="18" charset="0"/>
              <a:cs typeface="Times New Roman" pitchFamily="18" charset="0"/>
            </a:endParaRPr>
          </a:p>
          <a:p>
            <a:pPr marL="273050" indent="-273050" algn="just" rtl="0">
              <a:lnSpc>
                <a:spcPct val="150000"/>
              </a:lnSpc>
            </a:pPr>
            <a:r>
              <a:rPr lang="en-US" sz="2000" dirty="0" smtClean="0">
                <a:latin typeface="Times New Roman" pitchFamily="18" charset="0"/>
                <a:cs typeface="Times New Roman" pitchFamily="18" charset="0"/>
              </a:rPr>
              <a:t>6</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B sends a message to A encrypted with </a:t>
            </a:r>
            <a:r>
              <a:rPr lang="en-US" sz="2000" dirty="0" err="1">
                <a:latin typeface="Times New Roman" pitchFamily="18" charset="0"/>
                <a:cs typeface="Times New Roman" pitchFamily="18" charset="0"/>
              </a:rPr>
              <a:t>PU</a:t>
            </a:r>
            <a:r>
              <a:rPr lang="en-US" sz="2000" baseline="-25000" dirty="0" err="1">
                <a:latin typeface="Times New Roman" pitchFamily="18" charset="0"/>
                <a:cs typeface="Times New Roman" pitchFamily="18" charset="0"/>
              </a:rPr>
              <a:t>a</a:t>
            </a:r>
            <a:r>
              <a:rPr lang="en-US" sz="2000" dirty="0">
                <a:latin typeface="Times New Roman" pitchFamily="18" charset="0"/>
                <a:cs typeface="Times New Roman" pitchFamily="18" charset="0"/>
              </a:rPr>
              <a:t> and containing A’s nonce (N</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as well as a new nonce generated by B (N</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Because only B could have decrypted message (3), the presence of N</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in message (6) assures A that the correspondent is B. </a:t>
            </a:r>
            <a:endParaRPr lang="en-US" sz="2000" dirty="0" smtClean="0">
              <a:latin typeface="Times New Roman" pitchFamily="18" charset="0"/>
              <a:cs typeface="Times New Roman" pitchFamily="18" charset="0"/>
            </a:endParaRPr>
          </a:p>
          <a:p>
            <a:pPr marL="273050" indent="-273050" algn="just" rtl="0">
              <a:lnSpc>
                <a:spcPct val="150000"/>
              </a:lnSpc>
            </a:pPr>
            <a:r>
              <a:rPr lang="en-US" sz="2000" dirty="0" smtClean="0">
                <a:latin typeface="Times New Roman" pitchFamily="18" charset="0"/>
                <a:cs typeface="Times New Roman" pitchFamily="18" charset="0"/>
              </a:rPr>
              <a:t>7</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A returns N</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which is encrypted using B’s public key, to assure B that its correspondent is A.</a:t>
            </a:r>
            <a:endParaRPr lang="ar-IQ" sz="2000" dirty="0">
              <a:latin typeface="Times New Roman" pitchFamily="18" charset="0"/>
              <a:cs typeface="Times New Roman" pitchFamily="18"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27676"/>
            <a:ext cx="4490442" cy="569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1042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3966150" cy="461665"/>
          </a:xfrm>
          <a:prstGeom prst="rect">
            <a:avLst/>
          </a:prstGeom>
        </p:spPr>
        <p:txBody>
          <a:bodyPr wrap="none">
            <a:spAutoFit/>
          </a:bodyPr>
          <a:lstStyle/>
          <a:p>
            <a:pPr marL="342900" indent="-342900" algn="l" rtl="0">
              <a:buFont typeface="Wingdings" pitchFamily="2" charset="2"/>
              <a:buChar char="q"/>
            </a:pPr>
            <a:r>
              <a:rPr lang="en-US" sz="2400" b="1" dirty="0" smtClean="0">
                <a:latin typeface="Times New Roman" pitchFamily="18" charset="0"/>
                <a:cs typeface="Times New Roman" pitchFamily="18" charset="0"/>
              </a:rPr>
              <a:t>Key Distribution Scenario</a:t>
            </a:r>
            <a:endParaRPr lang="ar-IQ" sz="2400" b="1" dirty="0">
              <a:latin typeface="Times New Roman" pitchFamily="18" charset="0"/>
              <a:cs typeface="Times New Roman" pitchFamily="18" charset="0"/>
            </a:endParaRPr>
          </a:p>
        </p:txBody>
      </p:sp>
      <p:sp>
        <p:nvSpPr>
          <p:cNvPr id="3" name="Rectangle 2"/>
          <p:cNvSpPr/>
          <p:nvPr/>
        </p:nvSpPr>
        <p:spPr>
          <a:xfrm>
            <a:off x="395536" y="980728"/>
            <a:ext cx="3240360" cy="4986301"/>
          </a:xfrm>
          <a:prstGeom prst="rect">
            <a:avLst/>
          </a:prstGeom>
        </p:spPr>
        <p:txBody>
          <a:bodyPr wrap="square">
            <a:spAutoFit/>
          </a:bodyPr>
          <a:lstStyle/>
          <a:p>
            <a:pPr marL="342900" indent="-342900" algn="just" rtl="0">
              <a:lnSpc>
                <a:spcPts val="3200"/>
              </a:lnSpc>
              <a:buFont typeface="Wingdings" pitchFamily="2" charset="2"/>
              <a:buChar char="Ø"/>
            </a:pPr>
            <a:r>
              <a:rPr lang="en-US" sz="2400" dirty="0">
                <a:latin typeface="Times New Roman" pitchFamily="18" charset="0"/>
                <a:cs typeface="Times New Roman" pitchFamily="18" charset="0"/>
              </a:rPr>
              <a:t>The key distribution concept can be </a:t>
            </a:r>
            <a:r>
              <a:rPr lang="en-US" sz="2400" dirty="0">
                <a:solidFill>
                  <a:srgbClr val="FF0000"/>
                </a:solidFill>
                <a:latin typeface="Times New Roman" pitchFamily="18" charset="0"/>
                <a:cs typeface="Times New Roman" pitchFamily="18" charset="0"/>
              </a:rPr>
              <a:t>deployed in a number of ways</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rPr>
              <a:t>A typical scenario is illustrated in </a:t>
            </a:r>
            <a:r>
              <a:rPr lang="en-US" sz="2400" dirty="0" smtClean="0">
                <a:latin typeface="Times New Roman" pitchFamily="18" charset="0"/>
                <a:cs typeface="Times New Roman" pitchFamily="18" charset="0"/>
              </a:rPr>
              <a:t>Figure.</a:t>
            </a:r>
          </a:p>
          <a:p>
            <a:pPr marL="342900" indent="-342900" algn="just" rtl="0">
              <a:lnSpc>
                <a:spcPts val="3200"/>
              </a:lnSpc>
              <a:buFont typeface="Wingdings" pitchFamily="2" charset="2"/>
              <a:buChar char="Ø"/>
            </a:pPr>
            <a:r>
              <a:rPr lang="en-US" sz="2400" dirty="0">
                <a:latin typeface="Times New Roman" pitchFamily="18" charset="0"/>
                <a:cs typeface="Times New Roman" pitchFamily="18" charset="0"/>
              </a:rPr>
              <a:t>The scenario assumes that </a:t>
            </a:r>
            <a:r>
              <a:rPr lang="en-US" sz="2400" dirty="0">
                <a:solidFill>
                  <a:srgbClr val="FF0000"/>
                </a:solidFill>
                <a:latin typeface="Times New Roman" pitchFamily="18" charset="0"/>
                <a:cs typeface="Times New Roman" pitchFamily="18" charset="0"/>
              </a:rPr>
              <a:t>each user shares </a:t>
            </a:r>
            <a:r>
              <a:rPr lang="en-US" sz="2400" dirty="0">
                <a:latin typeface="Times New Roman" pitchFamily="18" charset="0"/>
                <a:cs typeface="Times New Roman" pitchFamily="18" charset="0"/>
              </a:rPr>
              <a:t>a </a:t>
            </a:r>
            <a:r>
              <a:rPr lang="en-US" sz="2400" dirty="0">
                <a:solidFill>
                  <a:srgbClr val="FF0000"/>
                </a:solidFill>
                <a:latin typeface="Times New Roman" pitchFamily="18" charset="0"/>
                <a:cs typeface="Times New Roman" pitchFamily="18" charset="0"/>
              </a:rPr>
              <a:t>unique master key </a:t>
            </a:r>
            <a:r>
              <a:rPr lang="en-US" sz="2400" dirty="0">
                <a:latin typeface="Times New Roman" pitchFamily="18" charset="0"/>
                <a:cs typeface="Times New Roman" pitchFamily="18" charset="0"/>
              </a:rPr>
              <a:t>with the </a:t>
            </a:r>
            <a:r>
              <a:rPr lang="en-US" sz="2400" dirty="0">
                <a:solidFill>
                  <a:srgbClr val="FF0000"/>
                </a:solidFill>
                <a:latin typeface="Times New Roman" pitchFamily="18" charset="0"/>
                <a:cs typeface="Times New Roman" pitchFamily="18" charset="0"/>
              </a:rPr>
              <a:t>key distribution center </a:t>
            </a:r>
            <a:r>
              <a:rPr lang="en-US" sz="2400" dirty="0">
                <a:latin typeface="Times New Roman" pitchFamily="18" charset="0"/>
                <a:cs typeface="Times New Roman" pitchFamily="18" charset="0"/>
              </a:rPr>
              <a:t>(KDC).</a:t>
            </a:r>
            <a:endParaRPr lang="ar-IQ"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794321"/>
            <a:ext cx="5315124" cy="577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354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991" y="3501008"/>
            <a:ext cx="4415969"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82707" y="260648"/>
            <a:ext cx="7992888" cy="2862322"/>
          </a:xfrm>
          <a:prstGeom prst="rect">
            <a:avLst/>
          </a:prstGeom>
        </p:spPr>
        <p:txBody>
          <a:bodyPr wrap="square">
            <a:spAutoFit/>
          </a:bodyPr>
          <a:lstStyle/>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Let us assume that user </a:t>
            </a:r>
            <a:r>
              <a:rPr lang="en-US" sz="2400" dirty="0" smtClean="0">
                <a:solidFill>
                  <a:srgbClr val="FF0000"/>
                </a:solidFill>
                <a:latin typeface="Times New Roman" pitchFamily="18" charset="0"/>
                <a:cs typeface="Times New Roman" pitchFamily="18" charset="0"/>
              </a:rPr>
              <a:t>A </a:t>
            </a:r>
            <a:r>
              <a:rPr lang="en-US" sz="2400" dirty="0" smtClean="0">
                <a:latin typeface="Times New Roman" pitchFamily="18" charset="0"/>
                <a:cs typeface="Times New Roman" pitchFamily="18" charset="0"/>
              </a:rPr>
              <a:t>wishes to establish a logical connection with </a:t>
            </a:r>
            <a:r>
              <a:rPr lang="en-US" sz="2400" dirty="0" smtClean="0">
                <a:solidFill>
                  <a:srgbClr val="FF0000"/>
                </a:solidFill>
                <a:latin typeface="Times New Roman" pitchFamily="18" charset="0"/>
                <a:cs typeface="Times New Roman" pitchFamily="18" charset="0"/>
              </a:rPr>
              <a:t>B</a:t>
            </a:r>
            <a:r>
              <a:rPr lang="en-US" sz="2400" dirty="0" smtClean="0">
                <a:latin typeface="Times New Roman" pitchFamily="18" charset="0"/>
                <a:cs typeface="Times New Roman" pitchFamily="18" charset="0"/>
              </a:rPr>
              <a:t> and requires a </a:t>
            </a:r>
            <a:r>
              <a:rPr lang="en-US" sz="2400" dirty="0" smtClean="0">
                <a:solidFill>
                  <a:srgbClr val="FF0000"/>
                </a:solidFill>
                <a:latin typeface="Times New Roman" pitchFamily="18" charset="0"/>
                <a:cs typeface="Times New Roman" pitchFamily="18" charset="0"/>
              </a:rPr>
              <a:t>one-time session key </a:t>
            </a:r>
            <a:r>
              <a:rPr lang="en-US" sz="2400" dirty="0" smtClean="0">
                <a:latin typeface="Times New Roman" pitchFamily="18" charset="0"/>
                <a:cs typeface="Times New Roman" pitchFamily="18" charset="0"/>
              </a:rPr>
              <a:t>to protect the data transmitted over the connection. </a:t>
            </a:r>
          </a:p>
          <a:p>
            <a:pPr marL="342900" indent="-342900" algn="just" rtl="0">
              <a:lnSpc>
                <a:spcPct val="150000"/>
              </a:lnSpc>
              <a:buFont typeface="Wingdings" pitchFamily="2" charset="2"/>
              <a:buChar char="Ø"/>
            </a:pPr>
            <a:r>
              <a:rPr lang="en-US" sz="2400" dirty="0" smtClean="0">
                <a:solidFill>
                  <a:srgbClr val="FF0000"/>
                </a:solidFill>
                <a:latin typeface="Times New Roman" pitchFamily="18" charset="0"/>
                <a:cs typeface="Times New Roman" pitchFamily="18" charset="0"/>
              </a:rPr>
              <a:t>A has a master key</a:t>
            </a:r>
            <a:r>
              <a:rPr lang="en-US" sz="2400" dirty="0" smtClean="0">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K</a:t>
            </a:r>
            <a:r>
              <a:rPr lang="en-US" sz="2400" b="1" baseline="-25000" dirty="0" err="1" smtClean="0">
                <a:solidFill>
                  <a:srgbClr val="FF0000"/>
                </a:solidFill>
                <a:latin typeface="Times New Roman" pitchFamily="18" charset="0"/>
                <a:cs typeface="Times New Roman" pitchFamily="18" charset="0"/>
              </a:rPr>
              <a:t>a</a:t>
            </a:r>
            <a:r>
              <a:rPr lang="en-US" sz="2400" dirty="0" smtClean="0">
                <a:latin typeface="Times New Roman" pitchFamily="18" charset="0"/>
                <a:cs typeface="Times New Roman" pitchFamily="18" charset="0"/>
              </a:rPr>
              <a:t>, known only to </a:t>
            </a:r>
            <a:r>
              <a:rPr lang="en-US" sz="2400" dirty="0" smtClean="0">
                <a:solidFill>
                  <a:srgbClr val="FF0000"/>
                </a:solidFill>
                <a:latin typeface="Times New Roman" pitchFamily="18" charset="0"/>
                <a:cs typeface="Times New Roman" pitchFamily="18" charset="0"/>
              </a:rPr>
              <a:t>itself and the KDC</a:t>
            </a:r>
            <a:r>
              <a:rPr lang="en-US" sz="2400" dirty="0" smtClean="0">
                <a:latin typeface="Times New Roman" pitchFamily="18" charset="0"/>
                <a:cs typeface="Times New Roman" pitchFamily="18" charset="0"/>
              </a:rPr>
              <a:t>. </a:t>
            </a:r>
          </a:p>
          <a:p>
            <a:pPr marL="342900" indent="-342900" algn="just" rtl="0">
              <a:lnSpc>
                <a:spcPct val="150000"/>
              </a:lnSpc>
              <a:buFont typeface="Wingdings" pitchFamily="2" charset="2"/>
              <a:buChar char="Ø"/>
            </a:pPr>
            <a:r>
              <a:rPr lang="en-US" sz="2400" dirty="0" smtClean="0">
                <a:latin typeface="Times New Roman" pitchFamily="18" charset="0"/>
                <a:cs typeface="Times New Roman" pitchFamily="18" charset="0"/>
              </a:rPr>
              <a:t>Similarly, </a:t>
            </a:r>
            <a:r>
              <a:rPr lang="en-US" sz="2400" dirty="0" smtClean="0">
                <a:solidFill>
                  <a:srgbClr val="FF0000"/>
                </a:solidFill>
                <a:latin typeface="Times New Roman" pitchFamily="18" charset="0"/>
                <a:cs typeface="Times New Roman" pitchFamily="18" charset="0"/>
              </a:rPr>
              <a:t>B shares the master key K</a:t>
            </a:r>
            <a:r>
              <a:rPr lang="en-US" sz="2400" baseline="-25000" dirty="0" smtClean="0">
                <a:solidFill>
                  <a:srgbClr val="FF0000"/>
                </a:solidFill>
                <a:latin typeface="Times New Roman" pitchFamily="18" charset="0"/>
                <a:cs typeface="Times New Roman" pitchFamily="18" charset="0"/>
              </a:rPr>
              <a:t>b</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with </a:t>
            </a:r>
            <a:r>
              <a:rPr lang="en-US" sz="2400" dirty="0" smtClean="0">
                <a:solidFill>
                  <a:srgbClr val="FF0000"/>
                </a:solidFill>
                <a:latin typeface="Times New Roman" pitchFamily="18" charset="0"/>
                <a:cs typeface="Times New Roman" pitchFamily="18" charset="0"/>
              </a:rPr>
              <a:t>the KDC</a:t>
            </a:r>
            <a:r>
              <a:rPr lang="en-US" sz="2400" dirty="0" smtClean="0">
                <a:latin typeface="Times New Roman" pitchFamily="18" charset="0"/>
                <a:cs typeface="Times New Roman" pitchFamily="18" charset="0"/>
              </a:rPr>
              <a:t>. </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1042976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220451"/>
            <a:ext cx="4032448" cy="3755195"/>
          </a:xfrm>
          <a:prstGeom prst="rect">
            <a:avLst/>
          </a:prstGeom>
        </p:spPr>
        <p:txBody>
          <a:bodyPr wrap="square">
            <a:spAutoFit/>
          </a:bodyPr>
          <a:lstStyle/>
          <a:p>
            <a:pPr marL="342900" indent="-342900" algn="just" rtl="0">
              <a:lnSpc>
                <a:spcPts val="3200"/>
              </a:lnSpc>
              <a:buFont typeface="Wingdings" pitchFamily="2" charset="2"/>
              <a:buChar char="Ø"/>
            </a:pPr>
            <a:r>
              <a:rPr lang="en-US" sz="2400" dirty="0" smtClean="0">
                <a:latin typeface="Times New Roman" pitchFamily="18" charset="0"/>
                <a:cs typeface="Times New Roman" pitchFamily="18" charset="0"/>
              </a:rPr>
              <a:t>The following steps occur. </a:t>
            </a:r>
          </a:p>
          <a:p>
            <a:pPr marL="457200" indent="-457200" algn="just" rtl="0">
              <a:lnSpc>
                <a:spcPts val="3200"/>
              </a:lnSpc>
              <a:buFont typeface="+mj-lt"/>
              <a:buAutoNum type="arabicPeriod"/>
            </a:pPr>
            <a:r>
              <a:rPr lang="en-US" sz="2400" dirty="0" smtClean="0">
                <a:solidFill>
                  <a:srgbClr val="FF0000"/>
                </a:solidFill>
                <a:latin typeface="Times New Roman" pitchFamily="18" charset="0"/>
                <a:cs typeface="Times New Roman" pitchFamily="18" charset="0"/>
              </a:rPr>
              <a:t>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issues a request to the KDC for a session key to protect a logical connection to B. The message includes the </a:t>
            </a:r>
            <a:r>
              <a:rPr lang="en-US" sz="2400" dirty="0">
                <a:solidFill>
                  <a:srgbClr val="FF0000"/>
                </a:solidFill>
                <a:latin typeface="Times New Roman" pitchFamily="18" charset="0"/>
                <a:cs typeface="Times New Roman" pitchFamily="18" charset="0"/>
              </a:rPr>
              <a:t>identity of A and B</a:t>
            </a:r>
            <a:r>
              <a:rPr lang="en-US" sz="2400" dirty="0">
                <a:latin typeface="Times New Roman" pitchFamily="18" charset="0"/>
                <a:cs typeface="Times New Roman" pitchFamily="18" charset="0"/>
              </a:rPr>
              <a:t> and a </a:t>
            </a:r>
            <a:r>
              <a:rPr lang="en-US" sz="2400" dirty="0">
                <a:solidFill>
                  <a:srgbClr val="FF0000"/>
                </a:solidFill>
                <a:latin typeface="Times New Roman" pitchFamily="18" charset="0"/>
                <a:cs typeface="Times New Roman" pitchFamily="18" charset="0"/>
              </a:rPr>
              <a:t>unique identifier</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N</a:t>
            </a:r>
            <a:r>
              <a:rPr lang="en-US" sz="2400" baseline="-25000" dirty="0">
                <a:solidFill>
                  <a:srgbClr val="FF0000"/>
                </a:solidFill>
                <a:latin typeface="Times New Roman" pitchFamily="18" charset="0"/>
                <a:cs typeface="Times New Roman" pitchFamily="18" charset="0"/>
              </a:rPr>
              <a:t>1</a:t>
            </a:r>
            <a:r>
              <a:rPr lang="en-US" sz="2400" dirty="0">
                <a:latin typeface="Times New Roman" pitchFamily="18" charset="0"/>
                <a:cs typeface="Times New Roman" pitchFamily="18" charset="0"/>
              </a:rPr>
              <a:t>, for this transaction, which we refer to as a </a:t>
            </a:r>
            <a:r>
              <a:rPr lang="en-US" sz="2400" b="1" i="1" dirty="0">
                <a:solidFill>
                  <a:srgbClr val="FF0000"/>
                </a:solidFill>
                <a:latin typeface="Times New Roman" pitchFamily="18" charset="0"/>
                <a:cs typeface="Times New Roman" pitchFamily="18" charset="0"/>
              </a:rPr>
              <a:t>nonce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404664"/>
            <a:ext cx="468052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4149080"/>
            <a:ext cx="8208912" cy="2144177"/>
          </a:xfrm>
          <a:prstGeom prst="rect">
            <a:avLst/>
          </a:prstGeom>
        </p:spPr>
        <p:txBody>
          <a:bodyPr wrap="square">
            <a:spAutoFit/>
          </a:bodyPr>
          <a:lstStyle/>
          <a:p>
            <a:pPr marL="457200" indent="-457200" algn="just" rtl="0">
              <a:lnSpc>
                <a:spcPts val="3200"/>
              </a:lnSpc>
              <a:buFont typeface="Arial" pitchFamily="34" charset="0"/>
              <a:buChar char="•"/>
            </a:pPr>
            <a:r>
              <a:rPr lang="en-US" sz="2400" dirty="0" smtClean="0">
                <a:latin typeface="Times New Roman" pitchFamily="18" charset="0"/>
                <a:cs typeface="Times New Roman" pitchFamily="18" charset="0"/>
              </a:rPr>
              <a:t>The </a:t>
            </a:r>
            <a:r>
              <a:rPr lang="en-US" sz="2400" b="1" i="1" dirty="0" smtClean="0">
                <a:solidFill>
                  <a:srgbClr val="FF0000"/>
                </a:solidFill>
                <a:latin typeface="Times New Roman" pitchFamily="18" charset="0"/>
                <a:cs typeface="Times New Roman" pitchFamily="18" charset="0"/>
              </a:rPr>
              <a:t>nonce</a:t>
            </a:r>
            <a:r>
              <a:rPr lang="en-US" sz="2400" dirty="0" smtClean="0">
                <a:latin typeface="Times New Roman" pitchFamily="18" charset="0"/>
                <a:cs typeface="Times New Roman" pitchFamily="18" charset="0"/>
              </a:rPr>
              <a:t> may be a </a:t>
            </a:r>
            <a:r>
              <a:rPr lang="en-US" sz="2400" dirty="0" smtClean="0">
                <a:solidFill>
                  <a:srgbClr val="FF0000"/>
                </a:solidFill>
                <a:latin typeface="Times New Roman" pitchFamily="18" charset="0"/>
                <a:cs typeface="Times New Roman" pitchFamily="18" charset="0"/>
              </a:rPr>
              <a:t>timestamp</a:t>
            </a:r>
            <a:r>
              <a:rPr lang="en-US" sz="2400" dirty="0" smtClean="0">
                <a:latin typeface="Times New Roman" pitchFamily="18" charset="0"/>
                <a:cs typeface="Times New Roman" pitchFamily="18" charset="0"/>
              </a:rPr>
              <a:t>, a </a:t>
            </a:r>
            <a:r>
              <a:rPr lang="en-US" sz="2400" dirty="0" smtClean="0">
                <a:solidFill>
                  <a:srgbClr val="FF0000"/>
                </a:solidFill>
                <a:latin typeface="Times New Roman" pitchFamily="18" charset="0"/>
                <a:cs typeface="Times New Roman" pitchFamily="18" charset="0"/>
              </a:rPr>
              <a:t>counter</a:t>
            </a:r>
            <a:r>
              <a:rPr lang="en-US" sz="2400" dirty="0" smtClean="0">
                <a:latin typeface="Times New Roman" pitchFamily="18" charset="0"/>
                <a:cs typeface="Times New Roman" pitchFamily="18" charset="0"/>
              </a:rPr>
              <a:t>, or a </a:t>
            </a:r>
            <a:r>
              <a:rPr lang="en-US" sz="2400" dirty="0" smtClean="0">
                <a:solidFill>
                  <a:srgbClr val="FF0000"/>
                </a:solidFill>
                <a:latin typeface="Times New Roman" pitchFamily="18" charset="0"/>
                <a:cs typeface="Times New Roman" pitchFamily="18" charset="0"/>
              </a:rPr>
              <a:t>random number.</a:t>
            </a:r>
            <a:r>
              <a:rPr lang="en-US" sz="2400" dirty="0" smtClean="0">
                <a:latin typeface="Times New Roman" pitchFamily="18" charset="0"/>
                <a:cs typeface="Times New Roman" pitchFamily="18" charset="0"/>
              </a:rPr>
              <a:t> </a:t>
            </a:r>
          </a:p>
          <a:p>
            <a:pPr marL="457200" indent="-457200" algn="just" rtl="0">
              <a:lnSpc>
                <a:spcPts val="3200"/>
              </a:lnSpc>
              <a:buFont typeface="Arial" pitchFamily="34" charset="0"/>
              <a:buChar char="•"/>
            </a:pPr>
            <a:r>
              <a:rPr lang="en-US" sz="2400" dirty="0" smtClean="0">
                <a:latin typeface="Times New Roman" pitchFamily="18" charset="0"/>
                <a:cs typeface="Times New Roman" pitchFamily="18" charset="0"/>
              </a:rPr>
              <a:t>The minimum requirement is that </a:t>
            </a:r>
            <a:r>
              <a:rPr lang="en-US" sz="2400" dirty="0" smtClean="0">
                <a:solidFill>
                  <a:srgbClr val="FF0000"/>
                </a:solidFill>
                <a:latin typeface="Times New Roman" pitchFamily="18" charset="0"/>
                <a:cs typeface="Times New Roman" pitchFamily="18" charset="0"/>
              </a:rPr>
              <a:t>it differs with each request</a:t>
            </a:r>
            <a:r>
              <a:rPr lang="en-US" sz="2400" dirty="0" smtClean="0">
                <a:latin typeface="Times New Roman" pitchFamily="18" charset="0"/>
                <a:cs typeface="Times New Roman" pitchFamily="18" charset="0"/>
              </a:rPr>
              <a:t>.</a:t>
            </a:r>
          </a:p>
          <a:p>
            <a:pPr marL="457200" indent="-457200" algn="just" rtl="0">
              <a:lnSpc>
                <a:spcPts val="3200"/>
              </a:lnSpc>
              <a:buFont typeface="Arial" pitchFamily="34" charset="0"/>
              <a:buChar char="•"/>
            </a:pPr>
            <a:r>
              <a:rPr lang="en-US" sz="2400" dirty="0" smtClean="0">
                <a:latin typeface="Times New Roman" pitchFamily="18" charset="0"/>
                <a:cs typeface="Times New Roman" pitchFamily="18" charset="0"/>
              </a:rPr>
              <a:t>It should be difficult for an opponent to guess the nonce. </a:t>
            </a:r>
            <a:r>
              <a:rPr lang="en-US" sz="2400" dirty="0" smtClean="0">
                <a:solidFill>
                  <a:srgbClr val="FF0000"/>
                </a:solidFill>
                <a:latin typeface="Times New Roman" pitchFamily="18" charset="0"/>
                <a:cs typeface="Times New Roman" pitchFamily="18" charset="0"/>
              </a:rPr>
              <a:t>Thus, a random number is a good choice for a nonce</a:t>
            </a:r>
            <a:r>
              <a:rPr lang="en-US" sz="2400" dirty="0" smtClean="0">
                <a:latin typeface="Times New Roman" pitchFamily="18" charset="0"/>
                <a:cs typeface="Times New Roman" pitchFamily="18" charset="0"/>
              </a:rPr>
              <a:t>.</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4273312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1242"/>
          <a:stretch/>
        </p:blipFill>
        <p:spPr bwMode="auto">
          <a:xfrm>
            <a:off x="4572000" y="332656"/>
            <a:ext cx="4235563" cy="347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3528" y="398605"/>
            <a:ext cx="4248472" cy="3785652"/>
          </a:xfrm>
          <a:prstGeom prst="rect">
            <a:avLst/>
          </a:prstGeom>
        </p:spPr>
        <p:txBody>
          <a:bodyPr wrap="square">
            <a:spAutoFit/>
          </a:bodyPr>
          <a:lstStyle/>
          <a:p>
            <a:pPr marL="457200" indent="-457200" algn="just" rtl="0">
              <a:buFont typeface="+mj-lt"/>
              <a:buAutoNum type="arabicPeriod" startAt="2"/>
            </a:pPr>
            <a:r>
              <a:rPr lang="en-US" sz="2400" dirty="0" smtClean="0">
                <a:latin typeface="Times New Roman" pitchFamily="18" charset="0"/>
                <a:cs typeface="Times New Roman" pitchFamily="18" charset="0"/>
              </a:rPr>
              <a:t>The </a:t>
            </a:r>
            <a:r>
              <a:rPr lang="en-US" sz="2400" dirty="0" smtClean="0">
                <a:solidFill>
                  <a:srgbClr val="FF0000"/>
                </a:solidFill>
                <a:latin typeface="Times New Roman" pitchFamily="18" charset="0"/>
                <a:cs typeface="Times New Roman" pitchFamily="18" charset="0"/>
              </a:rPr>
              <a:t>KDC</a:t>
            </a:r>
            <a:r>
              <a:rPr lang="en-US" sz="2400" dirty="0" smtClean="0">
                <a:latin typeface="Times New Roman" pitchFamily="18" charset="0"/>
                <a:cs typeface="Times New Roman" pitchFamily="18" charset="0"/>
              </a:rPr>
              <a:t> responds with a message encrypted using </a:t>
            </a:r>
            <a:r>
              <a:rPr lang="en-US" sz="2400" dirty="0" err="1" smtClean="0">
                <a:solidFill>
                  <a:srgbClr val="FF0000"/>
                </a:solidFill>
                <a:latin typeface="Times New Roman" pitchFamily="18" charset="0"/>
                <a:cs typeface="Times New Roman" pitchFamily="18" charset="0"/>
              </a:rPr>
              <a:t>K</a:t>
            </a:r>
            <a:r>
              <a:rPr lang="en-US" sz="2400" baseline="-25000" dirty="0" err="1" smtClean="0">
                <a:solidFill>
                  <a:srgbClr val="FF0000"/>
                </a:solidFill>
                <a:latin typeface="Times New Roman" pitchFamily="18" charset="0"/>
                <a:cs typeface="Times New Roman" pitchFamily="18" charset="0"/>
              </a:rPr>
              <a:t>a</a:t>
            </a:r>
            <a:r>
              <a:rPr lang="en-US" sz="2400" dirty="0" smtClean="0">
                <a:latin typeface="Times New Roman" pitchFamily="18" charset="0"/>
                <a:cs typeface="Times New Roman" pitchFamily="18" charset="0"/>
              </a:rPr>
              <a:t>. Thus, </a:t>
            </a:r>
            <a:r>
              <a:rPr lang="en-US" sz="2400" dirty="0" smtClean="0">
                <a:solidFill>
                  <a:srgbClr val="FF0000"/>
                </a:solidFill>
                <a:latin typeface="Times New Roman" pitchFamily="18" charset="0"/>
                <a:cs typeface="Times New Roman" pitchFamily="18" charset="0"/>
              </a:rPr>
              <a:t>A is the only one </a:t>
            </a:r>
            <a:r>
              <a:rPr lang="en-US" sz="2400" dirty="0" smtClean="0">
                <a:latin typeface="Times New Roman" pitchFamily="18" charset="0"/>
                <a:cs typeface="Times New Roman" pitchFamily="18" charset="0"/>
              </a:rPr>
              <a:t>who can successfully read the message, and A knows that it originated at the KDC. </a:t>
            </a:r>
          </a:p>
          <a:p>
            <a:pPr marL="447675" algn="just" rtl="0"/>
            <a:endParaRPr lang="en-US" sz="2400" dirty="0">
              <a:latin typeface="Times New Roman" pitchFamily="18" charset="0"/>
              <a:cs typeface="Times New Roman" pitchFamily="18" charset="0"/>
            </a:endParaRPr>
          </a:p>
          <a:p>
            <a:pPr marL="447675" algn="just" rtl="0"/>
            <a:r>
              <a:rPr lang="en-US" sz="2400" dirty="0" smtClean="0">
                <a:latin typeface="Times New Roman" pitchFamily="18" charset="0"/>
                <a:cs typeface="Times New Roman" pitchFamily="18" charset="0"/>
              </a:rPr>
              <a:t>The message includes two items intended for A: </a:t>
            </a:r>
          </a:p>
          <a:p>
            <a:pPr algn="just" rtl="0"/>
            <a:r>
              <a:rPr lang="en-US" sz="2400" dirty="0" smtClean="0">
                <a:latin typeface="Times New Roman" pitchFamily="18" charset="0"/>
                <a:cs typeface="Times New Roman" pitchFamily="18" charset="0"/>
              </a:rPr>
              <a:t> </a:t>
            </a:r>
          </a:p>
        </p:txBody>
      </p:sp>
      <p:sp>
        <p:nvSpPr>
          <p:cNvPr id="3" name="Rectangle 2"/>
          <p:cNvSpPr/>
          <p:nvPr/>
        </p:nvSpPr>
        <p:spPr>
          <a:xfrm>
            <a:off x="755574" y="4073004"/>
            <a:ext cx="8051987" cy="2308324"/>
          </a:xfrm>
          <a:prstGeom prst="rect">
            <a:avLst/>
          </a:prstGeom>
        </p:spPr>
        <p:txBody>
          <a:bodyPr wrap="square">
            <a:spAutoFit/>
          </a:bodyPr>
          <a:lstStyle/>
          <a:p>
            <a:pPr marL="342900" indent="-342900" algn="l" rtl="0">
              <a:buFont typeface="Arial" pitchFamily="34" charset="0"/>
              <a:buChar char="•"/>
            </a:pPr>
            <a:r>
              <a:rPr lang="en-US" sz="2400" dirty="0" smtClean="0">
                <a:latin typeface="Times New Roman" pitchFamily="18" charset="0"/>
                <a:cs typeface="Times New Roman" pitchFamily="18" charset="0"/>
              </a:rPr>
              <a:t>The one-time session key, </a:t>
            </a:r>
            <a:r>
              <a:rPr lang="en-US" sz="2400" dirty="0" smtClean="0">
                <a:solidFill>
                  <a:srgbClr val="FF0000"/>
                </a:solidFill>
                <a:latin typeface="Times New Roman" pitchFamily="18" charset="0"/>
                <a:cs typeface="Times New Roman" pitchFamily="18" charset="0"/>
              </a:rPr>
              <a:t>K</a:t>
            </a:r>
            <a:r>
              <a:rPr lang="en-US" sz="2400" baseline="-25000" dirty="0" smtClean="0">
                <a:solidFill>
                  <a:srgbClr val="FF0000"/>
                </a:solidFill>
                <a:latin typeface="Times New Roman" pitchFamily="18" charset="0"/>
                <a:cs typeface="Times New Roman" pitchFamily="18" charset="0"/>
              </a:rPr>
              <a:t>s</a:t>
            </a:r>
            <a:r>
              <a:rPr lang="en-US" sz="2400" dirty="0" smtClean="0">
                <a:latin typeface="Times New Roman" pitchFamily="18" charset="0"/>
                <a:cs typeface="Times New Roman" pitchFamily="18" charset="0"/>
              </a:rPr>
              <a:t>, to be used for the session </a:t>
            </a:r>
          </a:p>
          <a:p>
            <a:pPr marL="342900" indent="-342900" algn="l" rtl="0">
              <a:buFont typeface="Arial" pitchFamily="34" charset="0"/>
              <a:buChar char="•"/>
            </a:pPr>
            <a:r>
              <a:rPr lang="en-US" sz="2400" dirty="0" smtClean="0">
                <a:latin typeface="Times New Roman" pitchFamily="18" charset="0"/>
                <a:cs typeface="Times New Roman" pitchFamily="18" charset="0"/>
              </a:rPr>
              <a:t>The original request message, including the nonce, to enable A to match this response with the appropriate request.</a:t>
            </a:r>
          </a:p>
          <a:p>
            <a:pPr algn="just" rtl="0"/>
            <a:r>
              <a:rPr lang="en-US" sz="2400" dirty="0">
                <a:latin typeface="Times New Roman" pitchFamily="18" charset="0"/>
                <a:cs typeface="Times New Roman" pitchFamily="18" charset="0"/>
              </a:rPr>
              <a:t>Thus, </a:t>
            </a:r>
            <a:r>
              <a:rPr lang="en-US" sz="2400" dirty="0">
                <a:solidFill>
                  <a:srgbClr val="FF0000"/>
                </a:solidFill>
                <a:latin typeface="Times New Roman" pitchFamily="18" charset="0"/>
                <a:cs typeface="Times New Roman" pitchFamily="18" charset="0"/>
              </a:rPr>
              <a:t>A can verify </a:t>
            </a:r>
            <a:r>
              <a:rPr lang="en-US" sz="2400" dirty="0">
                <a:latin typeface="Times New Roman" pitchFamily="18" charset="0"/>
                <a:cs typeface="Times New Roman" pitchFamily="18" charset="0"/>
              </a:rPr>
              <a:t>that </a:t>
            </a:r>
            <a:r>
              <a:rPr lang="en-US" sz="2400" dirty="0">
                <a:solidFill>
                  <a:srgbClr val="FF0000"/>
                </a:solidFill>
                <a:latin typeface="Times New Roman" pitchFamily="18" charset="0"/>
                <a:cs typeface="Times New Roman" pitchFamily="18" charset="0"/>
              </a:rPr>
              <a:t>its original requ</a:t>
            </a:r>
            <a:r>
              <a:rPr lang="en-US" sz="2400" dirty="0">
                <a:latin typeface="Times New Roman" pitchFamily="18" charset="0"/>
                <a:cs typeface="Times New Roman" pitchFamily="18" charset="0"/>
              </a:rPr>
              <a:t>est was not altered before reception by the KDC and, because of the </a:t>
            </a:r>
            <a:r>
              <a:rPr lang="en-US" sz="2400" dirty="0">
                <a:solidFill>
                  <a:srgbClr val="FF0000"/>
                </a:solidFill>
                <a:latin typeface="Times New Roman" pitchFamily="18" charset="0"/>
                <a:cs typeface="Times New Roman" pitchFamily="18" charset="0"/>
              </a:rPr>
              <a:t>nonce</a:t>
            </a:r>
            <a:r>
              <a:rPr lang="en-US" sz="2400" dirty="0">
                <a:latin typeface="Times New Roman" pitchFamily="18" charset="0"/>
                <a:cs typeface="Times New Roman" pitchFamily="18" charset="0"/>
              </a:rPr>
              <a:t>, that this is </a:t>
            </a:r>
            <a:r>
              <a:rPr lang="en-US" sz="2400" dirty="0">
                <a:solidFill>
                  <a:srgbClr val="FF0000"/>
                </a:solidFill>
                <a:latin typeface="Times New Roman" pitchFamily="18" charset="0"/>
                <a:cs typeface="Times New Roman" pitchFamily="18" charset="0"/>
              </a:rPr>
              <a:t>not a replay of some previous request</a:t>
            </a:r>
            <a:r>
              <a:rPr lang="en-US" sz="2400" dirty="0">
                <a:latin typeface="Times New Roman" pitchFamily="18" charset="0"/>
                <a:cs typeface="Times New Roman" pitchFamily="18" charset="0"/>
              </a:rPr>
              <a:t>.</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1574271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98605"/>
            <a:ext cx="8496944" cy="2308324"/>
          </a:xfrm>
          <a:prstGeom prst="rect">
            <a:avLst/>
          </a:prstGeom>
        </p:spPr>
        <p:txBody>
          <a:bodyPr wrap="square">
            <a:spAutoFit/>
          </a:bodyPr>
          <a:lstStyle/>
          <a:p>
            <a:pPr algn="just" rtl="0"/>
            <a:r>
              <a:rPr lang="en-US" sz="2400" dirty="0">
                <a:latin typeface="Times New Roman" pitchFamily="18" charset="0"/>
                <a:cs typeface="Times New Roman" pitchFamily="18" charset="0"/>
              </a:rPr>
              <a:t>In addition, the message </a:t>
            </a:r>
            <a:r>
              <a:rPr lang="en-US" sz="2400" dirty="0">
                <a:solidFill>
                  <a:srgbClr val="FF0000"/>
                </a:solidFill>
                <a:latin typeface="Times New Roman" pitchFamily="18" charset="0"/>
                <a:cs typeface="Times New Roman" pitchFamily="18" charset="0"/>
              </a:rPr>
              <a:t>includes two items intended for B</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342900" indent="-342900" algn="just" rtl="0">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one-time session key, K</a:t>
            </a:r>
            <a:r>
              <a:rPr lang="en-US" sz="2400" baseline="-25000" dirty="0">
                <a:latin typeface="Times New Roman" pitchFamily="18" charset="0"/>
                <a:cs typeface="Times New Roman" pitchFamily="18" charset="0"/>
              </a:rPr>
              <a:t>s</a:t>
            </a:r>
            <a:r>
              <a:rPr lang="en-US" sz="2400" dirty="0">
                <a:latin typeface="Times New Roman" pitchFamily="18" charset="0"/>
                <a:cs typeface="Times New Roman" pitchFamily="18" charset="0"/>
              </a:rPr>
              <a:t>, to be used for the </a:t>
            </a:r>
            <a:r>
              <a:rPr lang="en-US" sz="2400" dirty="0" smtClean="0">
                <a:latin typeface="Times New Roman" pitchFamily="18" charset="0"/>
                <a:cs typeface="Times New Roman" pitchFamily="18" charset="0"/>
              </a:rPr>
              <a:t>session.</a:t>
            </a:r>
          </a:p>
          <a:p>
            <a:pPr marL="342900" indent="-342900" algn="just" rtl="0">
              <a:buFont typeface="Arial" pitchFamily="34" charset="0"/>
              <a:buChar char="•"/>
            </a:pPr>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identifier of A (e.g., its network address), </a:t>
            </a:r>
            <a:r>
              <a:rPr lang="en-US" sz="2400" dirty="0" smtClean="0">
                <a:latin typeface="Times New Roman" pitchFamily="18" charset="0"/>
                <a:cs typeface="Times New Roman" pitchFamily="18" charset="0"/>
              </a:rPr>
              <a:t>ID</a:t>
            </a:r>
            <a:r>
              <a:rPr lang="en-US" sz="2400" baseline="-25000"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t>
            </a:r>
          </a:p>
          <a:p>
            <a:pPr algn="just" rtl="0"/>
            <a:r>
              <a:rPr lang="en-US" sz="2400" dirty="0" smtClean="0">
                <a:latin typeface="Times New Roman" pitchFamily="18" charset="0"/>
                <a:cs typeface="Times New Roman" pitchFamily="18" charset="0"/>
              </a:rPr>
              <a:t>These </a:t>
            </a:r>
            <a:r>
              <a:rPr lang="en-US" sz="2400" dirty="0">
                <a:solidFill>
                  <a:srgbClr val="FF0000"/>
                </a:solidFill>
                <a:latin typeface="Times New Roman" pitchFamily="18" charset="0"/>
                <a:cs typeface="Times New Roman" pitchFamily="18" charset="0"/>
              </a:rPr>
              <a:t>last two items are encrypted with K</a:t>
            </a:r>
            <a:r>
              <a:rPr lang="en-US" sz="2400" baseline="-25000" dirty="0">
                <a:solidFill>
                  <a:srgbClr val="FF0000"/>
                </a:solidFill>
                <a:latin typeface="Times New Roman" pitchFamily="18" charset="0"/>
                <a:cs typeface="Times New Roman" pitchFamily="18" charset="0"/>
              </a:rPr>
              <a:t>b</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(the master key that the KDC shares with B). </a:t>
            </a:r>
            <a:r>
              <a:rPr lang="en-US" sz="2400" dirty="0">
                <a:latin typeface="Times New Roman" pitchFamily="18" charset="0"/>
                <a:cs typeface="Times New Roman" pitchFamily="18" charset="0"/>
              </a:rPr>
              <a:t>They are </a:t>
            </a:r>
            <a:r>
              <a:rPr lang="en-US" sz="2400" dirty="0">
                <a:solidFill>
                  <a:srgbClr val="FF0000"/>
                </a:solidFill>
                <a:latin typeface="Times New Roman" pitchFamily="18" charset="0"/>
                <a:cs typeface="Times New Roman" pitchFamily="18" charset="0"/>
              </a:rPr>
              <a:t>to be sent to B </a:t>
            </a:r>
            <a:r>
              <a:rPr lang="en-US" sz="2400" dirty="0">
                <a:latin typeface="Times New Roman" pitchFamily="18" charset="0"/>
                <a:cs typeface="Times New Roman" pitchFamily="18" charset="0"/>
              </a:rPr>
              <a:t>to establish the connection and prove A’s identity.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834977"/>
            <a:ext cx="7762056"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62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6024" y="260648"/>
            <a:ext cx="4572000" cy="4893647"/>
          </a:xfrm>
          <a:prstGeom prst="rect">
            <a:avLst/>
          </a:prstGeom>
        </p:spPr>
        <p:txBody>
          <a:bodyPr>
            <a:spAutoFit/>
          </a:bodyPr>
          <a:lstStyle/>
          <a:p>
            <a:pPr marL="273050" indent="-273050" algn="just" rtl="0">
              <a:buFont typeface="+mj-lt"/>
              <a:buAutoNum type="arabicPeriod" startAt="3"/>
            </a:pPr>
            <a:r>
              <a:rPr lang="en-US" sz="2400" dirty="0" smtClean="0">
                <a:latin typeface="Times New Roman" pitchFamily="18" charset="0"/>
                <a:cs typeface="Times New Roman" pitchFamily="18" charset="0"/>
              </a:rPr>
              <a:t>A </a:t>
            </a:r>
            <a:r>
              <a:rPr lang="en-US" sz="2400" dirty="0" smtClean="0">
                <a:solidFill>
                  <a:srgbClr val="FF0000"/>
                </a:solidFill>
                <a:latin typeface="Times New Roman" pitchFamily="18" charset="0"/>
                <a:cs typeface="Times New Roman" pitchFamily="18" charset="0"/>
              </a:rPr>
              <a:t>stores the session key </a:t>
            </a:r>
            <a:r>
              <a:rPr lang="en-US" sz="2400" dirty="0" smtClean="0">
                <a:latin typeface="Times New Roman" pitchFamily="18" charset="0"/>
                <a:cs typeface="Times New Roman" pitchFamily="18" charset="0"/>
              </a:rPr>
              <a:t>for use in the upcoming session and </a:t>
            </a:r>
            <a:r>
              <a:rPr lang="en-US" sz="2400" dirty="0" smtClean="0">
                <a:solidFill>
                  <a:srgbClr val="FF0000"/>
                </a:solidFill>
                <a:latin typeface="Times New Roman" pitchFamily="18" charset="0"/>
                <a:cs typeface="Times New Roman" pitchFamily="18" charset="0"/>
              </a:rPr>
              <a:t>forwards to B the information </a:t>
            </a:r>
            <a:r>
              <a:rPr lang="en-US" sz="2400" dirty="0" smtClean="0">
                <a:latin typeface="Times New Roman" pitchFamily="18" charset="0"/>
                <a:cs typeface="Times New Roman" pitchFamily="18" charset="0"/>
              </a:rPr>
              <a:t>that originated at the KDC for B, namely, </a:t>
            </a:r>
            <a:r>
              <a:rPr lang="en-US" sz="2400" dirty="0" smtClean="0">
                <a:solidFill>
                  <a:srgbClr val="FF0000"/>
                </a:solidFill>
                <a:latin typeface="Times New Roman" pitchFamily="18" charset="0"/>
                <a:cs typeface="Times New Roman" pitchFamily="18" charset="0"/>
              </a:rPr>
              <a:t>E(K</a:t>
            </a:r>
            <a:r>
              <a:rPr lang="en-US" sz="2400" baseline="-25000" dirty="0" smtClean="0">
                <a:solidFill>
                  <a:srgbClr val="FF0000"/>
                </a:solidFill>
                <a:latin typeface="Times New Roman" pitchFamily="18" charset="0"/>
                <a:cs typeface="Times New Roman" pitchFamily="18" charset="0"/>
              </a:rPr>
              <a:t>b</a:t>
            </a:r>
            <a:r>
              <a:rPr lang="en-US" sz="2400" dirty="0" smtClean="0">
                <a:solidFill>
                  <a:srgbClr val="FF0000"/>
                </a:solidFill>
                <a:latin typeface="Times New Roman" pitchFamily="18" charset="0"/>
                <a:cs typeface="Times New Roman" pitchFamily="18" charset="0"/>
              </a:rPr>
              <a:t>,[K</a:t>
            </a:r>
            <a:r>
              <a:rPr lang="en-US" sz="2400" baseline="-25000" dirty="0" smtClean="0">
                <a:solidFill>
                  <a:srgbClr val="FF0000"/>
                </a:solidFill>
                <a:latin typeface="Times New Roman" pitchFamily="18" charset="0"/>
                <a:cs typeface="Times New Roman" pitchFamily="18" charset="0"/>
              </a:rPr>
              <a:t>s</a:t>
            </a:r>
            <a:r>
              <a:rPr lang="en-US" sz="2400" dirty="0" smtClean="0">
                <a:solidFill>
                  <a:srgbClr val="FF0000"/>
                </a:solidFill>
                <a:latin typeface="Times New Roman" pitchFamily="18" charset="0"/>
                <a:cs typeface="Times New Roman" pitchFamily="18" charset="0"/>
              </a:rPr>
              <a:t>||ID</a:t>
            </a:r>
            <a:r>
              <a:rPr lang="en-US" sz="2400" baseline="-25000" dirty="0" smtClean="0">
                <a:solidFill>
                  <a:srgbClr val="FF0000"/>
                </a:solidFill>
                <a:latin typeface="Times New Roman" pitchFamily="18" charset="0"/>
                <a:cs typeface="Times New Roman" pitchFamily="18" charset="0"/>
              </a:rPr>
              <a:t>A</a:t>
            </a:r>
            <a:r>
              <a:rPr lang="en-US" sz="2400" dirty="0" smtClean="0">
                <a:solidFill>
                  <a:srgbClr val="FF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Because this information is encrypted with K</a:t>
            </a:r>
            <a:r>
              <a:rPr lang="en-US" sz="2400" baseline="-25000"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it is protected from eavesdropping. </a:t>
            </a:r>
            <a:r>
              <a:rPr lang="en-US" sz="2400" dirty="0" smtClean="0">
                <a:solidFill>
                  <a:srgbClr val="FF0000"/>
                </a:solidFill>
                <a:latin typeface="Times New Roman" pitchFamily="18" charset="0"/>
                <a:cs typeface="Times New Roman" pitchFamily="18" charset="0"/>
              </a:rPr>
              <a:t>B now </a:t>
            </a:r>
            <a:r>
              <a:rPr lang="en-US" sz="2400" b="1" dirty="0" smtClean="0">
                <a:solidFill>
                  <a:schemeClr val="accent4">
                    <a:lumMod val="50000"/>
                  </a:schemeClr>
                </a:solidFill>
                <a:latin typeface="Times New Roman" pitchFamily="18" charset="0"/>
                <a:cs typeface="Times New Roman" pitchFamily="18" charset="0"/>
              </a:rPr>
              <a:t>knows</a:t>
            </a:r>
            <a:r>
              <a:rPr lang="en-US" sz="2400" dirty="0" smtClean="0">
                <a:solidFill>
                  <a:srgbClr val="FF0000"/>
                </a:solidFill>
                <a:latin typeface="Times New Roman" pitchFamily="18" charset="0"/>
                <a:cs typeface="Times New Roman" pitchFamily="18" charset="0"/>
              </a:rPr>
              <a:t> the session key (K</a:t>
            </a:r>
            <a:r>
              <a:rPr lang="en-US" sz="2400" baseline="-25000" dirty="0" smtClean="0">
                <a:solidFill>
                  <a:srgbClr val="FF0000"/>
                </a:solidFill>
                <a:latin typeface="Times New Roman" pitchFamily="18" charset="0"/>
                <a:cs typeface="Times New Roman" pitchFamily="18" charset="0"/>
              </a:rPr>
              <a:t>s</a:t>
            </a:r>
            <a:r>
              <a:rPr lang="en-US" sz="2400" dirty="0" smtClean="0">
                <a:solidFill>
                  <a:srgbClr val="FF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b="1" dirty="0" smtClean="0">
                <a:solidFill>
                  <a:schemeClr val="accent4">
                    <a:lumMod val="50000"/>
                  </a:schemeClr>
                </a:solidFill>
                <a:latin typeface="Times New Roman" pitchFamily="18" charset="0"/>
                <a:cs typeface="Times New Roman" pitchFamily="18" charset="0"/>
              </a:rPr>
              <a:t>knows</a:t>
            </a:r>
            <a:r>
              <a:rPr lang="en-US" sz="2400" dirty="0" smtClean="0">
                <a:latin typeface="Times New Roman" pitchFamily="18" charset="0"/>
                <a:cs typeface="Times New Roman" pitchFamily="18" charset="0"/>
              </a:rPr>
              <a:t> that the </a:t>
            </a:r>
            <a:r>
              <a:rPr lang="en-US" sz="2400" dirty="0" smtClean="0">
                <a:solidFill>
                  <a:srgbClr val="FF0000"/>
                </a:solidFill>
                <a:latin typeface="Times New Roman" pitchFamily="18" charset="0"/>
                <a:cs typeface="Times New Roman" pitchFamily="18" charset="0"/>
              </a:rPr>
              <a:t>other party is A (from ID</a:t>
            </a:r>
            <a:r>
              <a:rPr lang="en-US" sz="2400" baseline="-25000" dirty="0" smtClean="0">
                <a:solidFill>
                  <a:srgbClr val="FF0000"/>
                </a:solidFill>
                <a:latin typeface="Times New Roman" pitchFamily="18" charset="0"/>
                <a:cs typeface="Times New Roman" pitchFamily="18" charset="0"/>
              </a:rPr>
              <a:t>A</a:t>
            </a:r>
            <a:r>
              <a:rPr lang="en-US" sz="2400" dirty="0" smtClean="0">
                <a:solidFill>
                  <a:srgbClr val="FF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and </a:t>
            </a:r>
            <a:r>
              <a:rPr lang="en-US" sz="2400" b="1" dirty="0" smtClean="0">
                <a:solidFill>
                  <a:schemeClr val="accent4">
                    <a:lumMod val="50000"/>
                  </a:schemeClr>
                </a:solidFill>
                <a:latin typeface="Times New Roman" pitchFamily="18" charset="0"/>
                <a:cs typeface="Times New Roman" pitchFamily="18" charset="0"/>
              </a:rPr>
              <a:t>knows</a:t>
            </a:r>
            <a:r>
              <a:rPr lang="en-US" sz="2400" dirty="0" smtClean="0">
                <a:latin typeface="Times New Roman" pitchFamily="18" charset="0"/>
                <a:cs typeface="Times New Roman" pitchFamily="18" charset="0"/>
              </a:rPr>
              <a:t> that the </a:t>
            </a:r>
            <a:r>
              <a:rPr lang="en-US" sz="2400" dirty="0" smtClean="0">
                <a:solidFill>
                  <a:srgbClr val="FF0000"/>
                </a:solidFill>
                <a:latin typeface="Times New Roman" pitchFamily="18" charset="0"/>
                <a:cs typeface="Times New Roman" pitchFamily="18" charset="0"/>
              </a:rPr>
              <a:t>information originated at the KDC </a:t>
            </a:r>
            <a:r>
              <a:rPr lang="en-US" sz="2400" dirty="0" smtClean="0">
                <a:latin typeface="Times New Roman" pitchFamily="18" charset="0"/>
                <a:cs typeface="Times New Roman" pitchFamily="18" charset="0"/>
              </a:rPr>
              <a:t>(because it is encrypted using K</a:t>
            </a:r>
            <a:r>
              <a:rPr lang="en-US" sz="2400" baseline="-25000"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a:t>
            </a:r>
            <a:endParaRPr lang="ar-IQ" sz="24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476672"/>
            <a:ext cx="4229100" cy="4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5445224"/>
            <a:ext cx="8384951" cy="830997"/>
          </a:xfrm>
          <a:prstGeom prst="rect">
            <a:avLst/>
          </a:prstGeom>
        </p:spPr>
        <p:txBody>
          <a:bodyPr wrap="square">
            <a:spAutoFit/>
          </a:bodyPr>
          <a:lstStyle/>
          <a:p>
            <a:pPr algn="just" rtl="0"/>
            <a:r>
              <a:rPr lang="en-US" sz="2400" dirty="0">
                <a:latin typeface="Times New Roman" pitchFamily="18" charset="0"/>
                <a:cs typeface="Times New Roman" pitchFamily="18" charset="0"/>
              </a:rPr>
              <a:t>At this point, a </a:t>
            </a:r>
            <a:r>
              <a:rPr lang="en-US" sz="2400" dirty="0">
                <a:solidFill>
                  <a:srgbClr val="FF0000"/>
                </a:solidFill>
                <a:latin typeface="Times New Roman" pitchFamily="18" charset="0"/>
                <a:cs typeface="Times New Roman" pitchFamily="18" charset="0"/>
              </a:rPr>
              <a:t>session key has been securely delivered to A and B</a:t>
            </a:r>
            <a:r>
              <a:rPr lang="en-US" sz="2400" dirty="0">
                <a:latin typeface="Times New Roman" pitchFamily="18" charset="0"/>
                <a:cs typeface="Times New Roman" pitchFamily="18" charset="0"/>
              </a:rPr>
              <a:t>, and they may begin their protected exchange.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59284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201" y="182545"/>
            <a:ext cx="4667052" cy="4305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41816" y="332656"/>
            <a:ext cx="3870143" cy="4154984"/>
          </a:xfrm>
          <a:prstGeom prst="rect">
            <a:avLst/>
          </a:prstGeom>
        </p:spPr>
        <p:txBody>
          <a:bodyPr wrap="square">
            <a:spAutoFit/>
          </a:bodyPr>
          <a:lstStyle/>
          <a:p>
            <a:pPr algn="just" rtl="0"/>
            <a:r>
              <a:rPr lang="en-US" sz="2400" dirty="0" smtClean="0">
                <a:latin typeface="Times New Roman" pitchFamily="18" charset="0"/>
                <a:cs typeface="Times New Roman" pitchFamily="18" charset="0"/>
              </a:rPr>
              <a:t>However, </a:t>
            </a:r>
            <a:r>
              <a:rPr lang="en-US" sz="2400" dirty="0" smtClean="0">
                <a:solidFill>
                  <a:srgbClr val="FF0000"/>
                </a:solidFill>
                <a:latin typeface="Times New Roman" pitchFamily="18" charset="0"/>
                <a:cs typeface="Times New Roman" pitchFamily="18" charset="0"/>
              </a:rPr>
              <a:t>two additional steps</a:t>
            </a:r>
            <a:r>
              <a:rPr lang="en-US" sz="2400" dirty="0" smtClean="0">
                <a:latin typeface="Times New Roman" pitchFamily="18" charset="0"/>
                <a:cs typeface="Times New Roman" pitchFamily="18" charset="0"/>
              </a:rPr>
              <a:t> are desirable:</a:t>
            </a:r>
            <a:endParaRPr lang="ar-IQ" sz="2400" dirty="0" smtClean="0">
              <a:latin typeface="Times New Roman" pitchFamily="18" charset="0"/>
              <a:cs typeface="Times New Roman" pitchFamily="18" charset="0"/>
            </a:endParaRPr>
          </a:p>
          <a:p>
            <a:pPr marL="360363" indent="-360363" algn="just" rtl="0">
              <a:buFont typeface="+mj-lt"/>
              <a:buAutoNum type="arabicPeriod" startAt="4"/>
            </a:pPr>
            <a:r>
              <a:rPr lang="en-US" sz="2400" dirty="0" smtClean="0">
                <a:latin typeface="Times New Roman" pitchFamily="18" charset="0"/>
                <a:cs typeface="Times New Roman" pitchFamily="18" charset="0"/>
              </a:rPr>
              <a:t>Using the newly minted session key for encryption, B sends a nonce, </a:t>
            </a:r>
            <a:r>
              <a:rPr lang="en-US" sz="2400" dirty="0" smtClean="0">
                <a:solidFill>
                  <a:srgbClr val="FF0000"/>
                </a:solidFill>
                <a:latin typeface="Times New Roman" pitchFamily="18" charset="0"/>
                <a:cs typeface="Times New Roman" pitchFamily="18" charset="0"/>
              </a:rPr>
              <a:t>N</a:t>
            </a:r>
            <a:r>
              <a:rPr lang="en-US" sz="2400" baseline="-25000" dirty="0" smtClean="0">
                <a:solidFill>
                  <a:srgbClr val="FF0000"/>
                </a:solidFill>
                <a:latin typeface="Times New Roman" pitchFamily="18" charset="0"/>
                <a:cs typeface="Times New Roman" pitchFamily="18" charset="0"/>
              </a:rPr>
              <a:t>2</a:t>
            </a:r>
            <a:r>
              <a:rPr lang="en-US" sz="2400" dirty="0" smtClean="0">
                <a:latin typeface="Times New Roman" pitchFamily="18" charset="0"/>
                <a:cs typeface="Times New Roman" pitchFamily="18" charset="0"/>
              </a:rPr>
              <a:t>, to A.</a:t>
            </a:r>
          </a:p>
          <a:p>
            <a:pPr algn="just" rtl="0"/>
            <a:r>
              <a:rPr lang="en-US" sz="2400" dirty="0" smtClean="0">
                <a:latin typeface="Times New Roman" pitchFamily="18" charset="0"/>
                <a:cs typeface="Times New Roman" pitchFamily="18" charset="0"/>
              </a:rPr>
              <a:t> </a:t>
            </a:r>
          </a:p>
          <a:p>
            <a:pPr marL="273050" indent="-273050" algn="just" rtl="0">
              <a:buFont typeface="+mj-lt"/>
              <a:buAutoNum type="arabicPeriod" startAt="5"/>
            </a:pPr>
            <a:r>
              <a:rPr lang="en-US" sz="2400" dirty="0" smtClean="0">
                <a:latin typeface="Times New Roman" pitchFamily="18" charset="0"/>
                <a:cs typeface="Times New Roman" pitchFamily="18" charset="0"/>
              </a:rPr>
              <a:t>Also, using K</a:t>
            </a:r>
            <a:r>
              <a:rPr lang="en-US" sz="2400" baseline="-250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A responds with </a:t>
            </a:r>
            <a:r>
              <a:rPr lang="en-US" sz="2400" dirty="0" smtClean="0">
                <a:solidFill>
                  <a:srgbClr val="FF0000"/>
                </a:solidFill>
                <a:latin typeface="Times New Roman" pitchFamily="18" charset="0"/>
                <a:cs typeface="Times New Roman" pitchFamily="18" charset="0"/>
              </a:rPr>
              <a:t>f(N</a:t>
            </a:r>
            <a:r>
              <a:rPr lang="en-US" sz="2400" baseline="-25000" dirty="0" smtClean="0">
                <a:solidFill>
                  <a:srgbClr val="FF0000"/>
                </a:solidFill>
                <a:latin typeface="Times New Roman" pitchFamily="18" charset="0"/>
                <a:cs typeface="Times New Roman" pitchFamily="18" charset="0"/>
              </a:rPr>
              <a:t>2</a:t>
            </a:r>
            <a:r>
              <a:rPr lang="en-US" sz="2400" dirty="0" smtClean="0">
                <a:solidFill>
                  <a:srgbClr val="FF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where </a:t>
            </a:r>
            <a:r>
              <a:rPr lang="en-US" sz="2400" dirty="0" smtClean="0">
                <a:solidFill>
                  <a:srgbClr val="FF0000"/>
                </a:solidFill>
                <a:latin typeface="Times New Roman" pitchFamily="18" charset="0"/>
                <a:cs typeface="Times New Roman" pitchFamily="18" charset="0"/>
              </a:rPr>
              <a:t>f</a:t>
            </a:r>
            <a:r>
              <a:rPr lang="en-US" sz="2400" dirty="0" smtClean="0">
                <a:latin typeface="Times New Roman" pitchFamily="18" charset="0"/>
                <a:cs typeface="Times New Roman" pitchFamily="18" charset="0"/>
              </a:rPr>
              <a:t> is a function that performs </a:t>
            </a:r>
            <a:r>
              <a:rPr lang="en-US" sz="2400" dirty="0" smtClean="0">
                <a:solidFill>
                  <a:srgbClr val="FF0000"/>
                </a:solidFill>
                <a:latin typeface="Times New Roman" pitchFamily="18" charset="0"/>
                <a:cs typeface="Times New Roman" pitchFamily="18" charset="0"/>
              </a:rPr>
              <a:t>some transformation on N</a:t>
            </a:r>
            <a:r>
              <a:rPr lang="en-US" sz="2400" baseline="-25000" dirty="0" smtClean="0">
                <a:solidFill>
                  <a:srgbClr val="FF0000"/>
                </a:solidFill>
                <a:latin typeface="Times New Roman" pitchFamily="18" charset="0"/>
                <a:cs typeface="Times New Roman" pitchFamily="18" charset="0"/>
              </a:rPr>
              <a:t>2</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(e.g., adding one).</a:t>
            </a:r>
            <a:endParaRPr lang="ar-IQ" sz="2400" dirty="0">
              <a:latin typeface="Times New Roman" pitchFamily="18" charset="0"/>
              <a:cs typeface="Times New Roman" pitchFamily="18" charset="0"/>
            </a:endParaRPr>
          </a:p>
        </p:txBody>
      </p:sp>
      <p:sp>
        <p:nvSpPr>
          <p:cNvPr id="4" name="Rectangle 3"/>
          <p:cNvSpPr/>
          <p:nvPr/>
        </p:nvSpPr>
        <p:spPr>
          <a:xfrm>
            <a:off x="179511" y="4581128"/>
            <a:ext cx="8771741" cy="1938992"/>
          </a:xfrm>
          <a:prstGeom prst="rect">
            <a:avLst/>
          </a:prstGeom>
        </p:spPr>
        <p:txBody>
          <a:bodyPr wrap="square">
            <a:spAutoFit/>
          </a:bodyPr>
          <a:lstStyle/>
          <a:p>
            <a:pPr marL="342900" indent="-342900" algn="l" rtl="0">
              <a:buFont typeface="Wingdings" pitchFamily="2" charset="2"/>
              <a:buChar char="Ø"/>
            </a:pPr>
            <a:r>
              <a:rPr lang="en-US" sz="2400" dirty="0" smtClean="0">
                <a:latin typeface="Times New Roman" pitchFamily="18" charset="0"/>
                <a:cs typeface="Times New Roman" pitchFamily="18" charset="0"/>
              </a:rPr>
              <a:t>These steps assure B that the original message it received (step 3) was not a replay. </a:t>
            </a:r>
          </a:p>
          <a:p>
            <a:pPr marL="342900" indent="-342900" algn="l" rtl="0">
              <a:buFont typeface="Wingdings" pitchFamily="2" charset="2"/>
              <a:buChar char="Ø"/>
            </a:pPr>
            <a:r>
              <a:rPr lang="en-US" sz="2400" dirty="0" smtClean="0">
                <a:latin typeface="Times New Roman" pitchFamily="18" charset="0"/>
                <a:cs typeface="Times New Roman" pitchFamily="18" charset="0"/>
              </a:rPr>
              <a:t>Note that </a:t>
            </a:r>
            <a:r>
              <a:rPr lang="en-US" sz="2400" dirty="0" smtClean="0">
                <a:solidFill>
                  <a:srgbClr val="FF0000"/>
                </a:solidFill>
                <a:latin typeface="Times New Roman" pitchFamily="18" charset="0"/>
                <a:cs typeface="Times New Roman" pitchFamily="18" charset="0"/>
              </a:rPr>
              <a:t>the actual key distribution </a:t>
            </a:r>
            <a:r>
              <a:rPr lang="en-US" sz="2400" dirty="0" smtClean="0">
                <a:latin typeface="Times New Roman" pitchFamily="18" charset="0"/>
                <a:cs typeface="Times New Roman" pitchFamily="18" charset="0"/>
              </a:rPr>
              <a:t>involves only </a:t>
            </a:r>
            <a:r>
              <a:rPr lang="en-US" sz="2400" dirty="0" smtClean="0">
                <a:solidFill>
                  <a:srgbClr val="FF0000"/>
                </a:solidFill>
                <a:latin typeface="Times New Roman" pitchFamily="18" charset="0"/>
                <a:cs typeface="Times New Roman" pitchFamily="18" charset="0"/>
              </a:rPr>
              <a:t>steps 1 - 3</a:t>
            </a:r>
            <a:r>
              <a:rPr lang="en-US" sz="2400" dirty="0" smtClean="0">
                <a:latin typeface="Times New Roman" pitchFamily="18" charset="0"/>
                <a:cs typeface="Times New Roman" pitchFamily="18" charset="0"/>
              </a:rPr>
              <a:t>, but that </a:t>
            </a:r>
            <a:r>
              <a:rPr lang="en-US" sz="2400" dirty="0" smtClean="0">
                <a:solidFill>
                  <a:srgbClr val="FF0000"/>
                </a:solidFill>
                <a:latin typeface="Times New Roman" pitchFamily="18" charset="0"/>
                <a:cs typeface="Times New Roman" pitchFamily="18" charset="0"/>
              </a:rPr>
              <a:t>steps 4 and 5, as well as step 3</a:t>
            </a:r>
            <a:r>
              <a:rPr lang="en-US" sz="2400" dirty="0" smtClean="0">
                <a:latin typeface="Times New Roman" pitchFamily="18" charset="0"/>
                <a:cs typeface="Times New Roman" pitchFamily="18" charset="0"/>
              </a:rPr>
              <a:t>, perform an </a:t>
            </a:r>
            <a:r>
              <a:rPr lang="en-US" sz="2400" dirty="0" smtClean="0">
                <a:solidFill>
                  <a:srgbClr val="FF0000"/>
                </a:solidFill>
                <a:latin typeface="Times New Roman" pitchFamily="18" charset="0"/>
                <a:cs typeface="Times New Roman" pitchFamily="18" charset="0"/>
              </a:rPr>
              <a:t>authentication</a:t>
            </a:r>
            <a:r>
              <a:rPr lang="en-US" sz="2400" dirty="0" smtClean="0">
                <a:latin typeface="Times New Roman" pitchFamily="18" charset="0"/>
                <a:cs typeface="Times New Roman" pitchFamily="18" charset="0"/>
              </a:rPr>
              <a:t> function.</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8716731"/>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4238</TotalTime>
  <Words>2131</Words>
  <Application>Microsoft Office PowerPoint</Application>
  <PresentationFormat>On-screen Show (4:3)</PresentationFormat>
  <Paragraphs>117</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Slipstream</vt:lpstr>
      <vt:lpstr>Key Management and Distribution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Management and Distribution</dc:title>
  <dc:creator>Dr. MAT</dc:creator>
  <cp:lastModifiedBy>Dr. MAT</cp:lastModifiedBy>
  <cp:revision>30</cp:revision>
  <dcterms:created xsi:type="dcterms:W3CDTF">2021-06-25T21:55:21Z</dcterms:created>
  <dcterms:modified xsi:type="dcterms:W3CDTF">2021-06-28T20:33:26Z</dcterms:modified>
</cp:coreProperties>
</file>