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4EEC181-3ADE-4D27-A835-02A2AA281624}" type="datetimeFigureOut">
              <a:rPr lang="en-US" smtClean="0"/>
              <a:t>6/15/2021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3A8838-E5FC-46AB-928A-CBD9E63C863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628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Message Authentication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Functions</a:t>
            </a:r>
            <a:endParaRPr lang="ar-IQ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94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435" y="260648"/>
            <a:ext cx="7992888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Message Authentication Code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 authentication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technique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makes use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a secret key to generate a small fixed-size block of data, known as a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cryptographic checksum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that is appended to the message.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technique assumes that two communicating parties, say A and B, share a common secret key K.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rtl="0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has a message to send to B, it calculates the MAC as a function of the message and the key: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 rtl="0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MAC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 C(K, M)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		(message authentication code)</a:t>
            </a:r>
          </a:p>
          <a:p>
            <a:pPr lvl="1" algn="l" rtl="0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 = input message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 MAC function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 shared secret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key</a:t>
            </a:r>
            <a:endParaRPr lang="ar-IQ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95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97346"/>
            <a:ext cx="8064896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message plus MAC are transmitted to the intended recipient.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recipient performs the same calculation on the received message, using the same secret key, to generate a new MAC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received MAC is compared to the calculated MAC (Figure 12.4a). 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68"/>
          <a:stretch/>
        </p:blipFill>
        <p:spPr bwMode="auto">
          <a:xfrm>
            <a:off x="539552" y="4005064"/>
            <a:ext cx="8143875" cy="1627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60470"/>
            <a:ext cx="7848872" cy="244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797" y="5733256"/>
            <a:ext cx="26955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259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0648"/>
            <a:ext cx="806489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If we assume that only the receiver and the sender know the identity of the secret key, and if the received MAC matches the calculated MAC, then </a:t>
            </a:r>
          </a:p>
          <a:p>
            <a:pPr marL="4572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receiver is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assured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that the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message has not been altered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indent="-457200" algn="just" rtl="0">
              <a:lnSpc>
                <a:spcPct val="150000"/>
              </a:lnSpc>
              <a:buFont typeface="+mj-lt"/>
              <a:buAutoNum type="arabicPeriod" startAt="2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receiver is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assured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that the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message is from the alleged sender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Because no one else knows the secret key, no one else could prepare a message with a proper MAC.</a:t>
            </a:r>
          </a:p>
          <a:p>
            <a:pPr lvl="1" indent="-457200" algn="just" rtl="0">
              <a:lnSpc>
                <a:spcPct val="150000"/>
              </a:lnSpc>
              <a:buFont typeface="+mj-lt"/>
              <a:buAutoNum type="arabicPeriod" startAt="2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If the message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includes a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then the receiver can be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assured of the proper sequence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because an attacker cannot successfully alter the sequence number. </a:t>
            </a:r>
            <a:endParaRPr lang="ar-IQ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47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The process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of Fig. (a)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provides </a:t>
            </a:r>
            <a:r>
              <a:rPr lang="en-US" sz="2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authentication but not confidentiality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, because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message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as a whole is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transmitted in the clear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Confidentiality </a:t>
            </a:r>
            <a:r>
              <a:rPr lang="en-US" sz="2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 be provided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by performing message encryption either after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MAC algorithm (Fig. (b))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or before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it (Fig. (c)). </a:t>
            </a:r>
            <a:endParaRPr lang="ar-IQ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05888"/>
            <a:ext cx="8352928" cy="3527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931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5301208"/>
            <a:ext cx="799288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lnSpc>
                <a:spcPct val="150000"/>
              </a:lnSpc>
            </a:pP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Finally, note that the </a:t>
            </a: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MAC does not provide a digital signature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because </a:t>
            </a: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both sender and receiver share the same key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ar-IQ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0346" y="126260"/>
            <a:ext cx="8208911" cy="5109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both these cases, two separate keys are needed, each of which is shared by the sender and the receiver.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the first case, the MAC is calculated with the message as input and is then concatenated to the message. The entire block is then encrypted.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the second case, the message is encrypted first. Then the MAC is calculated using the resulting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ciphertext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is concatenated to the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ciphertext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to form the transmitted block.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Typically, it is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preferable to tie the authentication directly to the plaintext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so the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 of Fig. (b) is used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7800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88640"/>
            <a:ext cx="6799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MACs Based on Hash Functions: HMAC </a:t>
            </a: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976" y="723736"/>
            <a:ext cx="829347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hash function such as SHA was not designed for use as a MAC and cannot be used directly for that purpose, because it does not rely on a secret key.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There have been a number of proposals for the incorporation of a secret key into an existing hash algorithm.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approach that has received the most support is HMAC.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HMAC has been issued as RFC 2104, has been chosen as the mandatory-to-implement MAC for IP security, and is used in other Internet protocols, such as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SSL (secure sockets layer protocol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5879013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>
                <a:latin typeface="Times New Roman" pitchFamily="18" charset="0"/>
                <a:cs typeface="Times New Roman" pitchFamily="18" charset="0"/>
              </a:rPr>
              <a:t>An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RFC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(Request for Comments) is a pure technical document published by the Internet Engineering Task Force (IETF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91535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244262"/>
            <a:ext cx="29877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HMAC Algorithm</a:t>
            </a: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214" y="980727"/>
            <a:ext cx="432048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Hash = embedded hash function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(MD5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SHA-1, RIPEMD-160)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Yi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block of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M, 0 ≤ i ≤ (L-1) </a:t>
            </a: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+ = K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padded with 0 on left so that the result is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bits in length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number of blocks in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M </a:t>
            </a: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number of bits in a block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length of hash code produced by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H</a:t>
            </a:r>
            <a:endParaRPr lang="ar-IQ" sz="2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253" y="492946"/>
            <a:ext cx="4248150" cy="567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0439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0541" y="404664"/>
            <a:ext cx="439248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Append zero to the left end of K to create a b-bit string K</a:t>
            </a:r>
            <a:r>
              <a:rPr lang="en-US" sz="22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K is of length 160 bits and b = 512, K will be appended with 44 zero bytes 0×00.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K padded with 0 on left so that the result is b bits in length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lnSpc>
                <a:spcPct val="150000"/>
              </a:lnSpc>
              <a:buFont typeface="+mj-lt"/>
              <a:buAutoNum type="arabicPeriod" startAt="2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XOR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K+ with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to produce the b-bit block Si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=00110110 </a:t>
            </a:r>
          </a:p>
          <a:p>
            <a:pPr algn="ctr" rtl="0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(repeated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b/8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times)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lnSpc>
                <a:spcPct val="150000"/>
              </a:lnSpc>
              <a:buFont typeface="+mj-lt"/>
              <a:buAutoNum type="arabicPeriod" startAt="3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Append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M to 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b="1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endParaRPr lang="ar-IQ" sz="22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1" y="492946"/>
            <a:ext cx="3983371" cy="567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6582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6632"/>
            <a:ext cx="4392488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0">
              <a:lnSpc>
                <a:spcPct val="150000"/>
              </a:lnSpc>
              <a:buFont typeface="+mj-lt"/>
              <a:buAutoNum type="arabicPeriod" startAt="4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Apply H to the stream generated in step 3. 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lnSpc>
                <a:spcPct val="150000"/>
              </a:lnSpc>
              <a:buFont typeface="+mj-lt"/>
              <a:buAutoNum type="arabicPeriod" startAt="4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XOR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K+ with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opad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to produce the b-bit block S</a:t>
            </a:r>
            <a:r>
              <a:rPr lang="en-US" sz="2200" b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. 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opad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01011100</a:t>
            </a:r>
          </a:p>
          <a:p>
            <a:pPr lvl="1" algn="ctr" rtl="0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(repeated b/8 times)</a:t>
            </a:r>
          </a:p>
          <a:p>
            <a:pPr marL="457200" indent="-457200" algn="just" rtl="0">
              <a:lnSpc>
                <a:spcPct val="150000"/>
              </a:lnSpc>
              <a:buFont typeface="+mj-lt"/>
              <a:buAutoNum type="arabicPeriod" startAt="4"/>
            </a:pPr>
            <a:r>
              <a:rPr lang="en-US" sz="2200" b="1" smtClean="0">
                <a:latin typeface="Times New Roman" pitchFamily="18" charset="0"/>
                <a:cs typeface="Times New Roman" pitchFamily="18" charset="0"/>
              </a:rPr>
              <a:t>Append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hash result from step 4 to 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b="1" i="1" baseline="-25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. 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lnSpc>
                <a:spcPct val="150000"/>
              </a:lnSpc>
              <a:buFont typeface="+mj-lt"/>
              <a:buAutoNum type="arabicPeriod" startAt="4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Apply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H to the stream generated in step 6 and output result.</a:t>
            </a:r>
            <a:endParaRPr lang="ar-IQ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1" y="188640"/>
            <a:ext cx="3983371" cy="5528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5996" y="5758525"/>
            <a:ext cx="84478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Note that the XOR with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results in flipping one-half of the bits of K. Similarly, the XOR with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opad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results in flipping one-half of the bits of K, using </a:t>
            </a:r>
            <a:r>
              <a:rPr lang="en-US" sz="2000" dirty="0" smtClean="0"/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different set of bits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983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4624"/>
            <a:ext cx="8424936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HMAC should execute in approximately the same time as the embedded hash function for long messages.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HMAC adds three executions of the hash compression function (for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and the block produced from the inner hash).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4479" y="2204864"/>
            <a:ext cx="83529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more efficient implementation is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possible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quantities are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precomputed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f(IV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⊕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))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f(IV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⊕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opad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These quantities only need to be computed initially and every time the key changes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precomputed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quantities substitute for the initial value.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one additional instance of the compression function is added to the processing. </a:t>
            </a:r>
          </a:p>
        </p:txBody>
      </p:sp>
    </p:spTree>
    <p:extLst>
      <p:ext uri="{BB962C8B-B14F-4D97-AF65-F5344CB8AC3E}">
        <p14:creationId xmlns:p14="http://schemas.microsoft.com/office/powerpoint/2010/main" val="303113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620688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Any message authentication or digital signature mechanism has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levels of functionality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At the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 level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there must be some sort of function that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produces an authenticator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a value to be used to authenticate a message.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lower-level function is then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used as a primitive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higher-level authentication protocol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that enables a receiver to verify the authenticity of a message.</a:t>
            </a:r>
            <a:endParaRPr lang="ar-IQ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530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84029"/>
            <a:ext cx="6768752" cy="5729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42316" y="6165304"/>
            <a:ext cx="40895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Efficient Implementation of HMAC</a:t>
            </a:r>
            <a:endParaRPr lang="ar-IQ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4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620688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ypes of functions that may be used to produce an authenticator:</a:t>
            </a:r>
          </a:p>
          <a:p>
            <a:pPr marL="4572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Hash function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function that maps a message of any length into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fixed length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hash value, which serves as the authenticator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(discussed in the previous lecture).</a:t>
            </a:r>
          </a:p>
          <a:p>
            <a:pPr marL="4572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Message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encryption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ciphertext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entire message serves as its authenticator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Message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authentication code (MAC)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function of the message and a secret key that produces a fixed-length value that serves as the authenticator</a:t>
            </a:r>
          </a:p>
        </p:txBody>
      </p:sp>
    </p:spTree>
    <p:extLst>
      <p:ext uri="{BB962C8B-B14F-4D97-AF65-F5344CB8AC3E}">
        <p14:creationId xmlns:p14="http://schemas.microsoft.com/office/powerpoint/2010/main" val="64230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60648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Message Encryption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Message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encryption by itself can provide a measure of authentication.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analysis differs for symmetric and public-key encryption schemes.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845059"/>
            <a:ext cx="35301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Symmetric Encryption</a:t>
            </a:r>
            <a:endParaRPr lang="ar-IQ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2348880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Consider the straightforward use of symmetric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encryption (Fig. (a)).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message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transmitted from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encrypted using a secret key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shared by A and B. If no other party knows the key, then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confidentiality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provided: No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other party can recover the plaintext of the message.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65" y="4242395"/>
            <a:ext cx="776287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173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8640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addition,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is assured that the message was generated by 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Why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is the only other party that possesses 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therefore the only other party with the information necessary to construct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ciphertext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that can be decrypted with 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Furthermore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if M is recovered, B knows that none of the bits of M have been altered, because an opponent that does not know K would not know how to alter bits in the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ciphertext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produce the desired changes in the plaintext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There must be some internal structure to plaintext so that the receiver can distinguish between well-formed plaintext and random bits.</a:t>
            </a:r>
            <a:endParaRPr lang="ar-IQ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symmetric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encryption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provides </a:t>
            </a:r>
            <a:r>
              <a:rPr lang="en-US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authentication 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confidentiality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4651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8494" y="116632"/>
            <a:ext cx="3563796" cy="578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Public-Key Encryption</a:t>
            </a:r>
            <a:endParaRPr lang="ar-IQ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764704"/>
            <a:ext cx="828092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straightforward use of public-key encryption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Fig (b))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provides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confidentiality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but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authentication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source (A)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uses the public key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200" baseline="-250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B) to encrypt M.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only B has the corresponding private key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sz="2200" baseline="-250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only B can decrypt the message.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scheme provides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authentication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because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opponent could also use B’s public key to encrypt a message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claim to be A.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49" y="4411856"/>
            <a:ext cx="7648575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710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88640"/>
            <a:ext cx="8064896" cy="4602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provide authentication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uses its private key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encrypt the message, and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uses A’s public key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decrypt (Fig.(c)).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reasoning is as in the symmetric encryption case: The message must have come from A because A is the only party that possesses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sz="2200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therefore the only party with the information necessary to construct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ciphertext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that can be decrypted with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200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There must be some internal structure to the plaintext so that the receiver can distinguish between well-formed plaintext and random bits.</a:t>
            </a:r>
            <a:endParaRPr lang="ar-IQ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865" y="4752553"/>
            <a:ext cx="764857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817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814938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Assuming there is such structure, then the scheme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Fig. (c)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does provide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authentication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also provides what is known as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digital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signature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could have constructed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ciphertext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because only A possesses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if B is in possession of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ciphertext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B has the means to prove that the message must have come from A.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effect, A has “signed” the message by using its private key to encrypt. Note that this scheme does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provide confidentiality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Anyone in possession of A’s public key can decrypt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ciphertext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340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891" y="332656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provide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both confidentiality and authentication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encrypt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first using its private key, which provides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digital signature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and then using B’s public key, which provides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confidentiality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(Fig.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d)).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disadvantage of this approach is that the public-key algorithm, which is complex, must be exercised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four times rather than two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each communication.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07" y="4426421"/>
            <a:ext cx="766762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7516712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18848</TotalTime>
  <Words>1376</Words>
  <Application>Microsoft Office PowerPoint</Application>
  <PresentationFormat>On-screen Show (4:3)</PresentationFormat>
  <Paragraphs>91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Slipstream</vt:lpstr>
      <vt:lpstr>Message Authentication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Message Authentication Functions</dc:title>
  <dc:creator>Dr. MAT</dc:creator>
  <cp:lastModifiedBy>Dr. MAT</cp:lastModifiedBy>
  <cp:revision>26</cp:revision>
  <dcterms:created xsi:type="dcterms:W3CDTF">2021-05-27T19:49:25Z</dcterms:created>
  <dcterms:modified xsi:type="dcterms:W3CDTF">2021-06-15T18:54:58Z</dcterms:modified>
</cp:coreProperties>
</file>