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7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408F47D-DB88-495A-8EF7-E205DD9ED34F}" type="datetimeFigureOut">
              <a:rPr lang="ar-IQ" smtClean="0"/>
              <a:t>10/7/1442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7C9A11E-34B0-4EAC-892D-7AA8CE8975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048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9A11E-34B0-4EAC-892D-7AA8CE8975B2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8442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DCE6C0-7C7F-4A26-A341-4B495FC5CB56}" type="datetimeFigureOut">
              <a:rPr lang="ar-IQ" smtClean="0"/>
              <a:t>10/6/1442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655D86-FDC4-4AF7-BD35-27537CBEA99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764704"/>
            <a:ext cx="72728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l" rtl="0">
              <a:buFont typeface="Wingdings" pitchFamily="2" charset="2"/>
              <a:buChar char="q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Diffie-Hellman Key Exchange</a:t>
            </a:r>
          </a:p>
          <a:p>
            <a:pPr marL="571500" indent="-571500" algn="l" rtl="0">
              <a:buFont typeface="Wingdings" pitchFamily="2" charset="2"/>
              <a:buChar char="q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Man-in-the-Middle Attack</a:t>
            </a:r>
          </a:p>
          <a:p>
            <a:pPr marL="571500" indent="-571500" algn="l" rtl="0">
              <a:buFont typeface="Wingdings" pitchFamily="2" charset="2"/>
              <a:buChar char="q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Elgamal Cryptographic System</a:t>
            </a:r>
            <a:endParaRPr lang="ar-IQ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>
              <a:buFont typeface="Wingdings" pitchFamily="2" charset="2"/>
              <a:buChar char="q"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 rtl="0">
              <a:buFont typeface="Wingdings" pitchFamily="2" charset="2"/>
              <a:buChar char="q"/>
            </a:pP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7430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20688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User A computes the key as: 	    and user B computes the key as: 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K = (Y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)^X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 		K = (Y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)^X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28825"/>
            <a:ext cx="8118103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9553" y="4869160"/>
            <a:ext cx="8352928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result is that the two sides have exchanged a secret value. Typically, this secret value is used as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shared symmetric secret key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51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16632"/>
            <a:ext cx="81369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an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adversary who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wishes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determine the secret key K.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X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private, an adversary only has the following ingredients to work with: q,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and Y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the adversary is forced to take a discrete logarithm to determine the key.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example, to determine the private key of user B, an adversary must compute X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dlog</a:t>
            </a:r>
            <a:r>
              <a:rPr lang="el-GR" sz="2000" baseline="-250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,q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(Y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adversary can then calculate the key K in the same manner as user B calculates it.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is, the adversary can calculate K as K = (Y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)^X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mod q </a:t>
            </a: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security of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Diffie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-Hellman key exchange lies in the fact that, while it is relatively easy to calculate exponentials modulo a prime, it is very difficult to calculate discrete logarithms.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large primes, the latter task is considered infeasible. 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9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Key exchange is based on the use of the prime number q = 353 and a primitive root of 353, in this case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3.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B select private keys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97 and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233, respectively.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computes its public key :</a:t>
            </a:r>
          </a:p>
          <a:p>
            <a:pPr algn="ctr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3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97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 353 = 40.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computes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its public key:</a:t>
            </a:r>
          </a:p>
          <a:p>
            <a:pPr algn="ctr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3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233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 353 = 248.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computes K = (Y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)^X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mod 353 = 248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97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 353 = 160.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computes K = (Y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)^X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mod 353 = 40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233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 353 = 160.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2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-3577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assume an attacker would have available the following information: q = 353;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3; Y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40; Y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248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980728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this simple example, it would be possible by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brute force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determine the secret key 160.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particular, an attacker E can determine the common key by discovering a solution to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equation: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 353 = 40 or the equation 3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 353 = 248.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brute-force approach is to calculate powers of 3 modulo 353, stopping when the result equals either 40 or 248.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desired answer is reached with the exponent value of 97, which provides 3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97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 353 = 40.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larger numbers, the problem becomes impractical.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72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60648"/>
            <a:ext cx="42477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Man-in-the-Middle Attack</a:t>
            </a: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69269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Suppose Alice and Bob wish to exchange keys, and Darth is the adversary. The attack proceeds as follows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23692"/>
            <a:ext cx="8136904" cy="478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828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560840" cy="555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54810" y="6084004"/>
            <a:ext cx="2794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Man-in-the-Middle Attack</a:t>
            </a:r>
            <a:endParaRPr lang="ar-IQ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2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60648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At this point, Bob and Alice think that they share a secret key, but instead </a:t>
            </a:r>
            <a:r>
              <a:rPr lang="en-US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Bob and Darth share secret key K1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Alice and Darth share secret key K2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future communication between Bob and Alice is compromised in the following way. 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Alice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sends an encrypted message M: E(K2, M). 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Darth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intercepts the encrypted message and decrypts it to recover M. 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Darth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sends Bob E(K1, M) or E(K1, M′), where M′ is any message. 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the first case, Darth simply wants to eavesdrop on the communication without altering it. 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the second case, Darth wants to modify the message going to Bob. </a:t>
            </a:r>
            <a:endParaRPr lang="ar-IQ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8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404665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key exchange protocol is insecure against a man-in-the-middle attack and vulnerable to such an attack because it does not authenticate the participants. </a:t>
            </a: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vulnerability can be overcome with the use of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digital signatures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public-key certificates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 these topics are explored later.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5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476672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Elgamal Cryptographic System</a:t>
            </a: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268761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1984, T. Elgamal announced a public-key scheme based on discrete logarithms, closely related to the Diffie-Hellman technique.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Elgamal cryptosystem is used in some form in a number of standards including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digital signature standard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(DSS), and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S/MIME e-mail standard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with Diffie-Hellman, the global elements of Elgamal are a prime number q and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which is a primitive root of q.</a:t>
            </a:r>
          </a:p>
          <a:p>
            <a:pPr algn="just" rtl="0">
              <a:lnSpc>
                <a:spcPct val="150000"/>
              </a:lnSpc>
            </a:pP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5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8640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User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generates a private/public key pair as follows: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719138" indent="-280988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Generate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random integer X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such that 1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q - 1.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719138" indent="-280988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Compute Y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^X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mod q.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719138" indent="-280988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A’s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private key is X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A’s public key is {q,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}.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User 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that has access to A’s public key can encrypt a message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as: </a:t>
            </a:r>
          </a:p>
          <a:p>
            <a:pPr marL="719138" indent="-280988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Represent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message as an integer M in the range 0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q - 1. Longer messages are sent as a sequence of blocks, with each block being an integer less than q.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719138" indent="-280988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Choose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random integer k such that 1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q - 1.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719138" indent="-280988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Compute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one-time key K =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mod q.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719138" indent="-280988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Encrypt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 as the pair of integers (C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where C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mod q; C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KM mod q</a:t>
            </a:r>
            <a:endParaRPr lang="ar-IQ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55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1052736"/>
            <a:ext cx="662473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Diffie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-Hellman</a:t>
            </a:r>
          </a:p>
          <a:p>
            <a:pPr algn="ctr" rtl="0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Key Exchange </a:t>
            </a:r>
            <a:endParaRPr lang="ar-IQ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538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60648"/>
            <a:ext cx="7992888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ts val="3000"/>
              </a:lnSpc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User A recovers the plaintext as follows: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ts val="3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Recover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key by computing K =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)^X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mod q.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ts val="3000"/>
              </a:lnSpc>
              <a:buFont typeface="+mj-lt"/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Compute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 =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mod q.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ts val="3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these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steps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 	Alice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generates a public/private key pair;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ts val="3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Bob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encrypts using Alice’s public key;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ts val="3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Alice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decrypts using her private key.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rtl="0">
              <a:lnSpc>
                <a:spcPts val="3000"/>
              </a:lnSpc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us demonstrate why the Elgamal scheme works. </a:t>
            </a:r>
            <a:endParaRPr lang="ar-IQ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12976"/>
            <a:ext cx="7934325" cy="3218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491880" y="5805264"/>
            <a:ext cx="4320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=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7049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98" y="325527"/>
            <a:ext cx="3744416" cy="108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3744416" cy="180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30" y="3366120"/>
            <a:ext cx="379293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556792"/>
            <a:ext cx="3832782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572000" y="3861048"/>
            <a:ext cx="39700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 functions as a one-time key, used to encrypt and decrypt the message.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0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83968" y="5373216"/>
            <a:ext cx="439248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" name="Rectangle 1"/>
          <p:cNvSpPr/>
          <p:nvPr/>
        </p:nvSpPr>
        <p:spPr>
          <a:xfrm>
            <a:off x="467544" y="188640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ts val="2700"/>
              </a:lnSpc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Example: let q = 19. It has primitive roots {2, 3, 10, 13, 14, 15}. </a:t>
            </a:r>
          </a:p>
          <a:p>
            <a:pPr algn="l" rtl="0">
              <a:lnSpc>
                <a:spcPts val="2700"/>
              </a:lnSpc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We choose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= 10. </a:t>
            </a:r>
          </a:p>
          <a:p>
            <a:pPr marL="342900" indent="-342900" algn="l" rtl="0">
              <a:lnSpc>
                <a:spcPts val="2700"/>
              </a:lnSpc>
              <a:buFont typeface="Wingdings" pitchFamily="2" charset="2"/>
              <a:buChar char="Ø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Alice generates a key pair as follows: </a:t>
            </a:r>
          </a:p>
          <a:p>
            <a:pPr marL="457200" indent="-457200" algn="l" rtl="0">
              <a:lnSpc>
                <a:spcPts val="2700"/>
              </a:lnSpc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Alice chooses X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= 5. </a:t>
            </a:r>
          </a:p>
          <a:p>
            <a:pPr marL="457200" indent="-457200" algn="l" rtl="0">
              <a:lnSpc>
                <a:spcPts val="2700"/>
              </a:lnSpc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Then Y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^X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mod q =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mod 19 = 3. </a:t>
            </a:r>
          </a:p>
          <a:p>
            <a:pPr marL="457200" indent="-457200" algn="l" rtl="0">
              <a:lnSpc>
                <a:spcPts val="2700"/>
              </a:lnSpc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Alice’s private key is 5 and Alice’s public key is {q,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, Y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}=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{19, 10, 3}. </a:t>
            </a:r>
          </a:p>
          <a:p>
            <a:pPr marL="457200" indent="-457200" algn="l" rtl="0">
              <a:lnSpc>
                <a:spcPts val="2700"/>
              </a:lnSpc>
              <a:buFont typeface="Wingdings" pitchFamily="2" charset="2"/>
              <a:buChar char="Ø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Suppose Bob wants to send the message with the value M = 17. Then:</a:t>
            </a:r>
          </a:p>
          <a:p>
            <a:pPr marL="457200" indent="-457200" algn="l" rtl="0">
              <a:lnSpc>
                <a:spcPts val="27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Bob chooses k = 6. </a:t>
            </a:r>
          </a:p>
          <a:p>
            <a:pPr marL="457200" indent="-457200" algn="l" rtl="0">
              <a:lnSpc>
                <a:spcPts val="27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Then K = (Y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) k mod q = 3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mod 19 = 729 mod 19 = 7. </a:t>
            </a:r>
          </a:p>
          <a:p>
            <a:pPr marL="457200" indent="-457200" algn="l" rtl="0">
              <a:lnSpc>
                <a:spcPts val="27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So C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mod q =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mod 19 = 11 </a:t>
            </a:r>
          </a:p>
          <a:p>
            <a:pPr lvl="1" algn="l" rtl="0">
              <a:lnSpc>
                <a:spcPts val="2700"/>
              </a:lnSpc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   C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= KM mod q = 7 * 17 mod 19 = 119 mod 19 = 5 </a:t>
            </a:r>
          </a:p>
          <a:p>
            <a:pPr marL="457200" indent="-457200" algn="l" rtl="0">
              <a:lnSpc>
                <a:spcPts val="27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Bob sends the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ciphertext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(11, 5). </a:t>
            </a:r>
          </a:p>
          <a:p>
            <a:pPr marL="457200" indent="-457200" algn="l" rtl="0">
              <a:lnSpc>
                <a:spcPts val="2700"/>
              </a:lnSpc>
              <a:buFont typeface="Wingdings" pitchFamily="2" charset="2"/>
              <a:buChar char="Ø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For decryption: </a:t>
            </a:r>
          </a:p>
          <a:p>
            <a:pPr marL="457200" indent="-457200" algn="l" rtl="0">
              <a:lnSpc>
                <a:spcPts val="27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Alice calculates K=(C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)^X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mod q = 11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mod 19 = 161051 mod 19=7</a:t>
            </a:r>
          </a:p>
          <a:p>
            <a:pPr marL="457200" indent="-457200" algn="l" rtl="0">
              <a:lnSpc>
                <a:spcPts val="27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Then K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is 7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mod 19 = 11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K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-1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=(1+n*19)/7 (take the integer result)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lnSpc>
                <a:spcPts val="2700"/>
              </a:lnSpc>
              <a:buFont typeface="+mj-lt"/>
              <a:buAutoNum type="arabicPeriod"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Finally, M = (C</a:t>
            </a:r>
            <a:r>
              <a:rPr lang="en-US" sz="2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1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) mod q = 5 * 11 mod 19 = 55 mod 19 = 17.</a:t>
            </a:r>
            <a:endParaRPr lang="ar-IQ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42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8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ts val="32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a message must be broken up into blocks and sent as a sequence of encrypted blocks, a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unique value of 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be used for each block. </a:t>
            </a:r>
          </a:p>
          <a:p>
            <a:pPr marL="342900" indent="-342900" algn="l" rtl="0">
              <a:lnSpc>
                <a:spcPts val="32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k is used for more than one block, knowledge of one block M1 of the message enables the user to compute other blocks as follows, Let</a:t>
            </a:r>
          </a:p>
          <a:p>
            <a:pPr algn="ctr" rtl="0">
              <a:lnSpc>
                <a:spcPts val="32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 q;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2,1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KM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 </a:t>
            </a:r>
          </a:p>
          <a:p>
            <a:pPr algn="ctr" rtl="0">
              <a:lnSpc>
                <a:spcPts val="32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 q;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2,2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KM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 </a:t>
            </a:r>
          </a:p>
          <a:p>
            <a:pPr algn="l" rtl="0">
              <a:lnSpc>
                <a:spcPts val="32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Then, </a:t>
            </a:r>
          </a:p>
          <a:p>
            <a:pPr algn="ctr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2,1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/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2,2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(KM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q) / KM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 = 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 / 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 </a:t>
            </a: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known, then 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easily computed as </a:t>
            </a:r>
          </a:p>
          <a:p>
            <a:pPr algn="ctr" rtl="0">
              <a:lnSpc>
                <a:spcPts val="32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(C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2,1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2,2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 </a:t>
            </a:r>
          </a:p>
          <a:p>
            <a:pPr marL="342900" indent="-342900" algn="l" rtl="0">
              <a:lnSpc>
                <a:spcPts val="32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security of Elgamal is based on the difficulty of computing discrete logarithms. </a:t>
            </a:r>
          </a:p>
        </p:txBody>
      </p:sp>
    </p:spTree>
    <p:extLst>
      <p:ext uri="{BB962C8B-B14F-4D97-AF65-F5344CB8AC3E}">
        <p14:creationId xmlns:p14="http://schemas.microsoft.com/office/powerpoint/2010/main" val="7143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490681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recover A’s private key, an adversary would have to compute </a:t>
            </a:r>
          </a:p>
          <a:p>
            <a:pPr algn="ctr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dlog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a,q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(Y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Alternatively, to recover the one-time key K, an adversary would have to determine the random number k, and this would require computing the discrete logarithm </a:t>
            </a:r>
          </a:p>
          <a:p>
            <a:pPr algn="ctr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 =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dlog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a,q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points out that these calculations are regarded as infeasible if p is at least 300 decimal digits and q - 1 has at least one “large” prime factor.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6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332656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first published public-key algorithm appeared in the seminal paper by Diffie and Hellman that defined public-key cryptography [1976] and is generally referred to as Diffie-Hellman key exchange.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 number of commercial products employ this key exchange technique.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purpose of the algorithm is to enable two users to securely exchange a key that can then be used for subsequent symmetric encryption of messages.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algorithm is limited to the exchange of secret values. </a:t>
            </a:r>
            <a:endParaRPr lang="ar-IQ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19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620688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Diffie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-Hellman algorithm depends for its effectiveness on the difficulty of computing discrete logarithms. </a:t>
            </a: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Briefly, we can define the discrete logarithm in the following way:</a:t>
            </a:r>
          </a:p>
          <a:p>
            <a:pPr marL="625475" lvl="1" indent="-342900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 primitive root of a prime number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is one whose powers modulo p generate all the integers from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to p - 1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25475" lvl="1" indent="-342900"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That is, if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is a primitive root of the prime number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then the numbers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mod 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mod 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p-1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mod p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are distinct and consist of the integers from 1 through p - 1 in some permutation.</a:t>
            </a:r>
            <a:endParaRPr lang="ar-IQ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85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038" y="233657"/>
            <a:ext cx="559319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Powers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Integers, Modulo 19</a:t>
            </a:r>
            <a:endParaRPr lang="ar-IQ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60" y="764704"/>
            <a:ext cx="836108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21727" y="5308225"/>
            <a:ext cx="833081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For the prime number 19, its primitive roots are 2, 3, 10, 13, 14, and 15.</a:t>
            </a:r>
            <a:endParaRPr lang="ar-IQ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2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548680"/>
            <a:ext cx="7632848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60363" indent="-360363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For any integer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and a primitive root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of prime number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we can find a unique exponent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such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that: </a:t>
            </a:r>
          </a:p>
          <a:p>
            <a:pPr marL="360363" indent="-360363" algn="ctr" rtl="0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baseline="30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(mod 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where 0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(p - 1)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-360363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exponent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 referred to as the discrete logarithm of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for the base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mod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-360363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express this value as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dlog</a:t>
            </a:r>
            <a:r>
              <a:rPr lang="en-US" sz="2400" b="1" baseline="-25000" dirty="0" err="1">
                <a:latin typeface="Times New Roman" pitchFamily="18" charset="0"/>
                <a:cs typeface="Times New Roman" pitchFamily="18" charset="0"/>
              </a:rPr>
              <a:t>a,p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= i.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Example: </a:t>
            </a:r>
          </a:p>
          <a:p>
            <a:pPr algn="l" rtl="0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dlog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2,19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(1) = 18</a:t>
            </a:r>
          </a:p>
          <a:p>
            <a:pPr algn="l" rtl="0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                  2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18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mod 19 = 262144 mod 19 = 1</a:t>
            </a:r>
            <a:endParaRPr lang="ar-IQ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45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287070"/>
            <a:ext cx="7937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l" rtl="0">
              <a:buFont typeface="Wingdings" pitchFamily="2" charset="2"/>
              <a:buChar char="q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Algorithm of Diffie-Hellman key exchange</a:t>
            </a: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980728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two publicly known numbers: a prime number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an integer </a:t>
            </a:r>
            <a:r>
              <a:rPr lang="el-G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is a primitive root of q. 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Suppose the users A and B wish to create a shared key.</a:t>
            </a: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User A selects a random integer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q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computes:</a:t>
            </a:r>
          </a:p>
          <a:p>
            <a:pPr algn="ctr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^X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mod q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Similarly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user B independently selects a random integer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q and computes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rtl="0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^X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mod 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383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476672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Each side keeps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value private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makes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value available publicly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the other side. </a:t>
            </a: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Thus, 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A’s private key and Y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A’s corresponding public key, similarly for B. </a:t>
            </a: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User A computes the key as </a:t>
            </a:r>
          </a:p>
          <a:p>
            <a:pPr algn="ctr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 = (Y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)^X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 </a:t>
            </a:r>
          </a:p>
          <a:p>
            <a:pPr marL="342900" indent="-34290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user B computes the key as </a:t>
            </a:r>
          </a:p>
          <a:p>
            <a:pPr algn="ctr" rt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 = (Y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)^X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 q.</a:t>
            </a:r>
          </a:p>
        </p:txBody>
      </p:sp>
    </p:spTree>
    <p:extLst>
      <p:ext uri="{BB962C8B-B14F-4D97-AF65-F5344CB8AC3E}">
        <p14:creationId xmlns:p14="http://schemas.microsoft.com/office/powerpoint/2010/main" val="120234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0710"/>
            <a:ext cx="7560840" cy="61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2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2743</TotalTime>
  <Words>1803</Words>
  <Application>Microsoft Office PowerPoint</Application>
  <PresentationFormat>On-screen Show (4:3)</PresentationFormat>
  <Paragraphs>125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MAT</dc:creator>
  <cp:lastModifiedBy>Dr. MAT</cp:lastModifiedBy>
  <cp:revision>38</cp:revision>
  <dcterms:created xsi:type="dcterms:W3CDTF">2021-04-30T10:39:35Z</dcterms:created>
  <dcterms:modified xsi:type="dcterms:W3CDTF">2021-05-18T07:24:38Z</dcterms:modified>
</cp:coreProperties>
</file>