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300" r:id="rId4"/>
    <p:sldId id="301" r:id="rId5"/>
    <p:sldId id="302" r:id="rId6"/>
    <p:sldId id="257" r:id="rId7"/>
    <p:sldId id="258" r:id="rId8"/>
    <p:sldId id="261" r:id="rId9"/>
    <p:sldId id="259" r:id="rId10"/>
    <p:sldId id="260" r:id="rId11"/>
    <p:sldId id="262" r:id="rId12"/>
    <p:sldId id="263" r:id="rId13"/>
    <p:sldId id="264" r:id="rId14"/>
    <p:sldId id="265" r:id="rId15"/>
    <p:sldId id="268" r:id="rId16"/>
    <p:sldId id="269" r:id="rId17"/>
    <p:sldId id="267" r:id="rId18"/>
    <p:sldId id="270" r:id="rId19"/>
    <p:sldId id="266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4" r:id="rId42"/>
    <p:sldId id="295" r:id="rId43"/>
    <p:sldId id="293" r:id="rId44"/>
    <p:sldId id="296" r:id="rId45"/>
    <p:sldId id="297" r:id="rId46"/>
    <p:sldId id="29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9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Public Key Cryptography and RSA </a:t>
            </a:r>
            <a:endParaRPr lang="ar-IQ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48680"/>
            <a:ext cx="7992888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Ø"/>
            </a:pPr>
            <a:r>
              <a:rPr lang="en-US" sz="2600" b="1" dirty="0" err="1">
                <a:solidFill>
                  <a:srgbClr val="FF0000"/>
                </a:solidFill>
              </a:rPr>
              <a:t>Ciphertext</a:t>
            </a:r>
            <a:r>
              <a:rPr lang="en-US" sz="2600" b="1" dirty="0">
                <a:solidFill>
                  <a:srgbClr val="FF0000"/>
                </a:solidFill>
              </a:rPr>
              <a:t>: 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pPr marL="914400" lvl="1" indent="-457200" algn="just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</a:pPr>
            <a:r>
              <a:rPr lang="en-US" sz="2600" dirty="0" smtClean="0"/>
              <a:t>This </a:t>
            </a:r>
            <a:r>
              <a:rPr lang="en-US" sz="2600" dirty="0"/>
              <a:t>is the scrambled message produced as output. </a:t>
            </a:r>
            <a:endParaRPr lang="en-US" sz="2600" dirty="0" smtClean="0"/>
          </a:p>
          <a:p>
            <a:pPr marL="914400" lvl="1" indent="-457200" algn="just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</a:pPr>
            <a:r>
              <a:rPr lang="en-US" sz="2600" dirty="0" smtClean="0"/>
              <a:t>It </a:t>
            </a:r>
            <a:r>
              <a:rPr lang="en-US" sz="2600" dirty="0"/>
              <a:t>depends on the plaintext and the key. </a:t>
            </a:r>
            <a:endParaRPr lang="en-US" sz="2600" dirty="0" smtClean="0"/>
          </a:p>
          <a:p>
            <a:pPr marL="914400" lvl="1" indent="-457200" algn="just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</a:pPr>
            <a:r>
              <a:rPr lang="en-US" sz="2600" dirty="0" smtClean="0"/>
              <a:t>For </a:t>
            </a:r>
            <a:r>
              <a:rPr lang="en-US" sz="2600" dirty="0"/>
              <a:t>a given message, two different keys will produce two different </a:t>
            </a:r>
            <a:r>
              <a:rPr lang="en-US" sz="2600" dirty="0" err="1"/>
              <a:t>ciphertexts</a:t>
            </a:r>
            <a:r>
              <a:rPr lang="en-US" sz="2600" dirty="0" smtClean="0"/>
              <a:t>.</a:t>
            </a:r>
          </a:p>
          <a:p>
            <a:pPr marL="457200" indent="-457200" algn="just">
              <a:spcBef>
                <a:spcPct val="20000"/>
              </a:spcBef>
              <a:buClr>
                <a:srgbClr val="C00000"/>
              </a:buClr>
              <a:buSzPct val="95000"/>
              <a:buFont typeface="Arial" pitchFamily="34" charset="0"/>
              <a:buChar char="•"/>
            </a:pPr>
            <a:endParaRPr lang="ar-IQ" sz="2600" dirty="0"/>
          </a:p>
        </p:txBody>
      </p:sp>
      <p:sp>
        <p:nvSpPr>
          <p:cNvPr id="3" name="Rectangle 2"/>
          <p:cNvSpPr/>
          <p:nvPr/>
        </p:nvSpPr>
        <p:spPr>
          <a:xfrm>
            <a:off x="536371" y="3460866"/>
            <a:ext cx="792088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600" b="1" dirty="0">
                <a:solidFill>
                  <a:srgbClr val="FF0000"/>
                </a:solidFill>
              </a:rPr>
              <a:t>Decryption algorithm: 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pPr marL="914400" lvl="1" indent="-457200" algn="just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</a:pPr>
            <a:r>
              <a:rPr lang="en-US" sz="2600" dirty="0"/>
              <a:t>This algorithm accepts the </a:t>
            </a:r>
            <a:r>
              <a:rPr lang="en-US" sz="2600" dirty="0" err="1"/>
              <a:t>ciphertext</a:t>
            </a:r>
            <a:r>
              <a:rPr lang="en-US" sz="2600" dirty="0"/>
              <a:t> and the matching key and produces the original plaintext.</a:t>
            </a:r>
            <a:endParaRPr lang="ar-IQ" sz="2600" dirty="0"/>
          </a:p>
        </p:txBody>
      </p:sp>
    </p:spTree>
    <p:extLst>
      <p:ext uri="{BB962C8B-B14F-4D97-AF65-F5344CB8AC3E}">
        <p14:creationId xmlns:p14="http://schemas.microsoft.com/office/powerpoint/2010/main" val="10390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374"/>
            <a:ext cx="2771800" cy="125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90373"/>
            <a:ext cx="55056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The essential steps are the </a:t>
            </a:r>
            <a:r>
              <a:rPr lang="en-US" sz="2400" b="1" dirty="0" smtClean="0"/>
              <a:t>following:</a:t>
            </a:r>
          </a:p>
          <a:p>
            <a:endParaRPr lang="ar-IQ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539552" y="846866"/>
            <a:ext cx="8136904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endParaRPr lang="en-US" sz="2200" dirty="0" smtClean="0"/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en-US" sz="2200" dirty="0" smtClean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2"/>
            </a:pPr>
            <a:r>
              <a:rPr lang="en-US" sz="2200" dirty="0" smtClean="0"/>
              <a:t>Each </a:t>
            </a:r>
            <a:r>
              <a:rPr lang="en-US" sz="2200" dirty="0"/>
              <a:t>user </a:t>
            </a:r>
            <a:r>
              <a:rPr lang="en-US" sz="2200" dirty="0">
                <a:solidFill>
                  <a:srgbClr val="FF0000"/>
                </a:solidFill>
              </a:rPr>
              <a:t>places one of the two keys in a public register or other accessible file</a:t>
            </a:r>
            <a:r>
              <a:rPr lang="en-US" sz="2200" dirty="0"/>
              <a:t>. This is the public key. The companion key is kept private. As </a:t>
            </a:r>
            <a:r>
              <a:rPr lang="en-US" sz="2200" dirty="0" smtClean="0"/>
              <a:t>the figure suggests</a:t>
            </a:r>
            <a:r>
              <a:rPr lang="en-US" sz="2200" dirty="0"/>
              <a:t>, each user maintains a collection of public keys obtained from others. </a:t>
            </a:r>
            <a:endParaRPr lang="en-US" sz="2200" dirty="0" smtClean="0"/>
          </a:p>
          <a:p>
            <a:pPr marL="457200" indent="-457200" algn="just">
              <a:lnSpc>
                <a:spcPct val="150000"/>
              </a:lnSpc>
              <a:buAutoNum type="arabicPeriod" startAt="2"/>
            </a:pPr>
            <a:r>
              <a:rPr lang="en-US" sz="2200" dirty="0" smtClean="0"/>
              <a:t>If </a:t>
            </a:r>
            <a:r>
              <a:rPr lang="en-US" sz="2200" dirty="0"/>
              <a:t>Bob wishes to send a confidential message to Alice, </a:t>
            </a:r>
            <a:r>
              <a:rPr lang="en-US" sz="2200" dirty="0">
                <a:solidFill>
                  <a:srgbClr val="FF0000"/>
                </a:solidFill>
              </a:rPr>
              <a:t>Bob encrypts the message using Alice’s public key</a:t>
            </a:r>
            <a:r>
              <a:rPr lang="en-US" sz="2200" dirty="0"/>
              <a:t>. </a:t>
            </a:r>
            <a:endParaRPr lang="en-US" sz="2200" dirty="0" smtClean="0"/>
          </a:p>
          <a:p>
            <a:pPr marL="457200" indent="-457200" algn="just">
              <a:lnSpc>
                <a:spcPct val="150000"/>
              </a:lnSpc>
              <a:buAutoNum type="arabicPeriod" startAt="2"/>
            </a:pPr>
            <a:r>
              <a:rPr lang="en-US" sz="2200" dirty="0" smtClean="0"/>
              <a:t>When </a:t>
            </a:r>
            <a:r>
              <a:rPr lang="en-US" sz="2200" dirty="0"/>
              <a:t>Alice receives the message, </a:t>
            </a:r>
            <a:r>
              <a:rPr lang="en-US" sz="2200" dirty="0">
                <a:solidFill>
                  <a:srgbClr val="FF0000"/>
                </a:solidFill>
              </a:rPr>
              <a:t>she decrypts it using her private key.</a:t>
            </a:r>
            <a:r>
              <a:rPr lang="en-US" sz="2200" dirty="0"/>
              <a:t> No other recipient can decrypt the message because only Alice knows Alice’s private key.</a:t>
            </a:r>
            <a:endParaRPr lang="ar-IQ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75514" y="404664"/>
            <a:ext cx="5649690" cy="15633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200" dirty="0"/>
              <a:t>Each </a:t>
            </a:r>
            <a:r>
              <a:rPr lang="en-US" sz="2200" dirty="0">
                <a:solidFill>
                  <a:srgbClr val="FF0000"/>
                </a:solidFill>
              </a:rPr>
              <a:t>user generates a pair of keys </a:t>
            </a:r>
            <a:r>
              <a:rPr lang="en-US" sz="2200" dirty="0"/>
              <a:t>to be used for the encryption and decryption of messages. </a:t>
            </a:r>
          </a:p>
        </p:txBody>
      </p:sp>
    </p:spTree>
    <p:extLst>
      <p:ext uri="{BB962C8B-B14F-4D97-AF65-F5344CB8AC3E}">
        <p14:creationId xmlns:p14="http://schemas.microsoft.com/office/powerpoint/2010/main" val="17253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9"/>
            <a:ext cx="7848872" cy="5018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With this approach, all participants have access to public keys, and private keys are generated locally by each participant and therefore need never be distributed</a:t>
            </a:r>
            <a:r>
              <a:rPr lang="en-US" sz="24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/>
              <a:t>As long as a user’s private key remains protected and secret, incoming communication is secure.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At </a:t>
            </a:r>
            <a:r>
              <a:rPr lang="en-US" sz="2400" dirty="0"/>
              <a:t>any time, a system can change its private key and publish the companion public key to replace its old public key.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450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4144" y="836712"/>
            <a:ext cx="7992888" cy="454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We </a:t>
            </a:r>
            <a:r>
              <a:rPr lang="en-US" sz="2800" dirty="0"/>
              <a:t>refer to the key used in symmetric encryption as a </a:t>
            </a:r>
            <a:r>
              <a:rPr lang="en-US" sz="2800" dirty="0">
                <a:solidFill>
                  <a:srgbClr val="FF0000"/>
                </a:solidFill>
              </a:rPr>
              <a:t>secret key</a:t>
            </a:r>
            <a:r>
              <a:rPr lang="en-US" sz="2800" dirty="0"/>
              <a:t>. </a:t>
            </a:r>
            <a:endParaRPr lang="en-US" sz="2800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/>
              <a:t>two keys used for asymmetric encryption are referred to as the </a:t>
            </a:r>
            <a:r>
              <a:rPr lang="en-US" sz="2800" dirty="0">
                <a:solidFill>
                  <a:srgbClr val="FF0000"/>
                </a:solidFill>
              </a:rPr>
              <a:t>public key </a:t>
            </a:r>
            <a:r>
              <a:rPr lang="en-US" sz="2800" dirty="0"/>
              <a:t>and the </a:t>
            </a:r>
            <a:r>
              <a:rPr lang="en-US" sz="2800" dirty="0">
                <a:solidFill>
                  <a:srgbClr val="FF0000"/>
                </a:solidFill>
              </a:rPr>
              <a:t>private </a:t>
            </a:r>
            <a:r>
              <a:rPr lang="en-US" sz="2800" dirty="0" smtClean="0">
                <a:solidFill>
                  <a:srgbClr val="FF0000"/>
                </a:solidFill>
              </a:rPr>
              <a:t>key.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/>
              <a:t>private key is kept secret, but it is referred to as a private key rather than a secret key to avoid confusion with symmetric encryption.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0" y="1052736"/>
            <a:ext cx="833218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4270" y="116632"/>
            <a:ext cx="8241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Some of the important aspects of symmetric and public key encryption are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2867496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548680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Let us take a closer look at the essential elements of a public-key encryption </a:t>
            </a:r>
            <a:r>
              <a:rPr lang="en-US" sz="2400" dirty="0" smtClean="0"/>
              <a:t>scheme.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There </a:t>
            </a:r>
            <a:r>
              <a:rPr lang="en-US" sz="2400" dirty="0"/>
              <a:t>is some source A that produces a message in plaintext, X = [X</a:t>
            </a:r>
            <a:r>
              <a:rPr lang="en-US" sz="2400" baseline="-25000" dirty="0"/>
              <a:t>1</a:t>
            </a:r>
            <a:r>
              <a:rPr lang="en-US" sz="2400" dirty="0"/>
              <a:t>, X</a:t>
            </a:r>
            <a:r>
              <a:rPr lang="en-US" sz="2400" baseline="-25000" dirty="0"/>
              <a:t>2</a:t>
            </a:r>
            <a:r>
              <a:rPr lang="en-US" sz="2400" dirty="0"/>
              <a:t>,…, X</a:t>
            </a:r>
            <a:r>
              <a:rPr lang="en-US" sz="2400" baseline="-25000" dirty="0"/>
              <a:t>M</a:t>
            </a:r>
            <a:r>
              <a:rPr lang="en-US" sz="2400" dirty="0"/>
              <a:t>].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M elements of X are letters in some finite alphabet</a:t>
            </a:r>
            <a:r>
              <a:rPr lang="en-US" sz="24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message is intended for destination B.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B generates a related pair of keys: a public key, </a:t>
            </a:r>
            <a:r>
              <a:rPr lang="en-US" sz="2400" dirty="0" err="1"/>
              <a:t>PU</a:t>
            </a:r>
            <a:r>
              <a:rPr lang="en-US" sz="2400" baseline="-25000" dirty="0" err="1"/>
              <a:t>b</a:t>
            </a:r>
            <a:r>
              <a:rPr lang="en-US" sz="2400" dirty="0"/>
              <a:t>, and a private key, </a:t>
            </a:r>
            <a:r>
              <a:rPr lang="en-US" sz="2400" dirty="0" err="1"/>
              <a:t>PR</a:t>
            </a:r>
            <a:r>
              <a:rPr lang="en-US" sz="2400" baseline="-25000" dirty="0" err="1"/>
              <a:t>b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 smtClean="0"/>
              <a:t>PR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 </a:t>
            </a:r>
            <a:r>
              <a:rPr lang="en-US" sz="2400" dirty="0"/>
              <a:t>is known only to B, whereas </a:t>
            </a:r>
            <a:r>
              <a:rPr lang="en-US" sz="2400" dirty="0" err="1"/>
              <a:t>PU</a:t>
            </a:r>
            <a:r>
              <a:rPr lang="en-US" sz="2400" baseline="-25000" dirty="0" err="1"/>
              <a:t>b</a:t>
            </a:r>
            <a:r>
              <a:rPr lang="en-US" sz="2400" dirty="0"/>
              <a:t> is publicly available and therefore accessible by A.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59432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48680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With the message X and the encryption key </a:t>
            </a:r>
            <a:r>
              <a:rPr lang="en-US" sz="2400" dirty="0" err="1"/>
              <a:t>PU</a:t>
            </a:r>
            <a:r>
              <a:rPr lang="en-US" sz="2400" baseline="-25000" dirty="0" err="1"/>
              <a:t>b</a:t>
            </a:r>
            <a:r>
              <a:rPr lang="en-US" sz="2400" dirty="0"/>
              <a:t> as input, A forms the </a:t>
            </a:r>
            <a:r>
              <a:rPr lang="en-US" sz="2400" dirty="0" err="1"/>
              <a:t>ciphertext</a:t>
            </a:r>
            <a:r>
              <a:rPr lang="en-US" sz="2400" dirty="0"/>
              <a:t> Y = [Y</a:t>
            </a:r>
            <a:r>
              <a:rPr lang="en-US" sz="2400" baseline="-25000" dirty="0"/>
              <a:t>1</a:t>
            </a:r>
            <a:r>
              <a:rPr lang="en-US" sz="2400" dirty="0"/>
              <a:t>, Y</a:t>
            </a:r>
            <a:r>
              <a:rPr lang="en-US" sz="2400" baseline="-25000" dirty="0"/>
              <a:t>2</a:t>
            </a:r>
            <a:r>
              <a:rPr lang="en-US" sz="2400" dirty="0"/>
              <a:t>, …, Y</a:t>
            </a:r>
            <a:r>
              <a:rPr lang="en-US" sz="2400" baseline="-25000" dirty="0"/>
              <a:t>N</a:t>
            </a:r>
            <a:r>
              <a:rPr lang="en-US" sz="2400" dirty="0" smtClean="0"/>
              <a:t>]: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Y = </a:t>
            </a:r>
            <a:r>
              <a:rPr lang="en-US" sz="2400" dirty="0"/>
              <a:t>E(</a:t>
            </a:r>
            <a:r>
              <a:rPr lang="en-US" sz="2400" dirty="0" err="1"/>
              <a:t>PU</a:t>
            </a:r>
            <a:r>
              <a:rPr lang="en-US" sz="2400" baseline="-25000" dirty="0" err="1"/>
              <a:t>b</a:t>
            </a:r>
            <a:r>
              <a:rPr lang="en-US" sz="2400" dirty="0"/>
              <a:t>, X)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The intended receiver, in possession of the matching private key, is able to invert the transformation: 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X </a:t>
            </a:r>
            <a:r>
              <a:rPr lang="en-US" sz="2400" dirty="0"/>
              <a:t>= D(</a:t>
            </a:r>
            <a:r>
              <a:rPr lang="en-US" sz="2400" dirty="0" err="1"/>
              <a:t>PR</a:t>
            </a:r>
            <a:r>
              <a:rPr lang="en-US" sz="2400" baseline="-25000" dirty="0" err="1"/>
              <a:t>b</a:t>
            </a:r>
            <a:r>
              <a:rPr lang="en-US" sz="2400" dirty="0" err="1"/>
              <a:t>,Y</a:t>
            </a:r>
            <a:r>
              <a:rPr lang="en-US" sz="24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This </a:t>
            </a:r>
            <a:r>
              <a:rPr lang="en-US" sz="2400" dirty="0" smtClean="0"/>
              <a:t>provides </a:t>
            </a:r>
            <a:r>
              <a:rPr lang="en-US" sz="2400" b="1" dirty="0">
                <a:solidFill>
                  <a:srgbClr val="FF0000"/>
                </a:solidFill>
              </a:rPr>
              <a:t>confidentiality</a:t>
            </a:r>
            <a:endParaRPr lang="ar-IQ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63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66850"/>
            <a:ext cx="7924800" cy="45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76" y="620688"/>
            <a:ext cx="6384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Public-Key Cryptosystem: </a:t>
            </a:r>
            <a:r>
              <a:rPr lang="en-US" sz="2400" b="1" dirty="0" smtClean="0"/>
              <a:t>(confidentiality)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1327862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548680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two related keys can be used for encryption, with the other being used for decryption. </a:t>
            </a:r>
            <a:endParaRPr lang="en-US" sz="2400" dirty="0" smtClean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This </a:t>
            </a:r>
            <a:r>
              <a:rPr lang="en-US" sz="2400" dirty="0"/>
              <a:t>enables a rather different cryptographic scheme to be implemented. </a:t>
            </a:r>
            <a:endParaRPr lang="en-US" sz="2400" dirty="0" smtClean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In the next Figure the </a:t>
            </a:r>
            <a:r>
              <a:rPr lang="en-US" sz="2400" dirty="0"/>
              <a:t>use of public-key encryption to provide </a:t>
            </a:r>
            <a:r>
              <a:rPr lang="en-US" sz="2400" b="1" dirty="0" smtClean="0">
                <a:solidFill>
                  <a:srgbClr val="FF0000"/>
                </a:solidFill>
              </a:rPr>
              <a:t>authentication</a:t>
            </a:r>
            <a:r>
              <a:rPr lang="en-US" sz="2400" dirty="0" smtClean="0"/>
              <a:t> is illustrated: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2176677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1303305"/>
            <a:ext cx="7839075" cy="484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2463" y="476672"/>
            <a:ext cx="8023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Public-Key Cryptosystem: Authentication and Secrecy</a:t>
            </a:r>
            <a:endParaRPr lang="ar-IQ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082905" y="3258930"/>
            <a:ext cx="14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 = E(</a:t>
            </a:r>
            <a:r>
              <a:rPr lang="en-US" dirty="0" err="1"/>
              <a:t>PR</a:t>
            </a:r>
            <a:r>
              <a:rPr lang="en-US" baseline="-25000" dirty="0" err="1"/>
              <a:t>a</a:t>
            </a:r>
            <a:r>
              <a:rPr lang="en-US" dirty="0" err="1"/>
              <a:t>,X</a:t>
            </a:r>
            <a:r>
              <a:rPr lang="en-US" dirty="0"/>
              <a:t>) 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073757" y="3203684"/>
            <a:ext cx="1486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 = D(</a:t>
            </a:r>
            <a:r>
              <a:rPr lang="en-US" dirty="0" err="1"/>
              <a:t>PU</a:t>
            </a:r>
            <a:r>
              <a:rPr lang="en-US" baseline="-25000" dirty="0" err="1"/>
              <a:t>a</a:t>
            </a:r>
            <a:r>
              <a:rPr lang="en-US" dirty="0" err="1"/>
              <a:t>,Y</a:t>
            </a:r>
            <a:r>
              <a:rPr lang="en-US" dirty="0"/>
              <a:t>)</a:t>
            </a:r>
            <a:endParaRPr lang="ar-IQ" dirty="0"/>
          </a:p>
        </p:txBody>
      </p:sp>
      <p:sp>
        <p:nvSpPr>
          <p:cNvPr id="5" name="Rectangle 4"/>
          <p:cNvSpPr/>
          <p:nvPr/>
        </p:nvSpPr>
        <p:spPr>
          <a:xfrm>
            <a:off x="3427808" y="5085184"/>
            <a:ext cx="228838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Z = E(</a:t>
            </a:r>
            <a:r>
              <a:rPr lang="en-US" dirty="0" err="1"/>
              <a:t>PU</a:t>
            </a:r>
            <a:r>
              <a:rPr lang="en-US" baseline="-25000" dirty="0" err="1"/>
              <a:t>b</a:t>
            </a:r>
            <a:r>
              <a:rPr lang="en-US" dirty="0"/>
              <a:t>, E(</a:t>
            </a:r>
            <a:r>
              <a:rPr lang="en-US" dirty="0" err="1"/>
              <a:t>PR</a:t>
            </a:r>
            <a:r>
              <a:rPr lang="en-US" baseline="-25000" dirty="0" err="1"/>
              <a:t>a</a:t>
            </a:r>
            <a:r>
              <a:rPr lang="en-US" dirty="0" err="1"/>
              <a:t>,X</a:t>
            </a:r>
            <a:r>
              <a:rPr lang="en-US" dirty="0"/>
              <a:t>)) </a:t>
            </a:r>
          </a:p>
        </p:txBody>
      </p:sp>
      <p:sp>
        <p:nvSpPr>
          <p:cNvPr id="6" name="Rectangle 5"/>
          <p:cNvSpPr/>
          <p:nvPr/>
        </p:nvSpPr>
        <p:spPr>
          <a:xfrm>
            <a:off x="6372200" y="5105296"/>
            <a:ext cx="241514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X = D(</a:t>
            </a:r>
            <a:r>
              <a:rPr lang="en-US" dirty="0" err="1"/>
              <a:t>PU</a:t>
            </a:r>
            <a:r>
              <a:rPr lang="en-US" baseline="-25000" dirty="0" err="1"/>
              <a:t>a</a:t>
            </a:r>
            <a:r>
              <a:rPr lang="en-US" dirty="0"/>
              <a:t>, D(</a:t>
            </a:r>
            <a:r>
              <a:rPr lang="en-US" dirty="0" err="1"/>
              <a:t>PR</a:t>
            </a:r>
            <a:r>
              <a:rPr lang="en-US" baseline="-25000" dirty="0" err="1"/>
              <a:t>b</a:t>
            </a:r>
            <a:r>
              <a:rPr lang="en-US" dirty="0"/>
              <a:t>, Z))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0019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Threats / Attacks</a:t>
            </a:r>
          </a:p>
        </p:txBody>
      </p:sp>
      <p:pic>
        <p:nvPicPr>
          <p:cNvPr id="48131" name="Picture 4" descr=" Picture 4                                                      00000002JAC-HG4  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150938"/>
            <a:ext cx="8789987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16632"/>
            <a:ext cx="8305800" cy="864096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Security Threats</a:t>
            </a:r>
          </a:p>
        </p:txBody>
      </p:sp>
    </p:spTree>
    <p:extLst>
      <p:ext uri="{BB962C8B-B14F-4D97-AF65-F5344CB8AC3E}">
        <p14:creationId xmlns:p14="http://schemas.microsoft.com/office/powerpoint/2010/main" val="203009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76672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In this case, 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 prepares a message to </a:t>
            </a: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dirty="0"/>
              <a:t> and encrypts it using 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’s private key before transmitting it. 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B</a:t>
            </a:r>
            <a:r>
              <a:rPr lang="en-US" sz="2400" dirty="0" smtClean="0"/>
              <a:t> </a:t>
            </a:r>
            <a:r>
              <a:rPr lang="en-US" sz="2400" dirty="0"/>
              <a:t>can decrypt the message using 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’s public key</a:t>
            </a:r>
            <a:r>
              <a:rPr lang="en-US" sz="24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Because </a:t>
            </a:r>
            <a:r>
              <a:rPr lang="en-US" sz="2400" dirty="0"/>
              <a:t>the message was encrypted using 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’s private key, </a:t>
            </a:r>
            <a:r>
              <a:rPr lang="en-US" sz="2400" b="1" i="1" dirty="0"/>
              <a:t>only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 </a:t>
            </a:r>
            <a:r>
              <a:rPr lang="en-US" sz="2400" b="1" i="1" dirty="0"/>
              <a:t>could have prepared the message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Therefore</a:t>
            </a:r>
            <a:r>
              <a:rPr lang="en-US" sz="2400" dirty="0"/>
              <a:t>, the entire encrypted message serves as a </a:t>
            </a:r>
            <a:r>
              <a:rPr lang="en-US" sz="2400" b="1" dirty="0">
                <a:solidFill>
                  <a:srgbClr val="FF0000"/>
                </a:solidFill>
              </a:rPr>
              <a:t>digital signature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In </a:t>
            </a:r>
            <a:r>
              <a:rPr lang="en-US" sz="2400" dirty="0"/>
              <a:t>addition, it is impossible to alter the message without access to 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’s private key, so the message is </a:t>
            </a:r>
            <a:r>
              <a:rPr lang="en-US" sz="2400" b="1" dirty="0">
                <a:solidFill>
                  <a:srgbClr val="FF0000"/>
                </a:solidFill>
              </a:rPr>
              <a:t>authenticated</a:t>
            </a:r>
            <a:r>
              <a:rPr lang="en-US" sz="2400" dirty="0"/>
              <a:t> both </a:t>
            </a:r>
            <a:r>
              <a:rPr lang="en-US" sz="2400" b="1" i="1" dirty="0"/>
              <a:t>in terms of source and in terms of data integrity</a:t>
            </a:r>
            <a:endParaRPr lang="ar-IQ" sz="2400" b="1" i="1" dirty="0"/>
          </a:p>
        </p:txBody>
      </p:sp>
    </p:spTree>
    <p:extLst>
      <p:ext uri="{BB962C8B-B14F-4D97-AF65-F5344CB8AC3E}">
        <p14:creationId xmlns:p14="http://schemas.microsoft.com/office/powerpoint/2010/main" val="3784527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620688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Transmitting Y to B is not secured (there </a:t>
            </a:r>
            <a:r>
              <a:rPr lang="en-US" sz="2400" dirty="0"/>
              <a:t>is no protection of confidentiality because any observer can decrypt the message by using the sender’s public </a:t>
            </a:r>
            <a:r>
              <a:rPr lang="en-US" sz="2400" dirty="0" smtClean="0"/>
              <a:t>key).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It is, however, possible to provide both the </a:t>
            </a:r>
            <a:r>
              <a:rPr lang="en-US" sz="2400" b="1" i="1" dirty="0"/>
              <a:t>authentication</a:t>
            </a:r>
            <a:r>
              <a:rPr lang="en-US" sz="2400" dirty="0"/>
              <a:t> function and </a:t>
            </a:r>
            <a:r>
              <a:rPr lang="en-US" sz="2400" b="1" i="1" dirty="0"/>
              <a:t>confidentiality</a:t>
            </a:r>
            <a:r>
              <a:rPr lang="en-US" sz="2400" dirty="0"/>
              <a:t> by a double use of the public-key </a:t>
            </a:r>
            <a:r>
              <a:rPr lang="en-US" sz="2400" dirty="0" smtClean="0"/>
              <a:t>scheme: 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Z </a:t>
            </a:r>
            <a:r>
              <a:rPr lang="en-US" sz="2400" dirty="0"/>
              <a:t>= E(</a:t>
            </a:r>
            <a:r>
              <a:rPr lang="en-US" sz="2400" dirty="0" err="1"/>
              <a:t>PU</a:t>
            </a:r>
            <a:r>
              <a:rPr lang="en-US" sz="2400" baseline="-25000" dirty="0" err="1"/>
              <a:t>b</a:t>
            </a:r>
            <a:r>
              <a:rPr lang="en-US" sz="2400" dirty="0"/>
              <a:t>, E(</a:t>
            </a:r>
            <a:r>
              <a:rPr lang="en-US" sz="2400" dirty="0" err="1"/>
              <a:t>PR</a:t>
            </a:r>
            <a:r>
              <a:rPr lang="en-US" sz="2400" baseline="-25000" dirty="0" err="1"/>
              <a:t>a</a:t>
            </a:r>
            <a:r>
              <a:rPr lang="en-US" sz="2400" dirty="0" err="1"/>
              <a:t>,X</a:t>
            </a:r>
            <a:r>
              <a:rPr lang="en-US" sz="2400" dirty="0"/>
              <a:t>)) </a:t>
            </a:r>
            <a:endParaRPr lang="en-US" sz="2400" dirty="0" smtClean="0"/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X </a:t>
            </a:r>
            <a:r>
              <a:rPr lang="en-US" sz="2400" dirty="0"/>
              <a:t>= D(</a:t>
            </a:r>
            <a:r>
              <a:rPr lang="en-US" sz="2400" dirty="0" err="1"/>
              <a:t>PU</a:t>
            </a:r>
            <a:r>
              <a:rPr lang="en-US" sz="2400" baseline="-25000" dirty="0" err="1"/>
              <a:t>a</a:t>
            </a:r>
            <a:r>
              <a:rPr lang="en-US" sz="2400" dirty="0"/>
              <a:t>, D(</a:t>
            </a:r>
            <a:r>
              <a:rPr lang="en-US" sz="2400" dirty="0" err="1"/>
              <a:t>PR</a:t>
            </a:r>
            <a:r>
              <a:rPr lang="en-US" sz="2400" baseline="-25000" dirty="0" err="1"/>
              <a:t>b</a:t>
            </a:r>
            <a:r>
              <a:rPr lang="en-US" sz="2400" dirty="0"/>
              <a:t>, Z)) 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3871484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420" y="253989"/>
            <a:ext cx="7383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Applications for Public-Key Cryptosystems</a:t>
            </a:r>
            <a:endParaRPr lang="ar-IQ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95536" y="908720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We </a:t>
            </a:r>
            <a:r>
              <a:rPr lang="en-US" sz="2400" dirty="0"/>
              <a:t>can classify the use of public-key cryptosystems into three </a:t>
            </a:r>
            <a:r>
              <a:rPr lang="en-US" sz="2400" dirty="0" smtClean="0"/>
              <a:t>categories: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b="1" dirty="0">
                <a:solidFill>
                  <a:srgbClr val="FF0000"/>
                </a:solidFill>
              </a:rPr>
              <a:t>Encryption/decryption</a:t>
            </a:r>
            <a:r>
              <a:rPr lang="en-US" sz="2400" dirty="0"/>
              <a:t>: The sender encrypts a message with the recipient’s public key.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Digital </a:t>
            </a:r>
            <a:r>
              <a:rPr lang="en-US" sz="2400" b="1" dirty="0">
                <a:solidFill>
                  <a:srgbClr val="FF0000"/>
                </a:solidFill>
              </a:rPr>
              <a:t>signature</a:t>
            </a:r>
            <a:r>
              <a:rPr lang="en-US" sz="2400" dirty="0"/>
              <a:t>: The sender “signs” a message with its private key. Signing is achieved by a cryptographic algorithm applied to the message or to a small block of data that is a function of the message.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Key </a:t>
            </a:r>
            <a:r>
              <a:rPr lang="en-US" sz="2400" b="1" dirty="0">
                <a:solidFill>
                  <a:srgbClr val="FF0000"/>
                </a:solidFill>
              </a:rPr>
              <a:t>exchange</a:t>
            </a:r>
            <a:r>
              <a:rPr lang="en-US" sz="2400" dirty="0"/>
              <a:t>: Two sides cooperate to exchange a session key. 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2779617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404664"/>
            <a:ext cx="8064896" cy="169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Some </a:t>
            </a:r>
            <a:r>
              <a:rPr lang="en-US" sz="2400" dirty="0"/>
              <a:t>algorithms are suitable for all three applications, whereas others can be used only for one or two of these applications. </a:t>
            </a:r>
            <a:endParaRPr lang="ar-IQ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70" y="2564904"/>
            <a:ext cx="7777691" cy="239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792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196752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A one-way </a:t>
            </a:r>
            <a:r>
              <a:rPr lang="en-US" sz="2400" dirty="0" smtClean="0"/>
              <a:t>function </a:t>
            </a:r>
            <a:r>
              <a:rPr lang="en-US" sz="2400" dirty="0"/>
              <a:t>is one that maps a domain into a range such that every function value has a unique inverse, with the condition </a:t>
            </a:r>
            <a:r>
              <a:rPr lang="en-US" sz="2400" dirty="0" smtClean="0"/>
              <a:t>that: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calculation of the function is easy,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whereas </a:t>
            </a:r>
            <a:r>
              <a:rPr lang="en-US" sz="2400" dirty="0"/>
              <a:t>the calculation of the inverse is infeasible: 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			</a:t>
            </a:r>
            <a:r>
              <a:rPr lang="en-US" sz="2400" b="1" dirty="0" smtClean="0"/>
              <a:t>Y </a:t>
            </a:r>
            <a:r>
              <a:rPr lang="en-US" sz="2400" b="1" dirty="0"/>
              <a:t>= f(X) easy </a:t>
            </a:r>
            <a:endParaRPr lang="en-US" sz="2400" b="1" dirty="0" smtClean="0"/>
          </a:p>
          <a:p>
            <a:pPr algn="just">
              <a:lnSpc>
                <a:spcPct val="150000"/>
              </a:lnSpc>
            </a:pPr>
            <a:r>
              <a:rPr lang="en-US" sz="2400" b="1" dirty="0" smtClean="0"/>
              <a:t>			X </a:t>
            </a:r>
            <a:r>
              <a:rPr lang="en-US" sz="2400" b="1" dirty="0"/>
              <a:t>= f </a:t>
            </a:r>
            <a:r>
              <a:rPr lang="en-US" sz="2400" b="1" baseline="30000" dirty="0"/>
              <a:t>-1</a:t>
            </a:r>
            <a:r>
              <a:rPr lang="en-US" sz="2400" b="1" dirty="0"/>
              <a:t> (Y) infeasible</a:t>
            </a:r>
            <a:endParaRPr lang="ar-IQ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692696"/>
            <a:ext cx="36724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One-way function</a:t>
            </a: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2070272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764704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trap-door one-way function, </a:t>
            </a:r>
            <a:r>
              <a:rPr lang="en-US" sz="2400" dirty="0" smtClean="0"/>
              <a:t>is </a:t>
            </a:r>
            <a:r>
              <a:rPr lang="en-US" sz="2400" dirty="0"/>
              <a:t>easy to calculate in one direction and infeasible to calculate in the other direction unless certain additional information is known.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With </a:t>
            </a:r>
            <a:r>
              <a:rPr lang="en-US" sz="2400" dirty="0"/>
              <a:t>the additional information the inverse can be calculated in polynomial time.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A </a:t>
            </a:r>
            <a:r>
              <a:rPr lang="en-US" sz="2400" dirty="0"/>
              <a:t>trapdoor one-way function is a family of invertible functions </a:t>
            </a:r>
            <a:r>
              <a:rPr lang="en-US" sz="2400" dirty="0" err="1"/>
              <a:t>f</a:t>
            </a:r>
            <a:r>
              <a:rPr lang="en-US" sz="2400" baseline="-25000" dirty="0" err="1"/>
              <a:t>k</a:t>
            </a:r>
            <a:r>
              <a:rPr lang="en-US" sz="2400" dirty="0"/>
              <a:t>, such </a:t>
            </a:r>
            <a:r>
              <a:rPr lang="en-US" sz="2400" dirty="0" smtClean="0"/>
              <a:t>that: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en-US" sz="2400" b="1" dirty="0" smtClean="0"/>
              <a:t>Y </a:t>
            </a:r>
            <a:r>
              <a:rPr lang="en-US" sz="2400" b="1" dirty="0"/>
              <a:t>= </a:t>
            </a:r>
            <a:r>
              <a:rPr lang="en-US" sz="2400" b="1" dirty="0" err="1"/>
              <a:t>f</a:t>
            </a:r>
            <a:r>
              <a:rPr lang="en-US" sz="2400" b="1" baseline="-25000" dirty="0" err="1"/>
              <a:t>k</a:t>
            </a:r>
            <a:r>
              <a:rPr lang="en-US" sz="2400" b="1" dirty="0"/>
              <a:t>(X) </a:t>
            </a:r>
            <a:r>
              <a:rPr lang="en-US" sz="2400" dirty="0"/>
              <a:t>easy, if k and X are known 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en-US" sz="2400" b="1" dirty="0" smtClean="0"/>
              <a:t>X </a:t>
            </a:r>
            <a:r>
              <a:rPr lang="en-US" sz="2400" b="1" dirty="0"/>
              <a:t>= </a:t>
            </a:r>
            <a:r>
              <a:rPr lang="en-US" sz="2400" b="1" dirty="0" err="1"/>
              <a:t>f</a:t>
            </a:r>
            <a:r>
              <a:rPr lang="en-US" sz="2400" b="1" baseline="-25000" dirty="0" err="1"/>
              <a:t>k</a:t>
            </a:r>
            <a:r>
              <a:rPr lang="en-US" sz="2400" b="1" dirty="0"/>
              <a:t> </a:t>
            </a:r>
            <a:r>
              <a:rPr lang="en-US" sz="2400" b="1" baseline="30000" dirty="0"/>
              <a:t>-1</a:t>
            </a:r>
            <a:r>
              <a:rPr lang="en-US" sz="2400" b="1" dirty="0"/>
              <a:t> (Y) </a:t>
            </a:r>
            <a:r>
              <a:rPr lang="en-US" sz="2400" dirty="0"/>
              <a:t>easy, if k and Y are known 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en-US" sz="2400" b="1" dirty="0" smtClean="0"/>
              <a:t>X </a:t>
            </a:r>
            <a:r>
              <a:rPr lang="en-US" sz="2400" b="1" dirty="0"/>
              <a:t>= </a:t>
            </a:r>
            <a:r>
              <a:rPr lang="en-US" sz="2400" b="1" dirty="0" err="1"/>
              <a:t>f</a:t>
            </a:r>
            <a:r>
              <a:rPr lang="en-US" sz="2400" b="1" baseline="-25000" dirty="0" err="1"/>
              <a:t>k</a:t>
            </a:r>
            <a:r>
              <a:rPr lang="en-US" sz="2400" b="1" dirty="0"/>
              <a:t> </a:t>
            </a:r>
            <a:r>
              <a:rPr lang="en-US" sz="2400" b="1" baseline="30000" dirty="0"/>
              <a:t>-1</a:t>
            </a:r>
            <a:r>
              <a:rPr lang="en-US" sz="2400" b="1" dirty="0"/>
              <a:t> (Y) </a:t>
            </a:r>
            <a:r>
              <a:rPr lang="en-US" sz="2400" dirty="0"/>
              <a:t>infeasible, if Y is known but k is not known</a:t>
            </a:r>
            <a:endParaRPr lang="ar-IQ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85725" y="241484"/>
            <a:ext cx="55446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Trap-door </a:t>
            </a:r>
            <a:r>
              <a:rPr lang="en-US" sz="2800" b="1" dirty="0"/>
              <a:t>one-way function</a:t>
            </a: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3084822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/>
              <a:t>The RSA </a:t>
            </a:r>
            <a:r>
              <a:rPr lang="en-US" sz="3600" dirty="0" smtClean="0"/>
              <a:t>Algorithm</a:t>
            </a:r>
            <a:endParaRPr lang="ar-IQ" sz="3600" dirty="0"/>
          </a:p>
        </p:txBody>
      </p:sp>
      <p:sp>
        <p:nvSpPr>
          <p:cNvPr id="3" name="Rectangle 2"/>
          <p:cNvSpPr/>
          <p:nvPr/>
        </p:nvSpPr>
        <p:spPr>
          <a:xfrm>
            <a:off x="539552" y="764704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by </a:t>
            </a:r>
            <a:r>
              <a:rPr lang="en-US" sz="2400" dirty="0" err="1"/>
              <a:t>Rivest</a:t>
            </a:r>
            <a:r>
              <a:rPr lang="en-US" sz="2400" dirty="0"/>
              <a:t>, Shamir &amp; </a:t>
            </a:r>
            <a:r>
              <a:rPr lang="en-US" sz="2400" dirty="0" err="1"/>
              <a:t>Adleman</a:t>
            </a:r>
            <a:r>
              <a:rPr lang="en-US" sz="2400" dirty="0"/>
              <a:t> of MIT in 1977 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best </a:t>
            </a:r>
            <a:r>
              <a:rPr lang="en-US" sz="2400" dirty="0"/>
              <a:t>known &amp; widely used public-key scheme 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uses </a:t>
            </a:r>
            <a:r>
              <a:rPr lang="en-US" sz="2400" dirty="0"/>
              <a:t>large integers (</a:t>
            </a:r>
            <a:r>
              <a:rPr lang="en-US" sz="2400" dirty="0" err="1"/>
              <a:t>eg</a:t>
            </a:r>
            <a:r>
              <a:rPr lang="en-US" sz="2400" dirty="0"/>
              <a:t>. 1024 bits) 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security </a:t>
            </a:r>
            <a:r>
              <a:rPr lang="en-US" sz="2400" dirty="0"/>
              <a:t>due to cost of factoring large </a:t>
            </a:r>
            <a:r>
              <a:rPr lang="en-US" sz="2400" dirty="0" smtClean="0"/>
              <a:t>numbers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The RSA scheme is a cipher in which the plaintext and </a:t>
            </a:r>
            <a:r>
              <a:rPr lang="en-US" sz="2400" dirty="0" err="1"/>
              <a:t>ciphertext</a:t>
            </a:r>
            <a:r>
              <a:rPr lang="en-US" sz="2400" dirty="0"/>
              <a:t> are integers between </a:t>
            </a:r>
            <a:r>
              <a:rPr lang="en-US" sz="2400" dirty="0">
                <a:solidFill>
                  <a:srgbClr val="FF0000"/>
                </a:solidFill>
              </a:rPr>
              <a:t>0 and n - 1 </a:t>
            </a:r>
            <a:r>
              <a:rPr lang="en-US" sz="2400" dirty="0"/>
              <a:t>for some n.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A typical size for n is 1024 bits, or 309 decimal digits. That is, n is less than 2</a:t>
            </a:r>
            <a:r>
              <a:rPr lang="en-US" sz="2400" baseline="30000" dirty="0"/>
              <a:t>1024</a:t>
            </a:r>
            <a:r>
              <a:rPr lang="en-US" sz="2400" dirty="0"/>
              <a:t>. </a:t>
            </a:r>
            <a:endParaRPr lang="ar-IQ" sz="2400" dirty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527914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260648"/>
            <a:ext cx="5776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Description of the Algorithm</a:t>
            </a:r>
            <a:endParaRPr lang="ar-IQ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743017" y="980728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Plaintext is encrypted in </a:t>
            </a:r>
            <a:r>
              <a:rPr lang="en-US" sz="2400" dirty="0" smtClean="0"/>
              <a:t>blocks.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each </a:t>
            </a:r>
            <a:r>
              <a:rPr lang="en-US" sz="2400" dirty="0"/>
              <a:t>block having a binary value less than some number n. 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That </a:t>
            </a:r>
            <a:r>
              <a:rPr lang="en-US" sz="2400" dirty="0"/>
              <a:t>is, the block size must be less than or equal to log</a:t>
            </a:r>
            <a:r>
              <a:rPr lang="en-US" sz="2400" baseline="-25000" dirty="0"/>
              <a:t>2</a:t>
            </a:r>
            <a:r>
              <a:rPr lang="en-US" sz="2400" dirty="0"/>
              <a:t>(n) + </a:t>
            </a:r>
            <a:r>
              <a:rPr lang="en-US" sz="2400" dirty="0" smtClean="0"/>
              <a:t>1.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in </a:t>
            </a:r>
            <a:r>
              <a:rPr lang="en-US" sz="2400" dirty="0"/>
              <a:t>practice, the block size is i bits, where 2</a:t>
            </a:r>
            <a:r>
              <a:rPr lang="en-US" sz="2400" baseline="30000" dirty="0"/>
              <a:t>i</a:t>
            </a:r>
            <a:r>
              <a:rPr lang="en-US" sz="2400" dirty="0"/>
              <a:t> </a:t>
            </a:r>
            <a:r>
              <a:rPr lang="en-US" sz="2400" dirty="0" smtClean="0"/>
              <a:t>&lt; </a:t>
            </a:r>
            <a:r>
              <a:rPr lang="en-US" sz="2400" dirty="0"/>
              <a:t>n </a:t>
            </a:r>
            <a:r>
              <a:rPr lang="en-US" sz="2400" dirty="0" smtClean="0"/>
              <a:t>&lt; </a:t>
            </a:r>
            <a:r>
              <a:rPr lang="en-US" sz="2400" dirty="0"/>
              <a:t>2</a:t>
            </a:r>
            <a:r>
              <a:rPr lang="en-US" sz="2400" baseline="30000" dirty="0"/>
              <a:t>i+1</a:t>
            </a:r>
            <a:r>
              <a:rPr lang="en-US" sz="2400" dirty="0"/>
              <a:t> . 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Encryption and decryption are of the following form</a:t>
            </a:r>
            <a:r>
              <a:rPr lang="en-US" sz="2400" dirty="0" smtClean="0"/>
              <a:t>,: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1105871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620688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for some plaintext block M and </a:t>
            </a:r>
            <a:r>
              <a:rPr lang="en-US" sz="2400" dirty="0" err="1"/>
              <a:t>ciphertext</a:t>
            </a:r>
            <a:r>
              <a:rPr lang="en-US" sz="2400" dirty="0"/>
              <a:t> block C. </a:t>
            </a:r>
          </a:p>
          <a:p>
            <a:pPr lvl="3">
              <a:lnSpc>
                <a:spcPct val="150000"/>
              </a:lnSpc>
            </a:pPr>
            <a:r>
              <a:rPr lang="en-US" sz="2400" b="1" dirty="0"/>
              <a:t>C = M</a:t>
            </a:r>
            <a:r>
              <a:rPr lang="en-US" sz="2400" b="1" baseline="30000" dirty="0"/>
              <a:t>e</a:t>
            </a:r>
            <a:r>
              <a:rPr lang="en-US" sz="2400" b="1" dirty="0"/>
              <a:t> mod n </a:t>
            </a:r>
          </a:p>
          <a:p>
            <a:pPr lvl="3">
              <a:lnSpc>
                <a:spcPct val="150000"/>
              </a:lnSpc>
            </a:pPr>
            <a:r>
              <a:rPr lang="en-US" sz="2400" b="1" dirty="0"/>
              <a:t>M = C</a:t>
            </a:r>
            <a:r>
              <a:rPr lang="en-US" sz="2400" b="1" baseline="30000" dirty="0"/>
              <a:t>d</a:t>
            </a:r>
            <a:r>
              <a:rPr lang="en-US" sz="2400" b="1" dirty="0"/>
              <a:t> mod n = (M</a:t>
            </a:r>
            <a:r>
              <a:rPr lang="en-US" sz="2400" b="1" baseline="30000" dirty="0"/>
              <a:t>e</a:t>
            </a:r>
            <a:r>
              <a:rPr lang="en-US" sz="2400" b="1" dirty="0"/>
              <a:t>)</a:t>
            </a:r>
            <a:r>
              <a:rPr lang="en-US" sz="2400" b="1" baseline="30000" dirty="0"/>
              <a:t>d</a:t>
            </a:r>
            <a:r>
              <a:rPr lang="en-US" sz="2400" b="1" dirty="0"/>
              <a:t> mod n = M</a:t>
            </a:r>
            <a:r>
              <a:rPr lang="en-US" sz="2400" b="1" baseline="30000" dirty="0"/>
              <a:t>ed</a:t>
            </a:r>
            <a:r>
              <a:rPr lang="en-US" sz="2400" b="1" dirty="0"/>
              <a:t> mod n</a:t>
            </a:r>
            <a:endParaRPr lang="ar-IQ" sz="2400" b="1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Both </a:t>
            </a:r>
            <a:r>
              <a:rPr lang="en-US" sz="2400" dirty="0"/>
              <a:t>sender and receiver must know the value of n</a:t>
            </a:r>
            <a:r>
              <a:rPr lang="en-US" sz="24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sender knows the value of e, 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and </a:t>
            </a:r>
            <a:r>
              <a:rPr lang="en-US" sz="2400" dirty="0"/>
              <a:t>only the receiver knows the value of d. 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Thus</a:t>
            </a:r>
            <a:r>
              <a:rPr lang="en-US" sz="2400" dirty="0"/>
              <a:t>, this is a public-key encryption algorithm with </a:t>
            </a:r>
            <a:r>
              <a:rPr lang="en-US" sz="2400" dirty="0" smtClean="0"/>
              <a:t>	a 	public </a:t>
            </a:r>
            <a:r>
              <a:rPr lang="en-US" sz="2400" dirty="0"/>
              <a:t>key of </a:t>
            </a:r>
            <a:r>
              <a:rPr lang="en-US" sz="2400" b="1" dirty="0">
                <a:solidFill>
                  <a:srgbClr val="FF0000"/>
                </a:solidFill>
              </a:rPr>
              <a:t>PU = {e, n} </a:t>
            </a:r>
            <a:r>
              <a:rPr lang="en-US" sz="2400" dirty="0"/>
              <a:t>and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a </a:t>
            </a:r>
            <a:r>
              <a:rPr lang="en-US" sz="2400" dirty="0"/>
              <a:t>private key of </a:t>
            </a:r>
            <a:r>
              <a:rPr lang="en-US" sz="2400" b="1" dirty="0">
                <a:solidFill>
                  <a:srgbClr val="FF0000"/>
                </a:solidFill>
              </a:rPr>
              <a:t>PR = {d, n}</a:t>
            </a:r>
            <a:r>
              <a:rPr lang="en-US" sz="2400" dirty="0"/>
              <a:t>.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31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332656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For this algorithm to be satisfactory for public-key encryption, </a:t>
            </a:r>
            <a:r>
              <a:rPr lang="en-US" sz="2400" b="1" i="1" dirty="0"/>
              <a:t>the following requirements must be met</a:t>
            </a:r>
            <a:r>
              <a:rPr lang="en-US" sz="2400" dirty="0"/>
              <a:t>. </a:t>
            </a:r>
            <a:endParaRPr lang="en-US" sz="2400" dirty="0" smtClean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It </a:t>
            </a:r>
            <a:r>
              <a:rPr lang="en-US" sz="2400" dirty="0"/>
              <a:t>is possible to find values of e, d, and n such that </a:t>
            </a:r>
            <a:endParaRPr lang="en-US" sz="2400" dirty="0" smtClean="0"/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M</a:t>
            </a:r>
            <a:r>
              <a:rPr lang="en-US" sz="2400" baseline="30000" dirty="0" smtClean="0"/>
              <a:t>ed</a:t>
            </a:r>
            <a:r>
              <a:rPr lang="en-US" sz="2400" dirty="0" smtClean="0"/>
              <a:t> </a:t>
            </a:r>
            <a:r>
              <a:rPr lang="en-US" sz="2400" dirty="0"/>
              <a:t>mod n = M for all M </a:t>
            </a:r>
            <a:r>
              <a:rPr lang="en-US" sz="2400" dirty="0" smtClean="0"/>
              <a:t>&lt; </a:t>
            </a:r>
            <a:r>
              <a:rPr lang="en-US" sz="2400" dirty="0"/>
              <a:t>n. </a:t>
            </a:r>
            <a:endParaRPr lang="en-US" sz="2400" dirty="0" smtClean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2"/>
            </a:pPr>
            <a:r>
              <a:rPr lang="en-US" sz="2400" dirty="0" smtClean="0"/>
              <a:t>It </a:t>
            </a:r>
            <a:r>
              <a:rPr lang="en-US" sz="2400" dirty="0"/>
              <a:t>is relatively easy to calculate M</a:t>
            </a:r>
            <a:r>
              <a:rPr lang="en-US" sz="2400" baseline="30000" dirty="0"/>
              <a:t>e</a:t>
            </a:r>
            <a:r>
              <a:rPr lang="en-US" sz="2400" dirty="0"/>
              <a:t> mod n and C</a:t>
            </a:r>
            <a:r>
              <a:rPr lang="en-US" sz="2400" baseline="30000" dirty="0"/>
              <a:t>d</a:t>
            </a:r>
            <a:r>
              <a:rPr lang="en-US" sz="2400" dirty="0"/>
              <a:t> mod n for all values of M </a:t>
            </a:r>
            <a:r>
              <a:rPr lang="en-US" sz="2400" dirty="0" smtClean="0"/>
              <a:t>&lt;n</a:t>
            </a:r>
            <a:r>
              <a:rPr lang="en-US" sz="2400" dirty="0"/>
              <a:t>. </a:t>
            </a:r>
            <a:endParaRPr lang="en-US" sz="2400" dirty="0" smtClean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2"/>
            </a:pPr>
            <a:r>
              <a:rPr lang="en-US" sz="2400" dirty="0" smtClean="0"/>
              <a:t>It </a:t>
            </a:r>
            <a:r>
              <a:rPr lang="en-US" sz="2400" dirty="0"/>
              <a:t>is infeasible to determine d given e and n. </a:t>
            </a:r>
            <a:endParaRPr lang="en-US" sz="2400" dirty="0" smtClean="0"/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We </a:t>
            </a:r>
            <a:r>
              <a:rPr lang="en-US" sz="2400" dirty="0"/>
              <a:t>need to find a relationship of the form </a:t>
            </a:r>
            <a:endParaRPr lang="en-US" sz="2400" dirty="0" smtClean="0"/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M</a:t>
            </a:r>
            <a:r>
              <a:rPr lang="en-US" sz="2400" baseline="30000" dirty="0" smtClean="0"/>
              <a:t>ed</a:t>
            </a:r>
            <a:r>
              <a:rPr lang="en-US" sz="2400" dirty="0" smtClean="0"/>
              <a:t> </a:t>
            </a:r>
            <a:r>
              <a:rPr lang="en-US" sz="2400" dirty="0"/>
              <a:t>mod n = M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2189754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05800" cy="864096"/>
          </a:xfrm>
        </p:spPr>
        <p:txBody>
          <a:bodyPr/>
          <a:lstStyle/>
          <a:p>
            <a:pPr eaLnBrk="1" hangingPunct="1"/>
            <a:r>
              <a:rPr lang="en-US" dirty="0" smtClean="0"/>
              <a:t>Passive Attacks</a:t>
            </a:r>
          </a:p>
        </p:txBody>
      </p:sp>
      <p:pic>
        <p:nvPicPr>
          <p:cNvPr id="4915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8720"/>
            <a:ext cx="8391525" cy="553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3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16632"/>
            <a:ext cx="80530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relationship between e and d can be expressed as </a:t>
            </a:r>
            <a:endParaRPr lang="en-US" sz="2400" dirty="0" smtClean="0"/>
          </a:p>
          <a:p>
            <a:pPr algn="ctr">
              <a:lnSpc>
                <a:spcPct val="150000"/>
              </a:lnSpc>
            </a:pPr>
            <a:r>
              <a:rPr lang="en-US" sz="2400" b="1" i="1" dirty="0" err="1" smtClean="0"/>
              <a:t>ed</a:t>
            </a:r>
            <a:r>
              <a:rPr lang="en-US" sz="2400" b="1" dirty="0" smtClean="0"/>
              <a:t> </a:t>
            </a:r>
            <a:r>
              <a:rPr lang="en-US" sz="2400" b="1" dirty="0"/>
              <a:t>mod </a:t>
            </a:r>
            <a:r>
              <a:rPr lang="el-GR" sz="2400" b="1" dirty="0" smtClean="0"/>
              <a:t>φ</a:t>
            </a:r>
            <a:r>
              <a:rPr lang="en-US" sz="2400" b="1" dirty="0" smtClean="0"/>
              <a:t>(</a:t>
            </a:r>
            <a:r>
              <a:rPr lang="en-US" sz="2400" b="1" i="1" dirty="0" smtClean="0"/>
              <a:t>n</a:t>
            </a:r>
            <a:r>
              <a:rPr lang="en-US" sz="2400" b="1" dirty="0"/>
              <a:t>) = 1 </a:t>
            </a:r>
            <a:endParaRPr lang="en-US" sz="2400" b="1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This </a:t>
            </a:r>
            <a:r>
              <a:rPr lang="en-US" sz="2400" dirty="0"/>
              <a:t>is equivalent to saying </a:t>
            </a:r>
            <a:endParaRPr lang="en-US" sz="2400" dirty="0" smtClean="0"/>
          </a:p>
          <a:p>
            <a:pPr algn="ctr">
              <a:lnSpc>
                <a:spcPct val="150000"/>
              </a:lnSpc>
            </a:pPr>
            <a:r>
              <a:rPr lang="en-US" sz="2400" b="1" i="1" dirty="0" err="1" smtClean="0"/>
              <a:t>ed</a:t>
            </a:r>
            <a:r>
              <a:rPr lang="en-US" sz="2400" b="1" dirty="0" smtClean="0"/>
              <a:t> </a:t>
            </a:r>
            <a:r>
              <a:rPr lang="en-US" sz="2400" b="1" dirty="0" smtClean="0">
                <a:sym typeface="Symbol"/>
              </a:rPr>
              <a:t></a:t>
            </a:r>
            <a:r>
              <a:rPr lang="en-US" sz="2400" b="1" dirty="0" smtClean="0"/>
              <a:t> </a:t>
            </a:r>
            <a:r>
              <a:rPr lang="en-US" sz="2400" b="1" dirty="0"/>
              <a:t>1 mod </a:t>
            </a:r>
            <a:r>
              <a:rPr lang="el-GR" sz="2400" b="1" dirty="0"/>
              <a:t>φ</a:t>
            </a:r>
            <a:r>
              <a:rPr lang="en-US" sz="2400" b="1" dirty="0" smtClean="0"/>
              <a:t>(</a:t>
            </a:r>
            <a:r>
              <a:rPr lang="en-US" sz="2400" b="1" i="1" dirty="0" smtClean="0"/>
              <a:t>n</a:t>
            </a:r>
            <a:r>
              <a:rPr lang="en-US" sz="2400" b="1" dirty="0"/>
              <a:t>) </a:t>
            </a:r>
            <a:endParaRPr lang="en-US" sz="2400" b="1" dirty="0" smtClean="0"/>
          </a:p>
          <a:p>
            <a:pPr algn="ctr">
              <a:lnSpc>
                <a:spcPct val="150000"/>
              </a:lnSpc>
            </a:pPr>
            <a:r>
              <a:rPr lang="en-US" sz="2400" b="1" i="1" dirty="0" smtClean="0"/>
              <a:t>d</a:t>
            </a:r>
            <a:r>
              <a:rPr lang="en-US" sz="2400" b="1" dirty="0" smtClean="0"/>
              <a:t> = </a:t>
            </a:r>
            <a:r>
              <a:rPr lang="en-US" sz="2400" b="1" i="1" dirty="0"/>
              <a:t>e</a:t>
            </a:r>
            <a:r>
              <a:rPr lang="en-US" sz="2400" b="1" dirty="0"/>
              <a:t> </a:t>
            </a:r>
            <a:r>
              <a:rPr lang="en-US" sz="2400" b="1" baseline="30000" dirty="0"/>
              <a:t>-1</a:t>
            </a:r>
            <a:r>
              <a:rPr lang="en-US" sz="2400" b="1" dirty="0"/>
              <a:t> mod </a:t>
            </a:r>
            <a:r>
              <a:rPr lang="el-GR" sz="2400" b="1" dirty="0"/>
              <a:t>φ</a:t>
            </a:r>
            <a:r>
              <a:rPr lang="en-US" sz="2400" b="1" dirty="0" smtClean="0"/>
              <a:t>(</a:t>
            </a:r>
            <a:r>
              <a:rPr lang="en-US" sz="2400" b="1" i="1" dirty="0" smtClean="0"/>
              <a:t>n</a:t>
            </a:r>
            <a:r>
              <a:rPr lang="en-US" sz="2400" b="1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i="1" dirty="0"/>
              <a:t>d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b="1" i="1" dirty="0" smtClean="0"/>
              <a:t>e</a:t>
            </a:r>
            <a:r>
              <a:rPr lang="en-US" sz="2400" dirty="0" smtClean="0"/>
              <a:t> are </a:t>
            </a:r>
            <a:r>
              <a:rPr lang="en-US" sz="2400" dirty="0"/>
              <a:t>relatively prime to </a:t>
            </a:r>
            <a:r>
              <a:rPr lang="el-GR" sz="2400" b="1" dirty="0" smtClean="0"/>
              <a:t>φ</a:t>
            </a:r>
            <a:r>
              <a:rPr lang="en-US" sz="2400" b="1" dirty="0" smtClean="0"/>
              <a:t>(</a:t>
            </a:r>
            <a:r>
              <a:rPr lang="en-US" sz="2400" b="1" i="1" dirty="0" smtClean="0"/>
              <a:t>n</a:t>
            </a:r>
            <a:r>
              <a:rPr lang="en-US" sz="2400" b="1" dirty="0"/>
              <a:t>)</a:t>
            </a:r>
            <a:endParaRPr lang="ar-IQ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539552" y="3429000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/>
              <a:t>The ingredients </a:t>
            </a:r>
            <a:r>
              <a:rPr lang="en-US" sz="2400" u="sng" dirty="0" smtClean="0"/>
              <a:t>of RSA are </a:t>
            </a:r>
            <a:r>
              <a:rPr lang="en-US" sz="2400" u="sng" dirty="0"/>
              <a:t>the following</a:t>
            </a:r>
            <a:r>
              <a:rPr lang="en-US" sz="2400" dirty="0"/>
              <a:t>: 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i="1" dirty="0" smtClean="0"/>
              <a:t>p</a:t>
            </a:r>
            <a:r>
              <a:rPr lang="en-US" sz="2400" b="1" i="1" dirty="0"/>
              <a:t>, q</a:t>
            </a:r>
            <a:r>
              <a:rPr lang="en-US" sz="2400" dirty="0"/>
              <a:t>, two prime numbers </a:t>
            </a:r>
            <a:r>
              <a:rPr lang="en-US" sz="2400" dirty="0" smtClean="0"/>
              <a:t>			(</a:t>
            </a:r>
            <a:r>
              <a:rPr lang="en-US" sz="2400" dirty="0"/>
              <a:t>private, chosen) 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i="1" dirty="0" smtClean="0"/>
              <a:t>n </a:t>
            </a:r>
            <a:r>
              <a:rPr lang="en-US" sz="2400" b="1" i="1" dirty="0"/>
              <a:t>= </a:t>
            </a:r>
            <a:r>
              <a:rPr lang="en-US" sz="2400" b="1" i="1" dirty="0" err="1"/>
              <a:t>pq</a:t>
            </a:r>
            <a:r>
              <a:rPr lang="en-US" sz="2400" b="1" i="1" dirty="0"/>
              <a:t> </a:t>
            </a:r>
            <a:r>
              <a:rPr lang="en-US" sz="2400" b="1" i="1" dirty="0" smtClean="0"/>
              <a:t>					</a:t>
            </a:r>
            <a:r>
              <a:rPr lang="en-US" sz="2400" dirty="0" smtClean="0"/>
              <a:t>(</a:t>
            </a:r>
            <a:r>
              <a:rPr lang="en-US" sz="2400" dirty="0"/>
              <a:t>public, calculated) 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i="1" dirty="0" smtClean="0"/>
              <a:t>e</a:t>
            </a:r>
            <a:r>
              <a:rPr lang="en-US" sz="2400" dirty="0"/>
              <a:t>, with </a:t>
            </a:r>
            <a:r>
              <a:rPr lang="en-US" sz="2400" dirty="0" err="1" smtClean="0"/>
              <a:t>gcd</a:t>
            </a:r>
            <a:r>
              <a:rPr lang="en-US" sz="2400" dirty="0" smtClean="0"/>
              <a:t>(</a:t>
            </a:r>
            <a:r>
              <a:rPr lang="el-GR" sz="2400" b="1" dirty="0"/>
              <a:t>φ</a:t>
            </a:r>
            <a:r>
              <a:rPr lang="en-US" sz="2400" dirty="0" smtClean="0"/>
              <a:t>(</a:t>
            </a:r>
            <a:r>
              <a:rPr lang="en-US" sz="2400" b="1" i="1" dirty="0" smtClean="0"/>
              <a:t>n</a:t>
            </a:r>
            <a:r>
              <a:rPr lang="en-US" sz="2400" dirty="0"/>
              <a:t>), </a:t>
            </a:r>
            <a:r>
              <a:rPr lang="en-US" sz="2400" b="1" i="1" dirty="0"/>
              <a:t>e</a:t>
            </a:r>
            <a:r>
              <a:rPr lang="en-US" sz="2400" dirty="0"/>
              <a:t>) = 1; </a:t>
            </a:r>
            <a:r>
              <a:rPr lang="en-US" sz="2400" dirty="0" smtClean="0"/>
              <a:t>	1 &lt; </a:t>
            </a:r>
            <a:r>
              <a:rPr lang="en-US" sz="2400" b="1" i="1" dirty="0"/>
              <a:t>e</a:t>
            </a:r>
            <a:r>
              <a:rPr lang="en-US" sz="2400" dirty="0"/>
              <a:t> </a:t>
            </a:r>
            <a:r>
              <a:rPr lang="en-US" sz="2400" dirty="0" smtClean="0"/>
              <a:t>&lt; </a:t>
            </a:r>
            <a:r>
              <a:rPr lang="el-GR" sz="2400" b="1" dirty="0"/>
              <a:t>φ</a:t>
            </a:r>
            <a:r>
              <a:rPr lang="en-US" sz="2400" dirty="0" smtClean="0"/>
              <a:t>(</a:t>
            </a:r>
            <a:r>
              <a:rPr lang="en-US" sz="2400" i="1" dirty="0" smtClean="0"/>
              <a:t>n</a:t>
            </a:r>
            <a:r>
              <a:rPr lang="en-US" sz="2400" dirty="0"/>
              <a:t>) </a:t>
            </a:r>
            <a:r>
              <a:rPr lang="en-US" sz="2400" dirty="0" smtClean="0"/>
              <a:t>	(</a:t>
            </a:r>
            <a:r>
              <a:rPr lang="en-US" sz="2400" dirty="0"/>
              <a:t>public, chosen) 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i="1" dirty="0" smtClean="0"/>
              <a:t>d = </a:t>
            </a:r>
            <a:r>
              <a:rPr lang="en-US" sz="2400" b="1" i="1" dirty="0"/>
              <a:t>e</a:t>
            </a:r>
            <a:r>
              <a:rPr lang="en-US" sz="2400" b="1" i="1" baseline="30000" dirty="0"/>
              <a:t>-1</a:t>
            </a:r>
            <a:r>
              <a:rPr lang="en-US" sz="2400" b="1" i="1" dirty="0"/>
              <a:t> </a:t>
            </a:r>
            <a:r>
              <a:rPr lang="en-US" sz="2400" dirty="0"/>
              <a:t>(mod </a:t>
            </a:r>
            <a:r>
              <a:rPr lang="el-GR" sz="2400" b="1" dirty="0"/>
              <a:t>φ</a:t>
            </a:r>
            <a:r>
              <a:rPr lang="en-US" sz="2400" dirty="0" smtClean="0"/>
              <a:t>(</a:t>
            </a:r>
            <a:r>
              <a:rPr lang="en-US" sz="2400" b="1" i="1" dirty="0" smtClean="0"/>
              <a:t>n</a:t>
            </a:r>
            <a:r>
              <a:rPr lang="en-US" sz="2400" dirty="0"/>
              <a:t>)) </a:t>
            </a:r>
            <a:r>
              <a:rPr lang="en-US" sz="2400" dirty="0" smtClean="0"/>
              <a:t>			(</a:t>
            </a:r>
            <a:r>
              <a:rPr lang="en-US" sz="2400" dirty="0"/>
              <a:t>private, calculated)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3094520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476672"/>
            <a:ext cx="7704856" cy="3910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The private key consists of {d, n}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public key consists of {e, n}.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Suppose </a:t>
            </a:r>
            <a:r>
              <a:rPr lang="en-US" sz="2400" dirty="0"/>
              <a:t>that </a:t>
            </a:r>
            <a:r>
              <a:rPr lang="en-US" sz="2400" dirty="0" smtClean="0"/>
              <a:t>Alice </a:t>
            </a:r>
            <a:r>
              <a:rPr lang="en-US" sz="2400" dirty="0"/>
              <a:t>has published its public key and that </a:t>
            </a:r>
            <a:r>
              <a:rPr lang="en-US" sz="2400" dirty="0" smtClean="0"/>
              <a:t>Bob </a:t>
            </a:r>
            <a:r>
              <a:rPr lang="en-US" sz="2400" dirty="0"/>
              <a:t>wishes to send the message M to </a:t>
            </a:r>
            <a:r>
              <a:rPr lang="en-US" sz="2400" dirty="0" smtClean="0"/>
              <a:t>Alice.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Then Bob </a:t>
            </a:r>
            <a:r>
              <a:rPr lang="en-US" sz="2400" dirty="0"/>
              <a:t>calculates C = M</a:t>
            </a:r>
            <a:r>
              <a:rPr lang="en-US" sz="2400" baseline="30000" dirty="0"/>
              <a:t>e</a:t>
            </a:r>
            <a:r>
              <a:rPr lang="en-US" sz="2400" dirty="0"/>
              <a:t> mod n and transmits C.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On </a:t>
            </a:r>
            <a:r>
              <a:rPr lang="en-US" sz="2400" dirty="0"/>
              <a:t>receipt of this </a:t>
            </a:r>
            <a:r>
              <a:rPr lang="en-US" sz="2400" dirty="0" err="1"/>
              <a:t>ciphertext</a:t>
            </a:r>
            <a:r>
              <a:rPr lang="en-US" sz="2400" dirty="0"/>
              <a:t>, </a:t>
            </a:r>
            <a:r>
              <a:rPr lang="en-US" sz="2400" dirty="0" smtClean="0"/>
              <a:t>Alice </a:t>
            </a:r>
            <a:r>
              <a:rPr lang="en-US" sz="2400" dirty="0"/>
              <a:t>decrypts by calculating M = C</a:t>
            </a:r>
            <a:r>
              <a:rPr lang="en-US" sz="2400" baseline="30000" dirty="0"/>
              <a:t>d</a:t>
            </a:r>
            <a:r>
              <a:rPr lang="en-US" sz="2400" dirty="0"/>
              <a:t> mod n.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291754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43" y="404664"/>
            <a:ext cx="8526713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717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548680"/>
            <a:ext cx="813690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RSA Key Setup </a:t>
            </a:r>
            <a:endParaRPr lang="en-US" sz="3200" b="1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41" y="1772816"/>
            <a:ext cx="654918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408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49685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u="sng" dirty="0" smtClean="0"/>
              <a:t>How to calculate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5536" y="1268760"/>
                <a:ext cx="4536504" cy="4094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𝑑</m:t>
                      </m:r>
                      <m:r>
                        <a:rPr lang="en-US" sz="2200" i="1">
                          <a:latin typeface="Cambria Math"/>
                        </a:rPr>
                        <m:t>≡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 </m:t>
                      </m:r>
                      <m:r>
                        <a:rPr lang="en-US" sz="2200" i="1">
                          <a:latin typeface="Cambria Math"/>
                        </a:rPr>
                        <m:t>𝑚𝑜𝑑</m:t>
                      </m:r>
                      <m:r>
                        <a:rPr lang="en-US" sz="2200" i="1">
                          <a:latin typeface="Cambria Math"/>
                        </a:rPr>
                        <m:t> ∅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𝑑</m:t>
                      </m:r>
                      <m:r>
                        <a:rPr lang="en-US" sz="2200" i="1">
                          <a:latin typeface="Cambria Math"/>
                        </a:rPr>
                        <m:t>≡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  <m:r>
                            <a:rPr lang="en-US" sz="2200" i="1">
                              <a:latin typeface="Cambria Math"/>
                            </a:rPr>
                            <m:t>𝑚𝑜𝑑</m:t>
                          </m:r>
                          <m:r>
                            <a:rPr lang="en-US" sz="2200" i="1">
                              <a:latin typeface="Cambria Math"/>
                            </a:rPr>
                            <m:t>∅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Convert  congruence to equal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≡→=</m:t>
                    </m:r>
                  </m:oMath>
                </a14:m>
                <a:endParaRPr lang="en-US" sz="22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𝑑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atin typeface="Cambria Math"/>
                            </a:rPr>
                            <m:t>𝑘</m:t>
                          </m:r>
                          <m:r>
                            <a:rPr lang="en-US" sz="2200" i="1">
                              <a:latin typeface="Cambria Math"/>
                            </a:rPr>
                            <m:t>∅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Try several numbers for k=0, 1, 2, … until you get an integer </a:t>
                </a:r>
                <a:r>
                  <a:rPr lang="en-US" sz="2200" dirty="0" smtClean="0"/>
                  <a:t>result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8760"/>
                <a:ext cx="4536504" cy="4094967"/>
              </a:xfrm>
              <a:prstGeom prst="rect">
                <a:avLst/>
              </a:prstGeom>
              <a:blipFill rotWithShape="1">
                <a:blip r:embed="rId2"/>
                <a:stretch>
                  <a:fillRect l="-1747" b="-74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992771" y="707504"/>
            <a:ext cx="38884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Example: </a:t>
            </a:r>
            <a:r>
              <a:rPr lang="en-US" sz="2400" i="1" dirty="0"/>
              <a:t>p</a:t>
            </a:r>
            <a:r>
              <a:rPr lang="en-US" sz="2400" dirty="0"/>
              <a:t> = 17; </a:t>
            </a:r>
            <a:r>
              <a:rPr lang="en-US" sz="2400" i="1" dirty="0"/>
              <a:t>q</a:t>
            </a:r>
            <a:r>
              <a:rPr lang="en-US" sz="2400" dirty="0"/>
              <a:t> = 31, </a:t>
            </a:r>
            <a:r>
              <a:rPr lang="en-US" sz="2400" i="1" dirty="0"/>
              <a:t>e</a:t>
            </a:r>
            <a:r>
              <a:rPr lang="en-US" sz="2400" dirty="0"/>
              <a:t> = 7</a:t>
            </a:r>
            <a:endParaRPr lang="ar-IQ" sz="2400" dirty="0"/>
          </a:p>
          <a:p>
            <a:r>
              <a:rPr lang="en-US" sz="2400" dirty="0" smtClean="0"/>
              <a:t>Calculate </a:t>
            </a:r>
            <a:r>
              <a:rPr lang="en-US" sz="2400" i="1" dirty="0" smtClean="0"/>
              <a:t>d</a:t>
            </a:r>
            <a:endParaRPr lang="ar-IQ" sz="2400" i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860032" y="1340768"/>
            <a:ext cx="0" cy="468052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981494" y="1548828"/>
                <a:ext cx="3600400" cy="1309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𝐒𝐨𝐥</m:t>
                      </m:r>
                      <m:r>
                        <a:rPr lang="en-US" sz="2000" b="1" i="0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sz="2000" b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∅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𝑞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17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31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480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494" y="1548828"/>
                <a:ext cx="3600400" cy="13092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0951469"/>
                  </p:ext>
                </p:extLst>
              </p:nvPr>
            </p:nvGraphicFramePr>
            <p:xfrm>
              <a:off x="5220072" y="2924944"/>
              <a:ext cx="3361822" cy="33972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4096"/>
                    <a:gridCol w="2497726"/>
                  </a:tblGrid>
                  <a:tr h="814912"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k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2159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effectLst/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US" sz="2400" smtClean="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2400" b="1" i="0" smtClean="0">
                                        <a:effectLst/>
                                        <a:latin typeface="Cambria Math"/>
                                      </a:rPr>
                                      <m:t>𝟒𝟖𝟎</m:t>
                                    </m:r>
                                  </m:num>
                                  <m:den>
                                    <m:r>
                                      <a:rPr lang="en-US" sz="2400" b="1" i="0" smtClean="0">
                                        <a:effectLst/>
                                        <a:latin typeface="Cambria Math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30392"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</a:rPr>
                            <a:t>0.14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b"/>
                    </a:tc>
                  </a:tr>
                  <a:tr h="430392"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</a:rPr>
                            <a:t>68.71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b"/>
                    </a:tc>
                  </a:tr>
                  <a:tr h="430392"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</a:rPr>
                            <a:t>137.28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b"/>
                    </a:tc>
                  </a:tr>
                  <a:tr h="430392"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</a:rPr>
                            <a:t>205.85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b"/>
                    </a:tc>
                  </a:tr>
                  <a:tr h="430392"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4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</a:rPr>
                            <a:t>274.42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b"/>
                    </a:tc>
                  </a:tr>
                  <a:tr h="430392"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5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343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0951469"/>
                  </p:ext>
                </p:extLst>
              </p:nvPr>
            </p:nvGraphicFramePr>
            <p:xfrm>
              <a:off x="5220072" y="2924944"/>
              <a:ext cx="3361822" cy="33972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4096"/>
                    <a:gridCol w="2497726"/>
                  </a:tblGrid>
                  <a:tr h="814912"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k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ar-IQ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34634" t="-8209" b="-338806"/>
                          </a:stretch>
                        </a:blipFill>
                      </a:tcPr>
                    </a:tc>
                  </a:tr>
                  <a:tr h="430392"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</a:rPr>
                            <a:t>0.14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b"/>
                    </a:tc>
                  </a:tr>
                  <a:tr h="430392"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</a:rPr>
                            <a:t>68.71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b"/>
                    </a:tc>
                  </a:tr>
                  <a:tr h="430392"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</a:rPr>
                            <a:t>137.28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b"/>
                    </a:tc>
                  </a:tr>
                  <a:tr h="430392"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</a:rPr>
                            <a:t>205.85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b"/>
                    </a:tc>
                  </a:tr>
                  <a:tr h="430392"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4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</a:rPr>
                            <a:t>274.42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b"/>
                    </a:tc>
                  </a:tr>
                  <a:tr h="430392"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5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343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b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42701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5" y="389855"/>
            <a:ext cx="74991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/>
              <a:t>Example</a:t>
            </a:r>
            <a:r>
              <a:rPr lang="en-US" sz="2400" b="1" dirty="0" smtClean="0"/>
              <a:t>: </a:t>
            </a:r>
            <a:r>
              <a:rPr lang="en-US" sz="2400" dirty="0"/>
              <a:t>Perform encryption and decryption using </a:t>
            </a:r>
            <a:endParaRPr lang="en-US" sz="2400" dirty="0" smtClean="0"/>
          </a:p>
          <a:p>
            <a:pPr marL="360363"/>
            <a:r>
              <a:rPr lang="en-US" sz="2400" dirty="0" smtClean="0"/>
              <a:t>the </a:t>
            </a:r>
            <a:r>
              <a:rPr lang="en-US" sz="2400" dirty="0"/>
              <a:t>RSA </a:t>
            </a:r>
            <a:r>
              <a:rPr lang="en-US" sz="2400" dirty="0" smtClean="0"/>
              <a:t>algorithm for </a:t>
            </a:r>
            <a:r>
              <a:rPr lang="en-US" sz="2400" dirty="0"/>
              <a:t>plaintext input of M = 88</a:t>
            </a:r>
            <a:endParaRPr lang="ar-IQ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464712" y="1238658"/>
            <a:ext cx="84249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For this example, the keys were generated as follows. </a:t>
            </a:r>
            <a:endParaRPr lang="en-US" sz="22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200" dirty="0" smtClean="0"/>
              <a:t>Select </a:t>
            </a:r>
            <a:r>
              <a:rPr lang="en-US" sz="2200" dirty="0"/>
              <a:t>two prime numbers, </a:t>
            </a:r>
            <a:r>
              <a:rPr lang="en-US" sz="2200" b="1" i="1" dirty="0"/>
              <a:t>p = </a:t>
            </a:r>
            <a:r>
              <a:rPr lang="en-US" sz="2200" b="1" dirty="0"/>
              <a:t>17</a:t>
            </a:r>
            <a:r>
              <a:rPr lang="en-US" sz="2200" b="1" i="1" dirty="0"/>
              <a:t> </a:t>
            </a:r>
            <a:r>
              <a:rPr lang="en-US" sz="2200" dirty="0"/>
              <a:t>and </a:t>
            </a:r>
            <a:r>
              <a:rPr lang="en-US" sz="2200" b="1" i="1" dirty="0"/>
              <a:t>q = </a:t>
            </a:r>
            <a:r>
              <a:rPr lang="en-US" sz="2200" b="1" dirty="0"/>
              <a:t>11</a:t>
            </a:r>
            <a:r>
              <a:rPr lang="en-US" sz="2200" dirty="0"/>
              <a:t>. </a:t>
            </a:r>
            <a:endParaRPr lang="en-US" sz="22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200" dirty="0" smtClean="0"/>
              <a:t>Calculate </a:t>
            </a:r>
            <a:r>
              <a:rPr lang="en-US" sz="2200" b="1" i="1" dirty="0"/>
              <a:t>n = </a:t>
            </a:r>
            <a:r>
              <a:rPr lang="en-US" sz="2200" b="1" i="1" dirty="0" err="1"/>
              <a:t>pq</a:t>
            </a:r>
            <a:r>
              <a:rPr lang="en-US" sz="2200" b="1" i="1" dirty="0"/>
              <a:t> </a:t>
            </a:r>
            <a:r>
              <a:rPr lang="en-US" sz="2200" dirty="0"/>
              <a:t>= </a:t>
            </a:r>
            <a:r>
              <a:rPr lang="en-US" sz="2200" b="1" dirty="0"/>
              <a:t>17 * 11 = 187</a:t>
            </a:r>
            <a:r>
              <a:rPr lang="en-US" sz="2200" dirty="0"/>
              <a:t>. </a:t>
            </a:r>
            <a:endParaRPr lang="en-US" sz="22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200" dirty="0" smtClean="0"/>
              <a:t>Calculate </a:t>
            </a:r>
            <a:r>
              <a:rPr lang="el-GR" sz="2200" b="1" dirty="0"/>
              <a:t>φ</a:t>
            </a:r>
            <a:r>
              <a:rPr lang="en-US" sz="2200" b="1" dirty="0" smtClean="0"/>
              <a:t>(</a:t>
            </a:r>
            <a:r>
              <a:rPr lang="en-US" sz="2200" b="1" i="1" dirty="0" smtClean="0"/>
              <a:t>n</a:t>
            </a:r>
            <a:r>
              <a:rPr lang="en-US" sz="2200" b="1" dirty="0"/>
              <a:t>) = (</a:t>
            </a:r>
            <a:r>
              <a:rPr lang="en-US" sz="2200" b="1" i="1" dirty="0"/>
              <a:t>p</a:t>
            </a:r>
            <a:r>
              <a:rPr lang="en-US" sz="2200" b="1" dirty="0"/>
              <a:t> - 1)(</a:t>
            </a:r>
            <a:r>
              <a:rPr lang="en-US" sz="2200" b="1" i="1" dirty="0"/>
              <a:t>q</a:t>
            </a:r>
            <a:r>
              <a:rPr lang="en-US" sz="2200" b="1" dirty="0"/>
              <a:t> - 1) = 16 * 10 = 160</a:t>
            </a:r>
            <a:r>
              <a:rPr lang="en-US" sz="2200" dirty="0"/>
              <a:t>. </a:t>
            </a:r>
            <a:endParaRPr lang="en-US" sz="22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200" dirty="0" smtClean="0"/>
              <a:t>Select </a:t>
            </a:r>
            <a:r>
              <a:rPr lang="en-US" sz="2200" b="1" i="1" dirty="0"/>
              <a:t>e</a:t>
            </a:r>
            <a:r>
              <a:rPr lang="en-US" sz="2200" dirty="0"/>
              <a:t> such that </a:t>
            </a:r>
            <a:r>
              <a:rPr lang="en-US" sz="2200" b="1" i="1" dirty="0"/>
              <a:t>e</a:t>
            </a:r>
            <a:r>
              <a:rPr lang="en-US" sz="2200" dirty="0"/>
              <a:t> is relatively prime to </a:t>
            </a:r>
            <a:r>
              <a:rPr lang="el-GR" sz="2200" b="1" dirty="0" smtClean="0"/>
              <a:t>φ</a:t>
            </a:r>
            <a:r>
              <a:rPr lang="en-US" sz="2200" b="1" dirty="0" smtClean="0"/>
              <a:t>(n</a:t>
            </a:r>
            <a:r>
              <a:rPr lang="en-US" sz="2200" dirty="0"/>
              <a:t>) = 160 and less than </a:t>
            </a:r>
            <a:r>
              <a:rPr lang="el-GR" sz="2200" b="1" dirty="0"/>
              <a:t>φ</a:t>
            </a:r>
            <a:r>
              <a:rPr lang="en-US" sz="2200" b="1" dirty="0" smtClean="0"/>
              <a:t>(n</a:t>
            </a:r>
            <a:r>
              <a:rPr lang="en-US" sz="2200" b="1" dirty="0"/>
              <a:t>)</a:t>
            </a:r>
            <a:r>
              <a:rPr lang="en-US" sz="2200" dirty="0"/>
              <a:t>; </a:t>
            </a:r>
            <a:endParaRPr lang="en-US" sz="2200" dirty="0" smtClean="0"/>
          </a:p>
          <a:p>
            <a:pPr marL="360363">
              <a:lnSpc>
                <a:spcPct val="150000"/>
              </a:lnSpc>
            </a:pPr>
            <a:r>
              <a:rPr lang="en-US" sz="2200" dirty="0" smtClean="0"/>
              <a:t>we </a:t>
            </a:r>
            <a:r>
              <a:rPr lang="en-US" sz="2200" dirty="0"/>
              <a:t>choose e = 7. </a:t>
            </a:r>
            <a:endParaRPr lang="en-US" sz="22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r>
              <a:rPr lang="en-US" sz="2200" dirty="0" smtClean="0"/>
              <a:t>Determine </a:t>
            </a:r>
            <a:r>
              <a:rPr lang="en-US" sz="2200" dirty="0"/>
              <a:t>d such that </a:t>
            </a:r>
            <a:r>
              <a:rPr lang="en-US" sz="2200" b="1" i="1" dirty="0"/>
              <a:t>de </a:t>
            </a:r>
            <a:r>
              <a:rPr lang="en-US" sz="2200" b="1" dirty="0" smtClean="0">
                <a:sym typeface="Symbol"/>
              </a:rPr>
              <a:t></a:t>
            </a:r>
            <a:r>
              <a:rPr lang="en-US" sz="2200" b="1" i="1" dirty="0" smtClean="0">
                <a:sym typeface="Symbol"/>
              </a:rPr>
              <a:t> 1</a:t>
            </a:r>
            <a:r>
              <a:rPr lang="en-US" sz="2200" b="1" i="1" dirty="0" smtClean="0"/>
              <a:t> </a:t>
            </a:r>
            <a:r>
              <a:rPr lang="en-US" sz="2200" b="1" i="1" dirty="0"/>
              <a:t>(mod 160) </a:t>
            </a:r>
            <a:r>
              <a:rPr lang="en-US" sz="2200" dirty="0"/>
              <a:t>and</a:t>
            </a:r>
            <a:r>
              <a:rPr lang="en-US" sz="2200" b="1" i="1" dirty="0"/>
              <a:t> d </a:t>
            </a:r>
            <a:r>
              <a:rPr lang="en-US" sz="2200" b="1" i="1" dirty="0" smtClean="0"/>
              <a:t>&lt; </a:t>
            </a:r>
            <a:r>
              <a:rPr lang="en-US" sz="2200" b="1" i="1" dirty="0"/>
              <a:t>160</a:t>
            </a:r>
            <a:r>
              <a:rPr lang="en-US" sz="2200" dirty="0"/>
              <a:t>. </a:t>
            </a:r>
            <a:endParaRPr lang="en-US" sz="2200" dirty="0" smtClean="0"/>
          </a:p>
          <a:p>
            <a:pPr marL="360363">
              <a:lnSpc>
                <a:spcPct val="150000"/>
              </a:lnSpc>
            </a:pPr>
            <a:r>
              <a:rPr lang="en-US" sz="2200" dirty="0" smtClean="0"/>
              <a:t>The </a:t>
            </a:r>
            <a:r>
              <a:rPr lang="en-US" sz="2200" dirty="0"/>
              <a:t>correct value is </a:t>
            </a:r>
            <a:r>
              <a:rPr lang="en-US" sz="2200" b="1" i="1" dirty="0"/>
              <a:t>d</a:t>
            </a:r>
            <a:r>
              <a:rPr lang="en-US" sz="2200" b="1" dirty="0"/>
              <a:t> = 23</a:t>
            </a:r>
            <a:r>
              <a:rPr lang="en-US" sz="2200" dirty="0"/>
              <a:t>, because </a:t>
            </a:r>
            <a:r>
              <a:rPr lang="en-US" sz="2200" b="1" dirty="0"/>
              <a:t>23 * 7 = 161 = (1 * 160) + 1</a:t>
            </a:r>
            <a:r>
              <a:rPr lang="en-US" sz="2200" dirty="0"/>
              <a:t>; </a:t>
            </a:r>
            <a:endParaRPr lang="en-US" sz="2200" dirty="0" smtClean="0"/>
          </a:p>
          <a:p>
            <a:pPr marL="360363">
              <a:lnSpc>
                <a:spcPct val="150000"/>
              </a:lnSpc>
            </a:pPr>
            <a:r>
              <a:rPr lang="en-US" sz="2200" b="1" i="1" dirty="0" smtClean="0"/>
              <a:t>d</a:t>
            </a:r>
            <a:r>
              <a:rPr lang="en-US" sz="2200" dirty="0" smtClean="0"/>
              <a:t> </a:t>
            </a:r>
            <a:r>
              <a:rPr lang="en-US" sz="2200" dirty="0"/>
              <a:t>can be calculated using the extended Euclid’s algorithm</a:t>
            </a:r>
            <a:endParaRPr lang="ar-IQ" sz="2200" dirty="0"/>
          </a:p>
        </p:txBody>
      </p:sp>
    </p:spTree>
    <p:extLst>
      <p:ext uri="{BB962C8B-B14F-4D97-AF65-F5344CB8AC3E}">
        <p14:creationId xmlns:p14="http://schemas.microsoft.com/office/powerpoint/2010/main" val="4108981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88640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resulting keys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Public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 {7, 187}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Private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= {23, 187}.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example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plaintext input of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 = 88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encryption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we need to calculate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 =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88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mod 187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Exploiting the properties of modular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arithmetic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follows: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3050962"/>
            <a:ext cx="8568952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200" dirty="0">
                <a:latin typeface="Times New Roman" pitchFamily="18" charset="0"/>
                <a:cs typeface="Times New Roman" pitchFamily="18" charset="0"/>
              </a:rPr>
              <a:t>88</a:t>
            </a:r>
            <a:r>
              <a:rPr lang="da-DK" sz="2200" baseline="30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da-DK" sz="2200" dirty="0">
                <a:latin typeface="Times New Roman" pitchFamily="18" charset="0"/>
                <a:cs typeface="Times New Roman" pitchFamily="18" charset="0"/>
              </a:rPr>
              <a:t> mod 187 = [(88</a:t>
            </a:r>
            <a:r>
              <a:rPr lang="da-DK" sz="22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a-DK" sz="2200" dirty="0">
                <a:latin typeface="Times New Roman" pitchFamily="18" charset="0"/>
                <a:cs typeface="Times New Roman" pitchFamily="18" charset="0"/>
              </a:rPr>
              <a:t> mod 187) * (88</a:t>
            </a:r>
            <a:r>
              <a:rPr lang="da-DK" sz="2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200" dirty="0">
                <a:latin typeface="Times New Roman" pitchFamily="18" charset="0"/>
                <a:cs typeface="Times New Roman" pitchFamily="18" charset="0"/>
              </a:rPr>
              <a:t> mod 187) * (88</a:t>
            </a:r>
            <a:r>
              <a:rPr lang="da-DK" sz="2200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200" dirty="0">
                <a:latin typeface="Times New Roman" pitchFamily="18" charset="0"/>
                <a:cs typeface="Times New Roman" pitchFamily="18" charset="0"/>
              </a:rPr>
              <a:t> mod 187)] mod 187 </a:t>
            </a:r>
            <a:endParaRPr lang="da-DK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88</a:t>
            </a:r>
            <a:r>
              <a:rPr lang="da-DK" sz="24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mod 187 = 88 </a:t>
            </a:r>
            <a:endParaRPr lang="da-DK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88</a:t>
            </a:r>
            <a:r>
              <a:rPr lang="da-DK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mod 187 = 7744 mod 187 = 77 </a:t>
            </a:r>
            <a:endParaRPr lang="da-DK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88</a:t>
            </a:r>
            <a:r>
              <a:rPr lang="da-DK" sz="24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mod 187 = 59,969,536 mod 187 = 132 </a:t>
            </a:r>
            <a:endParaRPr lang="da-DK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88</a:t>
            </a:r>
            <a:r>
              <a:rPr lang="da-DK" sz="2400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mod 187 = (88 * 77 * 132) mod 187 = 894,432 mod 187 = </a:t>
            </a:r>
            <a:r>
              <a:rPr lang="da-DK" sz="2400" b="1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409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548680"/>
            <a:ext cx="756084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da-DK" sz="2200" b="1" i="1" dirty="0">
                <a:latin typeface="Times New Roman" pitchFamily="18" charset="0"/>
                <a:cs typeface="Times New Roman" pitchFamily="18" charset="0"/>
              </a:rPr>
              <a:t>For decryption</a:t>
            </a:r>
            <a:r>
              <a:rPr lang="da-DK" sz="2200" dirty="0">
                <a:latin typeface="Times New Roman" pitchFamily="18" charset="0"/>
                <a:cs typeface="Times New Roman" pitchFamily="18" charset="0"/>
              </a:rPr>
              <a:t>, we calculate M = 11</a:t>
            </a:r>
            <a:r>
              <a:rPr lang="da-DK" sz="2200" baseline="30000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da-DK" sz="2200" dirty="0">
                <a:latin typeface="Times New Roman" pitchFamily="18" charset="0"/>
                <a:cs typeface="Times New Roman" pitchFamily="18" charset="0"/>
              </a:rPr>
              <a:t> mod 187: </a:t>
            </a:r>
            <a:endParaRPr lang="da-DK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da-DK" sz="2200" baseline="300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200" dirty="0">
                <a:latin typeface="Times New Roman" pitchFamily="18" charset="0"/>
                <a:cs typeface="Times New Roman" pitchFamily="18" charset="0"/>
              </a:rPr>
              <a:t>mod 187 = [(11</a:t>
            </a:r>
            <a:r>
              <a:rPr lang="da-DK" sz="2200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200" dirty="0">
                <a:latin typeface="Times New Roman" pitchFamily="18" charset="0"/>
                <a:cs typeface="Times New Roman" pitchFamily="18" charset="0"/>
              </a:rPr>
              <a:t> mod 187) * (11</a:t>
            </a:r>
            <a:r>
              <a:rPr lang="da-DK" sz="2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200" dirty="0">
                <a:latin typeface="Times New Roman" pitchFamily="18" charset="0"/>
                <a:cs typeface="Times New Roman" pitchFamily="18" charset="0"/>
              </a:rPr>
              <a:t> mod 187) * (11</a:t>
            </a:r>
            <a:r>
              <a:rPr lang="da-DK" sz="22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a-DK" sz="2200" dirty="0">
                <a:latin typeface="Times New Roman" pitchFamily="18" charset="0"/>
                <a:cs typeface="Times New Roman" pitchFamily="18" charset="0"/>
              </a:rPr>
              <a:t> mod 187) * (11</a:t>
            </a:r>
            <a:r>
              <a:rPr lang="da-DK" sz="22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da-DK" sz="2200" dirty="0">
                <a:latin typeface="Times New Roman" pitchFamily="18" charset="0"/>
                <a:cs typeface="Times New Roman" pitchFamily="18" charset="0"/>
              </a:rPr>
              <a:t> mod 187) * (11</a:t>
            </a:r>
            <a:r>
              <a:rPr lang="da-DK" sz="22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da-DK" sz="2200" dirty="0">
                <a:latin typeface="Times New Roman" pitchFamily="18" charset="0"/>
                <a:cs typeface="Times New Roman" pitchFamily="18" charset="0"/>
              </a:rPr>
              <a:t> mod 187)] mod 187 </a:t>
            </a:r>
            <a:endParaRPr lang="da-DK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da-DK" sz="22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200" dirty="0">
                <a:latin typeface="Times New Roman" pitchFamily="18" charset="0"/>
                <a:cs typeface="Times New Roman" pitchFamily="18" charset="0"/>
              </a:rPr>
              <a:t>mod 187 = 11 </a:t>
            </a:r>
            <a:endParaRPr lang="da-DK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da-DK" sz="2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200" dirty="0">
                <a:latin typeface="Times New Roman" pitchFamily="18" charset="0"/>
                <a:cs typeface="Times New Roman" pitchFamily="18" charset="0"/>
              </a:rPr>
              <a:t>mod 187 = 121 </a:t>
            </a:r>
            <a:endParaRPr lang="da-DK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da-DK" sz="22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200" dirty="0">
                <a:latin typeface="Times New Roman" pitchFamily="18" charset="0"/>
                <a:cs typeface="Times New Roman" pitchFamily="18" charset="0"/>
              </a:rPr>
              <a:t>mod 187 = 14,641 mod 187 = 55 </a:t>
            </a:r>
            <a:endParaRPr lang="da-DK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da-DK" sz="2200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200" dirty="0">
                <a:latin typeface="Times New Roman" pitchFamily="18" charset="0"/>
                <a:cs typeface="Times New Roman" pitchFamily="18" charset="0"/>
              </a:rPr>
              <a:t>mod 187 = 214,358,881 mod 187 = 33 </a:t>
            </a:r>
            <a:endParaRPr lang="da-DK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da-DK" sz="2200" baseline="300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200" dirty="0">
                <a:latin typeface="Times New Roman" pitchFamily="18" charset="0"/>
                <a:cs typeface="Times New Roman" pitchFamily="18" charset="0"/>
              </a:rPr>
              <a:t>mod 187 = (11 * 121 * 55 * 33 * 33) mod 187 </a:t>
            </a:r>
            <a:endParaRPr lang="da-DK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1527175">
              <a:lnSpc>
                <a:spcPct val="150000"/>
              </a:lnSpc>
            </a:pP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sz="2200" dirty="0">
                <a:latin typeface="Times New Roman" pitchFamily="18" charset="0"/>
                <a:cs typeface="Times New Roman" pitchFamily="18" charset="0"/>
              </a:rPr>
              <a:t>79,720,245 mod 187 = </a:t>
            </a:r>
            <a:r>
              <a:rPr lang="da-DK" sz="2200" b="1" dirty="0">
                <a:latin typeface="Times New Roman" pitchFamily="18" charset="0"/>
                <a:cs typeface="Times New Roman" pitchFamily="18" charset="0"/>
              </a:rPr>
              <a:t>88</a:t>
            </a:r>
            <a:endParaRPr lang="ar-IQ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228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65439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074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76672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/>
              <a:t>Example: the </a:t>
            </a:r>
            <a:r>
              <a:rPr lang="en-US" sz="2400" dirty="0"/>
              <a:t>use of RSA to process multiple blocks of data. </a:t>
            </a:r>
            <a:r>
              <a:rPr lang="en-US" sz="2400" dirty="0" smtClean="0"/>
              <a:t>In </a:t>
            </a:r>
            <a:r>
              <a:rPr lang="en-US" sz="2400" dirty="0"/>
              <a:t>this simple example, the plaintext is an alphanumeric string. 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Each </a:t>
            </a:r>
            <a:r>
              <a:rPr lang="en-US" sz="2400" dirty="0"/>
              <a:t>plaintext symbol is assigned a unique code of two decimal digits (e.g., a = 00, A = 26</a:t>
            </a:r>
            <a:r>
              <a:rPr lang="en-US" sz="2400" dirty="0" smtClean="0"/>
              <a:t>).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A plaintext block consists of </a:t>
            </a:r>
            <a:r>
              <a:rPr lang="en-US" sz="2400" dirty="0">
                <a:solidFill>
                  <a:srgbClr val="FF0000"/>
                </a:solidFill>
              </a:rPr>
              <a:t>four decimal digits</a:t>
            </a:r>
            <a:r>
              <a:rPr lang="en-US" sz="2400" dirty="0"/>
              <a:t>, or </a:t>
            </a:r>
            <a:r>
              <a:rPr lang="en-US" sz="2400" dirty="0">
                <a:solidFill>
                  <a:srgbClr val="FF0000"/>
                </a:solidFill>
              </a:rPr>
              <a:t>two alphanumeric characters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sequence of events for the encryption of multiple </a:t>
            </a:r>
            <a:r>
              <a:rPr lang="en-US" sz="2400" dirty="0" smtClean="0"/>
              <a:t>blocks is as shown (the </a:t>
            </a:r>
            <a:r>
              <a:rPr lang="en-US" sz="2400" dirty="0"/>
              <a:t>circled numbers indicate the order in which operations are </a:t>
            </a:r>
            <a:r>
              <a:rPr lang="en-US" sz="2400" dirty="0" smtClean="0"/>
              <a:t>performed).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367382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Active Attacks (1)</a:t>
            </a:r>
          </a:p>
        </p:txBody>
      </p:sp>
      <p:pic>
        <p:nvPicPr>
          <p:cNvPr id="5017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8"/>
            <a:ext cx="8126413" cy="510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8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85725"/>
            <a:ext cx="8429625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4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096" y="116632"/>
            <a:ext cx="8305800" cy="7920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Security of RSA</a:t>
            </a:r>
            <a:endParaRPr lang="ar-IQ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1615" y="908720"/>
            <a:ext cx="8136904" cy="5116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Brute </a:t>
            </a:r>
            <a:r>
              <a:rPr lang="en-US" sz="2200" b="1" dirty="0"/>
              <a:t>force</a:t>
            </a:r>
            <a:r>
              <a:rPr lang="en-US" sz="2200" dirty="0"/>
              <a:t>: This involves trying all possible private keys</a:t>
            </a:r>
            <a:r>
              <a:rPr lang="en-US" sz="2200" dirty="0" smtClean="0"/>
              <a:t>.</a:t>
            </a:r>
          </a:p>
          <a:p>
            <a:pPr marL="360363" indent="-360363" algn="just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Mathematical </a:t>
            </a:r>
            <a:r>
              <a:rPr lang="en-US" sz="2200" b="1" dirty="0"/>
              <a:t>attacks</a:t>
            </a:r>
            <a:r>
              <a:rPr lang="en-US" sz="2200" dirty="0"/>
              <a:t>: There are several approaches, all equivalent in effort to factoring the product of two primes. </a:t>
            </a:r>
            <a:endParaRPr lang="en-US" sz="2200" dirty="0" smtClean="0"/>
          </a:p>
          <a:p>
            <a:pPr marL="360363" indent="-360363" algn="just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Timing </a:t>
            </a:r>
            <a:r>
              <a:rPr lang="en-US" sz="2200" b="1" dirty="0"/>
              <a:t>attacks</a:t>
            </a:r>
            <a:r>
              <a:rPr lang="en-US" sz="2200" dirty="0"/>
              <a:t>: These depend on the running time of the decryption algorithm. </a:t>
            </a:r>
            <a:endParaRPr lang="en-US" sz="2200" dirty="0" smtClean="0"/>
          </a:p>
          <a:p>
            <a:pPr marL="360363" indent="-360363" algn="just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Hardware </a:t>
            </a:r>
            <a:r>
              <a:rPr lang="en-US" sz="2200" b="1" dirty="0"/>
              <a:t>fault-based attack</a:t>
            </a:r>
            <a:r>
              <a:rPr lang="en-US" sz="2200" dirty="0"/>
              <a:t>: This involves inducing hardware faults in the processor that is generating digital signatures. </a:t>
            </a:r>
            <a:endParaRPr lang="en-US" sz="2200" dirty="0" smtClean="0"/>
          </a:p>
          <a:p>
            <a:pPr marL="360363" indent="-360363" algn="just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Chosen </a:t>
            </a:r>
            <a:r>
              <a:rPr lang="en-US" sz="2200" b="1" dirty="0" err="1"/>
              <a:t>ciphertext</a:t>
            </a:r>
            <a:r>
              <a:rPr lang="en-US" sz="2200" b="1" dirty="0"/>
              <a:t> attacks</a:t>
            </a:r>
            <a:r>
              <a:rPr lang="en-US" sz="2200" dirty="0"/>
              <a:t>: This type of attack exploits properties of the RSA algorithm.</a:t>
            </a:r>
            <a:endParaRPr lang="ar-IQ" sz="2200" dirty="0"/>
          </a:p>
        </p:txBody>
      </p:sp>
    </p:spTree>
    <p:extLst>
      <p:ext uri="{BB962C8B-B14F-4D97-AF65-F5344CB8AC3E}">
        <p14:creationId xmlns:p14="http://schemas.microsoft.com/office/powerpoint/2010/main" val="19605253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Factoring Problem </a:t>
            </a:r>
            <a:endParaRPr lang="ar-IQ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5544616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buClr>
                <a:schemeClr val="tx1"/>
              </a:buClr>
            </a:pPr>
            <a:r>
              <a:rPr lang="en-US" sz="2400" dirty="0" smtClean="0"/>
              <a:t>We </a:t>
            </a:r>
            <a:r>
              <a:rPr lang="en-US" sz="2400" dirty="0"/>
              <a:t>can identify three approaches to attacking RSA mathematically. </a:t>
            </a:r>
            <a:endParaRPr lang="en-US" sz="2400" dirty="0" smtClean="0"/>
          </a:p>
          <a:p>
            <a:pPr marL="514350" indent="-514350" algn="l" rtl="0">
              <a:lnSpc>
                <a:spcPct val="150000"/>
              </a:lnSpc>
              <a:buClrTx/>
              <a:buAutoNum type="arabicPeriod"/>
            </a:pPr>
            <a:r>
              <a:rPr lang="en-US" sz="2400" dirty="0" smtClean="0"/>
              <a:t>Factor </a:t>
            </a:r>
            <a:r>
              <a:rPr lang="en-US" sz="2400" dirty="0"/>
              <a:t>n into its two prime factors. This enables calculation of </a:t>
            </a:r>
            <a:r>
              <a:rPr lang="el-GR" sz="2400" dirty="0" smtClean="0"/>
              <a:t>φ</a:t>
            </a:r>
            <a:r>
              <a:rPr lang="en-US" sz="2400" dirty="0" smtClean="0"/>
              <a:t>(n</a:t>
            </a:r>
            <a:r>
              <a:rPr lang="en-US" sz="2400" dirty="0"/>
              <a:t>) = (p - 1) * (q - 1), which in turn enables determination of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 </a:t>
            </a:r>
            <a:r>
              <a:rPr lang="en-US" sz="2400" dirty="0" smtClean="0">
                <a:sym typeface="Symbol"/>
              </a:rPr>
              <a:t></a:t>
            </a:r>
            <a:r>
              <a:rPr lang="en-US" sz="2400" dirty="0" smtClean="0"/>
              <a:t> </a:t>
            </a:r>
            <a:r>
              <a:rPr lang="en-US" sz="2400" dirty="0"/>
              <a:t>e</a:t>
            </a:r>
            <a:r>
              <a:rPr lang="en-US" sz="2400" baseline="30000" dirty="0"/>
              <a:t>-1</a:t>
            </a:r>
            <a:r>
              <a:rPr lang="en-US" sz="2400" dirty="0"/>
              <a:t> (mod </a:t>
            </a:r>
            <a:r>
              <a:rPr lang="el-GR" sz="2400" dirty="0"/>
              <a:t>φ</a:t>
            </a:r>
            <a:r>
              <a:rPr lang="en-US" sz="2400" dirty="0" smtClean="0"/>
              <a:t>(n</a:t>
            </a:r>
            <a:r>
              <a:rPr lang="en-US" sz="2400" dirty="0"/>
              <a:t>)). </a:t>
            </a:r>
            <a:endParaRPr lang="en-US" sz="2400" dirty="0" smtClean="0"/>
          </a:p>
          <a:p>
            <a:pPr marL="514350" indent="-514350" algn="l" rtl="0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en-US" sz="2400" dirty="0" smtClean="0"/>
              <a:t>Determine </a:t>
            </a:r>
            <a:r>
              <a:rPr lang="el-GR" sz="2400" dirty="0"/>
              <a:t>φ</a:t>
            </a:r>
            <a:r>
              <a:rPr lang="en-US" sz="2400" dirty="0" smtClean="0"/>
              <a:t>(n</a:t>
            </a:r>
            <a:r>
              <a:rPr lang="en-US" sz="2400" dirty="0"/>
              <a:t>) directly, without first determining p and q. Again, this enables determination of d </a:t>
            </a:r>
            <a:r>
              <a:rPr lang="en-US" sz="2400" dirty="0" smtClean="0">
                <a:sym typeface="Symbol"/>
              </a:rPr>
              <a:t> 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</a:t>
            </a:r>
            <a:r>
              <a:rPr lang="en-US" sz="2400" dirty="0"/>
              <a:t>(mod </a:t>
            </a:r>
            <a:r>
              <a:rPr lang="el-GR" sz="2400" dirty="0"/>
              <a:t>φ</a:t>
            </a:r>
            <a:r>
              <a:rPr lang="en-US" sz="2400" dirty="0" smtClean="0"/>
              <a:t>(n</a:t>
            </a:r>
            <a:r>
              <a:rPr lang="en-US" sz="2400" dirty="0"/>
              <a:t>)). </a:t>
            </a:r>
            <a:endParaRPr lang="en-US" sz="2400" dirty="0" smtClean="0"/>
          </a:p>
          <a:p>
            <a:pPr marL="514350" indent="-514350" algn="l" rtl="0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en-US" sz="2400" dirty="0" smtClean="0"/>
              <a:t>Determine </a:t>
            </a:r>
            <a:r>
              <a:rPr lang="en-US" sz="2400" dirty="0"/>
              <a:t>d directly, without first determining </a:t>
            </a:r>
            <a:r>
              <a:rPr lang="el-GR" sz="2400" dirty="0"/>
              <a:t>φ</a:t>
            </a:r>
            <a:r>
              <a:rPr lang="en-US" sz="2400" dirty="0" smtClean="0"/>
              <a:t>(n</a:t>
            </a:r>
            <a:r>
              <a:rPr lang="en-US" sz="2400" dirty="0"/>
              <a:t>).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40985935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48680"/>
            <a:ext cx="806489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Timing Attacks </a:t>
            </a:r>
            <a:endParaRPr lang="en-US" sz="2800" b="1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Paul </a:t>
            </a:r>
            <a:r>
              <a:rPr lang="en-US" sz="2400" dirty="0"/>
              <a:t>Kocher, a cryptographic consultant in mid-1990s, demonstrated </a:t>
            </a:r>
            <a:r>
              <a:rPr lang="en-US" sz="2400" dirty="0" smtClean="0"/>
              <a:t>that: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A </a:t>
            </a:r>
            <a:r>
              <a:rPr lang="en-US" sz="2400" dirty="0"/>
              <a:t>snooper can determine a private key by keeping track of how long a computer takes to decipher </a:t>
            </a:r>
            <a:r>
              <a:rPr lang="en-US" sz="2400" dirty="0" smtClean="0"/>
              <a:t>messages.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Timing </a:t>
            </a:r>
            <a:r>
              <a:rPr lang="en-US" sz="2400" dirty="0"/>
              <a:t>attacks are applicable not just to RSA, but to other public-key cryptography systems. 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This </a:t>
            </a:r>
            <a:r>
              <a:rPr lang="en-US" sz="2400" dirty="0"/>
              <a:t>attack is alarming for two reasons: </a:t>
            </a:r>
            <a:endParaRPr lang="en-US" sz="2400" dirty="0" smtClean="0"/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It </a:t>
            </a:r>
            <a:r>
              <a:rPr lang="en-US" sz="2400" dirty="0"/>
              <a:t>comes from a completely unexpected </a:t>
            </a:r>
            <a:r>
              <a:rPr lang="en-US" sz="2400" dirty="0" smtClean="0"/>
              <a:t>direction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It </a:t>
            </a:r>
            <a:r>
              <a:rPr lang="en-US" sz="2400" dirty="0"/>
              <a:t>is a </a:t>
            </a:r>
            <a:r>
              <a:rPr lang="en-US" sz="2400" dirty="0" err="1"/>
              <a:t>ciphertext</a:t>
            </a:r>
            <a:r>
              <a:rPr lang="en-US" sz="2400" dirty="0"/>
              <a:t>-only attack.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2453661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74345"/>
            <a:ext cx="7992888" cy="6044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Although the timing attack is a serious threat, there are simple countermeasures that can be used, including the following. 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/>
              <a:t>Constant </a:t>
            </a:r>
            <a:r>
              <a:rPr lang="en-US" sz="2000" b="1" dirty="0"/>
              <a:t>exponentiation time</a:t>
            </a:r>
            <a:r>
              <a:rPr lang="en-US" sz="2000" dirty="0"/>
              <a:t>: Ensure that all exponentiations take the same amount of time before returning a result. This is a simple fix but does degrade performance. 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/>
              <a:t>Random </a:t>
            </a:r>
            <a:r>
              <a:rPr lang="en-US" sz="2000" b="1" dirty="0"/>
              <a:t>delay</a:t>
            </a:r>
            <a:r>
              <a:rPr lang="en-US" sz="2000" dirty="0"/>
              <a:t>: Better performance could be achieved by adding a random delay to the exponentiation algorithm to confuse the timing attack. 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Blinding</a:t>
            </a:r>
            <a:r>
              <a:rPr lang="en-US" sz="2000" dirty="0"/>
              <a:t>: Multiply the </a:t>
            </a:r>
            <a:r>
              <a:rPr lang="en-US" sz="2000" dirty="0" err="1"/>
              <a:t>ciphertext</a:t>
            </a:r>
            <a:r>
              <a:rPr lang="en-US" sz="2000" dirty="0"/>
              <a:t> by a random number before performing exponentiation. This process prevents the attacker from knowing what </a:t>
            </a:r>
            <a:r>
              <a:rPr lang="en-US" sz="2000" dirty="0" err="1"/>
              <a:t>ciphertext</a:t>
            </a:r>
            <a:r>
              <a:rPr lang="en-US" sz="2000" dirty="0"/>
              <a:t> bits are being processed inside the computer and therefore prevents the bit-by-bit analysis essential to the timing attack. 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32155156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404664"/>
            <a:ext cx="7992888" cy="613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Fault-Based Attack </a:t>
            </a:r>
            <a:endParaRPr lang="en-US" sz="2200" b="1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The </a:t>
            </a:r>
            <a:r>
              <a:rPr lang="en-US" sz="2200" dirty="0"/>
              <a:t>approach is an attack on a processor that is generating RSA digital signatures. </a:t>
            </a:r>
            <a:endParaRPr lang="en-US" sz="22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The </a:t>
            </a:r>
            <a:r>
              <a:rPr lang="en-US" sz="2200" dirty="0"/>
              <a:t>attack induces faults in the signature computation by reducing the power to the processor. </a:t>
            </a:r>
            <a:endParaRPr lang="en-US" sz="22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The </a:t>
            </a:r>
            <a:r>
              <a:rPr lang="en-US" sz="2200" dirty="0"/>
              <a:t>faults cause the software to produce invalid signatures, which can then be analyzed by the attacker to recover the private key. </a:t>
            </a:r>
            <a:endParaRPr lang="en-US" sz="22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The </a:t>
            </a:r>
            <a:r>
              <a:rPr lang="en-US" sz="2200" dirty="0"/>
              <a:t>authors show how such an analysis can be done and then demonstrate it by extracting a 1024-bit private RSA key in approximately 100 hours, using a commercially available microprocessor.</a:t>
            </a:r>
            <a:endParaRPr lang="ar-IQ" sz="2200" dirty="0"/>
          </a:p>
        </p:txBody>
      </p:sp>
    </p:spTree>
    <p:extLst>
      <p:ext uri="{BB962C8B-B14F-4D97-AF65-F5344CB8AC3E}">
        <p14:creationId xmlns:p14="http://schemas.microsoft.com/office/powerpoint/2010/main" val="28904115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692696"/>
            <a:ext cx="7056784" cy="5018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Chosen </a:t>
            </a:r>
            <a:r>
              <a:rPr lang="en-US" sz="2400" b="1" dirty="0" err="1"/>
              <a:t>Ciphertext</a:t>
            </a:r>
            <a:r>
              <a:rPr lang="en-US" sz="2400" b="1" dirty="0"/>
              <a:t> Attacks </a:t>
            </a:r>
            <a:r>
              <a:rPr lang="en-US" sz="2400" dirty="0"/>
              <a:t> </a:t>
            </a:r>
            <a:endParaRPr lang="en-US" sz="2400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RSA </a:t>
            </a:r>
            <a:r>
              <a:rPr lang="en-US" sz="2400" dirty="0"/>
              <a:t>is vulnerable to a Chosen </a:t>
            </a:r>
            <a:r>
              <a:rPr lang="en-US" sz="2400" dirty="0" err="1"/>
              <a:t>Ciphertext</a:t>
            </a:r>
            <a:r>
              <a:rPr lang="en-US" sz="2400" dirty="0"/>
              <a:t> Attack (CCA) </a:t>
            </a:r>
            <a:r>
              <a:rPr lang="en-US" sz="2400" dirty="0" smtClean="0"/>
              <a:t>.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Attackers </a:t>
            </a:r>
            <a:r>
              <a:rPr lang="en-US" sz="2400" dirty="0"/>
              <a:t>chooses </a:t>
            </a:r>
            <a:r>
              <a:rPr lang="en-US" sz="2400" dirty="0" err="1"/>
              <a:t>ciphertexts</a:t>
            </a:r>
            <a:r>
              <a:rPr lang="en-US" sz="2400" dirty="0"/>
              <a:t> &amp; gets decrypted plaintext </a:t>
            </a:r>
            <a:r>
              <a:rPr lang="en-US" sz="2400" dirty="0" smtClean="0"/>
              <a:t>back.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Choose </a:t>
            </a:r>
            <a:r>
              <a:rPr lang="en-US" sz="2400" dirty="0" err="1"/>
              <a:t>ciphertext</a:t>
            </a:r>
            <a:r>
              <a:rPr lang="en-US" sz="2400" dirty="0"/>
              <a:t> to exploit properties of RSA to provide info to help cryptanalysis  </a:t>
            </a:r>
            <a:endParaRPr lang="en-US" sz="2400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can </a:t>
            </a:r>
            <a:r>
              <a:rPr lang="en-US" sz="2400" dirty="0"/>
              <a:t>counter with random pad of plaintext  or use Optimal Asymmetric Encryption Padding (OASP)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2333105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Active Attacks (2)</a:t>
            </a:r>
          </a:p>
        </p:txBody>
      </p:sp>
      <p:pic>
        <p:nvPicPr>
          <p:cNvPr id="5120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124744"/>
            <a:ext cx="8716962" cy="532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26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Terminology Related to Asymmetric Encryption</a:t>
            </a:r>
            <a:endParaRPr lang="ar-IQ" sz="32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268760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Asymmetric </a:t>
            </a:r>
            <a:r>
              <a:rPr lang="en-US" sz="2400" b="1" dirty="0" smtClean="0"/>
              <a:t>Keys: </a:t>
            </a:r>
            <a:r>
              <a:rPr lang="en-US" sz="2400" dirty="0"/>
              <a:t>Two related keys, a public key and a private key, that are used to perform complementary operations, such as encryption and decryption or signature generation and signature verification</a:t>
            </a:r>
            <a:r>
              <a:rPr lang="en-US" sz="24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Public Key (Asymmetric) Cryptographic </a:t>
            </a:r>
            <a:r>
              <a:rPr lang="en-US" sz="2400" b="1" dirty="0" smtClean="0"/>
              <a:t>Algorithm:</a:t>
            </a:r>
            <a:r>
              <a:rPr lang="en-US" sz="2400" dirty="0" smtClean="0"/>
              <a:t> </a:t>
            </a:r>
            <a:r>
              <a:rPr lang="en-US" sz="2400" dirty="0"/>
              <a:t>A cryptographic algorithm that uses two related keys, a public key and a private key. The two keys have the property that deriving the private key from the public key is computationally infeasible.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3094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Cryptosystems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Asymmetric </a:t>
            </a:r>
            <a:r>
              <a:rPr lang="en-US" dirty="0"/>
              <a:t>algorithms rely on one key for encryption and a different but related key for decryption. These algorithms have the following important characteristic. </a:t>
            </a:r>
            <a:endParaRPr lang="en-US" dirty="0" smtClean="0"/>
          </a:p>
          <a:p>
            <a:pPr algn="just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It is computationally infeasible to determine the decryption key given only knowledge of the cryptographic algorithm and the encryption key</a:t>
            </a:r>
            <a:r>
              <a:rPr lang="en-US" dirty="0" smtClean="0"/>
              <a:t>.</a:t>
            </a:r>
          </a:p>
          <a:p>
            <a:pPr algn="just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/>
              <a:t>In addition, some algorithms, such as RSA, also exhibit the following characteristic. </a:t>
            </a:r>
            <a:endParaRPr lang="en-US" dirty="0" smtClean="0"/>
          </a:p>
          <a:p>
            <a:pPr lvl="1" algn="just" rtl="0">
              <a:buClr>
                <a:srgbClr val="C00000"/>
              </a:buClr>
            </a:pPr>
            <a:r>
              <a:rPr lang="en-US" dirty="0" smtClean="0"/>
              <a:t>Either </a:t>
            </a:r>
            <a:r>
              <a:rPr lang="en-US" dirty="0"/>
              <a:t>of the two related keys can be used for encryption, with the other used for decryption.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1824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98" y="1266825"/>
            <a:ext cx="744855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29949"/>
            <a:ext cx="69127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 smtClean="0"/>
              <a:t>Public-Key Cryptography</a:t>
            </a:r>
            <a:endParaRPr lang="ar-IQ" sz="3600" b="1" dirty="0"/>
          </a:p>
        </p:txBody>
      </p:sp>
    </p:spTree>
    <p:extLst>
      <p:ext uri="{BB962C8B-B14F-4D97-AF65-F5344CB8AC3E}">
        <p14:creationId xmlns:p14="http://schemas.microsoft.com/office/powerpoint/2010/main" val="1279045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 vert="horz">
            <a:normAutofit/>
          </a:bodyPr>
          <a:lstStyle/>
          <a:p>
            <a:pPr algn="l" rtl="0"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/>
              <a:t>A public-key encryption scheme has the following ingredients</a:t>
            </a:r>
            <a:r>
              <a:rPr lang="en-US" dirty="0" smtClean="0"/>
              <a:t>: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Plaintext:</a:t>
            </a:r>
            <a:r>
              <a:rPr lang="en-US" dirty="0"/>
              <a:t> This is the readable message or data that is fed into the algorithm as input</a:t>
            </a:r>
            <a:r>
              <a:rPr lang="en-US" dirty="0" smtClean="0"/>
              <a:t>.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Encryption algorithm: </a:t>
            </a:r>
            <a:r>
              <a:rPr lang="en-US" dirty="0"/>
              <a:t>The encryption algorithm performs various transformations on the plaintext</a:t>
            </a:r>
            <a:r>
              <a:rPr lang="en-US" dirty="0" smtClean="0"/>
              <a:t>.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Public and private keys: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 algn="l" rtl="0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This </a:t>
            </a:r>
            <a:r>
              <a:rPr lang="en-US" dirty="0"/>
              <a:t>is a pair of keys that have been selected so that if one is used for encryption, the other is used for decryption. </a:t>
            </a:r>
            <a:endParaRPr lang="en-US" dirty="0" smtClean="0"/>
          </a:p>
          <a:p>
            <a:pPr lvl="1" algn="l" rtl="0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exact transformations performed by the algorithm depend on the public or private key that is provided as input.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80384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17494</TotalTime>
  <Words>2679</Words>
  <Application>Microsoft Office PowerPoint</Application>
  <PresentationFormat>On-screen Show (4:3)</PresentationFormat>
  <Paragraphs>223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Flow</vt:lpstr>
      <vt:lpstr>Public Key Cryptography and RSA </vt:lpstr>
      <vt:lpstr>Security Threats / Attacks</vt:lpstr>
      <vt:lpstr>Passive Attacks</vt:lpstr>
      <vt:lpstr>Active Attacks (1)</vt:lpstr>
      <vt:lpstr>Active Attacks (2)</vt:lpstr>
      <vt:lpstr>Terminology Related to Asymmetric Encryption</vt:lpstr>
      <vt:lpstr>Public-Key Cryptosystems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Security of RSA</vt:lpstr>
      <vt:lpstr>The Factoring Problem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Key Cryptography and RSA</dc:title>
  <dc:creator>Dr. MAT</dc:creator>
  <cp:lastModifiedBy>Dr. MAT</cp:lastModifiedBy>
  <cp:revision>53</cp:revision>
  <dcterms:created xsi:type="dcterms:W3CDTF">2021-04-15T14:08:33Z</dcterms:created>
  <dcterms:modified xsi:type="dcterms:W3CDTF">2021-05-17T18:17:25Z</dcterms:modified>
</cp:coreProperties>
</file>