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2" r:id="rId7"/>
    <p:sldId id="263"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7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6158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84214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38419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50914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19108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736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681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731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17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43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27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694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249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09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75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5/13/2021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22476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hyperlink" Target="https://www.manaraa.com/post/4885/%D8%A2%D9%84%D9%8A%D8%A9-%D9%83%D8%AA%D8%A7%D8%A8%D8%A9-%D8%A7%D9%84%D9%85%D8%B4%D9%83%D9%84%D8%A9-%D8%A7%D9%84%D8%A8%D8%AD%D8%AB%D9%8A%D8%A9"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hyperlink" Target="https://www.manaraa.com/post/5806/%D8%B7%D8%B1%D9%8A%D9%82%D8%A9-%D8%A5%D8%B9%D8%AF%D8%A7%D8%AF-%D8%AE%D8%B7%D8%A9-%D8%A7%D9%84%D8%A8%D8%AD%D8%AB-%D8%A7%D9%84%D8%B9%D9%84%D9%85%D9%8A" TargetMode="External"/><Relationship Id="rId4" Type="http://schemas.openxmlformats.org/officeDocument/2006/relationships/hyperlink" Target="https://www.manaraa.com/post/2407/%D9%85%D8%AA%D8%BA%D9%8A%D8%B1%D8%A7%D8%AA-%D8%A7%D9%84%D8%A5%D8%B7%D8%A7%D8%B1-%D8%A7%D9%84%D9%86%D8%B8%D8%B1%D9%8A-%D9%81%D9%8A-%D8%A7%D9%84%D8%A8%D8%AD%D9%88%D8%AB-%D8%A7%D9%84%D8%B9%D9%84%D9%85%D9%8A%D8%A9-%5b%D9%85%D8%AD%D8%AF%D8%AB%5d"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hyperlink" Target="https://www.manaraa.com/post/3321/%D8%A7%D9%84%D9%85%D8%B5%D8%A7%D8%AF%D8%B1-%D9%81%D9%8A-%D8%A7%D9%84%D8%A8%D8%AD%D8%AB-%D8%A7%D9%84%D8%B9%D9%84%D9%85%D9%8A-%5b%D9%85%D8%AD%D8%AF%D8%AB%5d"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7461" y="1344168"/>
            <a:ext cx="8915399" cy="2262781"/>
          </a:xfrm>
        </p:spPr>
        <p:txBody>
          <a:bodyPr>
            <a:normAutofit/>
          </a:bodyPr>
          <a:lstStyle/>
          <a:p>
            <a:pPr algn="ctr"/>
            <a:r>
              <a:rPr lang="ar-IQ" sz="6600" b="1" u="sng" dirty="0" smtClean="0">
                <a:solidFill>
                  <a:srgbClr val="FFC000"/>
                </a:solidFill>
                <a:latin typeface="Arabic Typesetting" panose="03020402040406030203" pitchFamily="66" charset="-78"/>
                <a:cs typeface="Arabic Typesetting" panose="03020402040406030203" pitchFamily="66" charset="-78"/>
              </a:rPr>
              <a:t>خطوات كتابة البحث </a:t>
            </a:r>
            <a:r>
              <a:rPr lang="ar-IQ" sz="6600" b="1" u="sng" dirty="0" smtClean="0">
                <a:solidFill>
                  <a:srgbClr val="FFC000"/>
                </a:solidFill>
                <a:latin typeface="Arabic Typesetting" panose="03020402040406030203" pitchFamily="66" charset="-78"/>
                <a:cs typeface="Arabic Typesetting" panose="03020402040406030203" pitchFamily="66" charset="-78"/>
              </a:rPr>
              <a:t>العلمي</a:t>
            </a:r>
            <a:r>
              <a:rPr lang="en-US" sz="6600" b="1" u="sng" dirty="0" smtClean="0">
                <a:solidFill>
                  <a:srgbClr val="FFC000"/>
                </a:solidFill>
                <a:latin typeface="Arabic Typesetting" panose="03020402040406030203" pitchFamily="66" charset="-78"/>
                <a:cs typeface="Arabic Typesetting" panose="03020402040406030203" pitchFamily="66" charset="-78"/>
              </a:rPr>
              <a:t/>
            </a:r>
            <a:br>
              <a:rPr lang="en-US" sz="6600" b="1" u="sng" dirty="0" smtClean="0">
                <a:solidFill>
                  <a:srgbClr val="FFC000"/>
                </a:solidFill>
                <a:latin typeface="Arabic Typesetting" panose="03020402040406030203" pitchFamily="66" charset="-78"/>
                <a:cs typeface="Arabic Typesetting" panose="03020402040406030203" pitchFamily="66" charset="-78"/>
              </a:rPr>
            </a:br>
            <a:r>
              <a:rPr lang="ar-IQ" sz="6600" b="1" u="sng" dirty="0" smtClean="0">
                <a:solidFill>
                  <a:srgbClr val="FFC000"/>
                </a:solidFill>
                <a:latin typeface="Arabic Typesetting" panose="03020402040406030203" pitchFamily="66" charset="-78"/>
                <a:cs typeface="Arabic Typesetting" panose="03020402040406030203" pitchFamily="66" charset="-78"/>
              </a:rPr>
              <a:t> </a:t>
            </a:r>
            <a:r>
              <a:rPr lang="ar-IQ" sz="6600" b="1" u="sng" dirty="0" smtClean="0">
                <a:solidFill>
                  <a:srgbClr val="FFC000"/>
                </a:solidFill>
                <a:latin typeface="Arabic Typesetting" panose="03020402040406030203" pitchFamily="66" charset="-78"/>
                <a:cs typeface="Arabic Typesetting" panose="03020402040406030203" pitchFamily="66" charset="-78"/>
              </a:rPr>
              <a:t>لطلبة الدراسات العليا</a:t>
            </a:r>
            <a:endParaRPr lang="en-US" sz="6600" b="1" u="sng" dirty="0">
              <a:solidFill>
                <a:srgbClr val="FFC000"/>
              </a:solidFill>
              <a:latin typeface="Arabic Typesetting" panose="03020402040406030203" pitchFamily="66" charset="-78"/>
              <a:cs typeface="Arabic Typesetting" panose="03020402040406030203" pitchFamily="66" charset="-78"/>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83607874"/>
      </p:ext>
    </p:extLst>
  </p:cSld>
  <p:clrMapOvr>
    <a:masterClrMapping/>
  </p:clrMapOvr>
  <mc:AlternateContent xmlns:mc="http://schemas.openxmlformats.org/markup-compatibility/2006">
    <mc:Choice xmlns:p14="http://schemas.microsoft.com/office/powerpoint/2010/main" Requires="p14">
      <p:transition spd="slow" p14:dur="2000" advTm="6442"/>
    </mc:Choice>
    <mc:Fallback>
      <p:transition spd="slow" advTm="6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solidFill>
                  <a:srgbClr val="FF0000"/>
                </a:solidFill>
              </a:rPr>
              <a:t>ماهية البحث العلمي</a:t>
            </a:r>
            <a:endParaRPr lang="en-US" b="1" dirty="0">
              <a:solidFill>
                <a:srgbClr val="FF0000"/>
              </a:solidFill>
            </a:endParaRPr>
          </a:p>
        </p:txBody>
      </p:sp>
      <p:sp>
        <p:nvSpPr>
          <p:cNvPr id="3" name="Content Placeholder 2"/>
          <p:cNvSpPr>
            <a:spLocks noGrp="1"/>
          </p:cNvSpPr>
          <p:nvPr>
            <p:ph idx="1"/>
          </p:nvPr>
        </p:nvSpPr>
        <p:spPr>
          <a:xfrm>
            <a:off x="1066800" y="1764792"/>
            <a:ext cx="10058400" cy="4270248"/>
          </a:xfrm>
        </p:spPr>
        <p:txBody>
          <a:bodyPr>
            <a:normAutofit lnSpcReduction="10000"/>
          </a:bodyPr>
          <a:lstStyle/>
          <a:p>
            <a:pPr marL="0" indent="0" algn="r" rtl="1">
              <a:buNone/>
            </a:pPr>
            <a:r>
              <a:rPr lang="ar-IQ" dirty="0" smtClean="0">
                <a:solidFill>
                  <a:srgbClr val="FF0000"/>
                </a:solidFill>
              </a:rPr>
              <a:t>يعرف </a:t>
            </a:r>
            <a:r>
              <a:rPr lang="ar-IQ" dirty="0">
                <a:solidFill>
                  <a:srgbClr val="FF0000"/>
                </a:solidFill>
              </a:rPr>
              <a:t>البحث العلمي </a:t>
            </a:r>
            <a:r>
              <a:rPr lang="ar-IQ" dirty="0" smtClean="0"/>
              <a:t>: مجموعة </a:t>
            </a:r>
            <a:r>
              <a:rPr lang="ar-IQ" dirty="0"/>
              <a:t>من الإجراءات النظامية التي ينتهجها الباحث أو الدارس؛ من </a:t>
            </a:r>
            <a:r>
              <a:rPr lang="ar-IQ" dirty="0" smtClean="0"/>
              <a:t>أجل التعرف </a:t>
            </a:r>
            <a:r>
              <a:rPr lang="ar-IQ" dirty="0"/>
              <a:t>على جميع الجوانب المتعلقة بموضوع أو إشكالية علمية، والهدف النهائي هو حل تلك </a:t>
            </a:r>
            <a:r>
              <a:rPr lang="ar-IQ" dirty="0" smtClean="0"/>
              <a:t>المشكلة.</a:t>
            </a:r>
          </a:p>
          <a:p>
            <a:pPr marL="0" indent="0" algn="r" rtl="1">
              <a:buNone/>
            </a:pPr>
            <a:r>
              <a:rPr lang="ar-IQ" dirty="0" smtClean="0"/>
              <a:t>ويعتبر من الوسائل التي يتبعها الباحث العلمي من اجل تكريس جهوده في سبيل كتابة محتوى علمي موثوق حول موضوع ما. </a:t>
            </a:r>
          </a:p>
          <a:p>
            <a:pPr marL="0" indent="0" algn="r" rtl="1">
              <a:buNone/>
            </a:pPr>
            <a:r>
              <a:rPr lang="ar-IQ" dirty="0" smtClean="0"/>
              <a:t>يعتمد الباحث في كتابة البحث على اسس البحث العلمي التي من شأنها ان تبين ماهية الخطوات للبحث العلمي على نحو سليم وواضح. </a:t>
            </a:r>
            <a:r>
              <a:rPr lang="ar-IQ" dirty="0"/>
              <a:t> </a:t>
            </a:r>
            <a:r>
              <a:rPr lang="ar-IQ" dirty="0" smtClean="0"/>
              <a:t>تتمثل </a:t>
            </a:r>
            <a:r>
              <a:rPr lang="ar-IQ" dirty="0"/>
              <a:t>أسس البحث العلمي في مجموعة من الأساليب المنهجية المتبعة وفق نظام مرتب ومتسلسل من أجل الوصول إلى نتائج مؤكدة باستخدام البحث والتدقيق والمعالجة، والذي يؤدي إلى إنتاج أو تعديل أو إضافة معلومات </a:t>
            </a:r>
            <a:r>
              <a:rPr lang="ar-IQ" dirty="0" smtClean="0"/>
              <a:t>وبيانات </a:t>
            </a:r>
            <a:r>
              <a:rPr lang="ar-IQ" dirty="0"/>
              <a:t>إلى الحقائق الموجودة عبر دراسات وأبحاث سابقة</a:t>
            </a:r>
            <a:r>
              <a:rPr lang="ar-IQ" dirty="0" smtClean="0"/>
              <a:t>.</a:t>
            </a:r>
          </a:p>
          <a:p>
            <a:pPr marL="0" indent="0" algn="r" rtl="1">
              <a:buNone/>
            </a:pPr>
            <a:r>
              <a:rPr lang="ar-IQ" dirty="0">
                <a:solidFill>
                  <a:srgbClr val="FF0000"/>
                </a:solidFill>
              </a:rPr>
              <a:t>اختيار المنهج العلمي </a:t>
            </a:r>
            <a:r>
              <a:rPr lang="ar-IQ" dirty="0" smtClean="0">
                <a:solidFill>
                  <a:srgbClr val="FF0000"/>
                </a:solidFill>
              </a:rPr>
              <a:t>للبحث: </a:t>
            </a:r>
            <a:r>
              <a:rPr lang="ar-IQ" dirty="0" smtClean="0"/>
              <a:t>تختلف </a:t>
            </a:r>
            <a:r>
              <a:rPr lang="ar-IQ" dirty="0"/>
              <a:t>نوعية المنهج العلمي المتبع حسب طبيعة البحث العلمي، ومن أشهر المناهج المتبعة في الأبحاث الاجتماعية المنهج الوصفي والذي يهدف إلى التعرف على سلوكيات وصفات الأفراد محل الدراسة، والمنهج التجريبي المتبع في دراسة الأبحاث ذات الصلة بالعلوم الطبيعية مثل الفيزياء والكيمياء والهندسة، والمنهج التاريخي الذي يسهم في تتبع مشكلة في الماضي ودراسة تطورها في الحاضر، ومن ثم التنبوء بالسلوكيات المستقبلية، لمحاولة تلافي السلبيات التي تتعلق بتلك المشكلة وعلاجها.</a:t>
            </a:r>
          </a:p>
          <a:p>
            <a:pPr marL="0" indent="0" algn="just" rtl="1">
              <a:buNone/>
            </a:pPr>
            <a:endParaRPr lang="ar-IQ" dirty="0"/>
          </a:p>
          <a:p>
            <a:pPr marL="0" indent="0" algn="r" rtl="1">
              <a:buNone/>
            </a:pP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635864125"/>
      </p:ext>
    </p:extLst>
  </p:cSld>
  <p:clrMapOvr>
    <a:masterClrMapping/>
  </p:clrMapOvr>
  <mc:AlternateContent xmlns:mc="http://schemas.openxmlformats.org/markup-compatibility/2006">
    <mc:Choice xmlns:p14="http://schemas.microsoft.com/office/powerpoint/2010/main" Requires="p14">
      <p:transition spd="slow" p14:dur="2000" advTm="102582"/>
    </mc:Choice>
    <mc:Fallback>
      <p:transition spd="slow" advTm="102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solidFill>
                  <a:srgbClr val="FF0000"/>
                </a:solidFill>
              </a:rPr>
              <a:t>اسس كتابة البحث العلمي</a:t>
            </a:r>
            <a:endParaRPr lang="en-US" b="1" dirty="0">
              <a:solidFill>
                <a:srgbClr val="FF0000"/>
              </a:solidFill>
            </a:endParaRPr>
          </a:p>
        </p:txBody>
      </p:sp>
      <p:sp>
        <p:nvSpPr>
          <p:cNvPr id="3" name="Content Placeholder 2"/>
          <p:cNvSpPr>
            <a:spLocks noGrp="1"/>
          </p:cNvSpPr>
          <p:nvPr>
            <p:ph idx="1"/>
          </p:nvPr>
        </p:nvSpPr>
        <p:spPr/>
        <p:txBody>
          <a:bodyPr/>
          <a:lstStyle/>
          <a:p>
            <a:pPr algn="r"/>
            <a:r>
              <a:rPr lang="ar-IQ" dirty="0"/>
              <a:t>المشكلة أو الهدف  :(</a:t>
            </a:r>
            <a:r>
              <a:rPr lang="en-US" dirty="0" smtClean="0"/>
              <a:t>Purpose)</a:t>
            </a:r>
            <a:r>
              <a:rPr lang="ar-IQ" b="1" u="sng" dirty="0" smtClean="0">
                <a:solidFill>
                  <a:srgbClr val="FF0000"/>
                </a:solidFill>
              </a:rPr>
              <a:t>أولا :</a:t>
            </a:r>
            <a:r>
              <a:rPr lang="ar-IQ" b="1" dirty="0" smtClean="0">
                <a:solidFill>
                  <a:srgbClr val="FF0000"/>
                </a:solidFill>
                <a:hlinkClick r:id="rId4" tooltip="آلية كتابة المشكلة البحثية"/>
              </a:rPr>
              <a:t>المشكلة</a:t>
            </a:r>
            <a:r>
              <a:rPr lang="ar-IQ" dirty="0"/>
              <a:t> هي المحور الرئيسي الذي تدور حوله الدراسة, وهي عبارة عن تساؤلات تدور في ذهن الباحث أو إحساسه بوجود خلل ما أو قصور أو ضعف أو ربما غموض في جانب معين</a:t>
            </a:r>
            <a:r>
              <a:rPr lang="ar-IQ" dirty="0" smtClean="0"/>
              <a:t>.</a:t>
            </a:r>
          </a:p>
          <a:p>
            <a:pPr algn="r"/>
            <a:endParaRPr lang="ar-IQ" dirty="0"/>
          </a:p>
          <a:p>
            <a:pPr algn="r"/>
            <a:r>
              <a:rPr lang="ar-IQ" b="1" u="sng" dirty="0">
                <a:solidFill>
                  <a:srgbClr val="FF0000"/>
                </a:solidFill>
              </a:rPr>
              <a:t>ثانيا :الهدف</a:t>
            </a:r>
            <a:r>
              <a:rPr lang="ar-IQ" dirty="0"/>
              <a:t> ويختلف الهدف عن المشكلة بأنّه يوضح ما يحاول الباحث الوصول إليه. وتكون صياغة الهدف في عبارة توضح الذي سيتم اكتشافه أو إثباته</a:t>
            </a:r>
            <a:r>
              <a:rPr lang="ar-IQ" dirty="0" smtClean="0"/>
              <a:t>.</a:t>
            </a:r>
          </a:p>
          <a:p>
            <a:pPr algn="r"/>
            <a:r>
              <a:rPr lang="ar-IQ" dirty="0"/>
              <a:t>الفرضية :(</a:t>
            </a:r>
            <a:r>
              <a:rPr lang="en-US" dirty="0"/>
              <a:t>Hypothesis) </a:t>
            </a:r>
            <a:r>
              <a:rPr lang="ar-IQ" b="1" u="sng" dirty="0">
                <a:solidFill>
                  <a:srgbClr val="FF0000"/>
                </a:solidFill>
              </a:rPr>
              <a:t>ثالثا: الفرضية </a:t>
            </a:r>
            <a:r>
              <a:rPr lang="ar-IQ" dirty="0" smtClean="0"/>
              <a:t>هي </a:t>
            </a:r>
            <a:r>
              <a:rPr lang="ar-IQ" dirty="0"/>
              <a:t>توقعات أو تخمينات ذكية يقدمها الباحث ويعتقد أنها تمثل حلولاً للمشكلة، ولا يصيغها الباحث من محض خياله، إنما في ضوء خبراته وقراءاته واطلاعه على الدراسات والتجارب السابقة من أجل وضعها في البحث العلمي</a:t>
            </a:r>
            <a:r>
              <a:rPr lang="ar-IQ" dirty="0" smtClean="0"/>
              <a:t>.</a:t>
            </a:r>
          </a:p>
          <a:p>
            <a:pPr marL="0" indent="0" algn="r">
              <a:buNone/>
            </a:pP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97578454"/>
      </p:ext>
    </p:extLst>
  </p:cSld>
  <p:clrMapOvr>
    <a:masterClrMapping/>
  </p:clrMapOvr>
  <mc:AlternateContent xmlns:mc="http://schemas.openxmlformats.org/markup-compatibility/2006">
    <mc:Choice xmlns:p14="http://schemas.microsoft.com/office/powerpoint/2010/main" Requires="p14">
      <p:transition spd="slow" p14:dur="2000" advTm="55463"/>
    </mc:Choice>
    <mc:Fallback>
      <p:transition spd="slow" advTm="55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0312"/>
            <a:ext cx="8915400" cy="6199632"/>
          </a:xfrm>
        </p:spPr>
        <p:txBody>
          <a:bodyPr>
            <a:normAutofit lnSpcReduction="10000"/>
          </a:bodyPr>
          <a:lstStyle/>
          <a:p>
            <a:pPr algn="just" rtl="1"/>
            <a:r>
              <a:rPr lang="ar-IQ" b="1" u="sng" dirty="0" smtClean="0">
                <a:solidFill>
                  <a:srgbClr val="FF0000"/>
                </a:solidFill>
              </a:rPr>
              <a:t>رابعا :المتغيرات</a:t>
            </a:r>
            <a:r>
              <a:rPr lang="ar-IQ" dirty="0"/>
              <a:t> </a:t>
            </a:r>
            <a:r>
              <a:rPr lang="en-US" dirty="0" smtClean="0"/>
              <a:t>Variables</a:t>
            </a:r>
            <a:r>
              <a:rPr lang="en-US" dirty="0"/>
              <a:t> </a:t>
            </a:r>
            <a:r>
              <a:rPr lang="ar-IQ" dirty="0"/>
              <a:t>مدى النقص الناتج عن عدم القيام بهذا البحث ويكون لها أثر سلبي أو إيجابي، وأحياناً أخرى تكون محايدة بدون أثر يذكر، وغالباً ما تكون هذه</a:t>
            </a:r>
            <a:r>
              <a:rPr lang="ar-IQ" dirty="0">
                <a:hlinkClick r:id="rId4" tooltip="متغيرات الإطار النظري في البحوث العلمية [محدث]"/>
              </a:rPr>
              <a:t> المتغيرات</a:t>
            </a:r>
            <a:r>
              <a:rPr lang="ar-IQ" dirty="0"/>
              <a:t> ذات علاقة ببعضها البعض.</a:t>
            </a:r>
          </a:p>
          <a:p>
            <a:pPr marL="0" indent="0" algn="just" rtl="1">
              <a:buNone/>
            </a:pPr>
            <a:r>
              <a:rPr lang="ar-IQ" dirty="0"/>
              <a:t>وهناك ثلاثة أنواع من المتغيرات في البحث العلمي:</a:t>
            </a:r>
          </a:p>
          <a:p>
            <a:pPr algn="just" rtl="1">
              <a:buFont typeface="Wingdings" panose="05000000000000000000" pitchFamily="2" charset="2"/>
              <a:buChar char="q"/>
            </a:pPr>
            <a:r>
              <a:rPr lang="ar-IQ" dirty="0"/>
              <a:t>متغيرات مستقلة </a:t>
            </a:r>
            <a:r>
              <a:rPr lang="ar-IQ" dirty="0" smtClean="0"/>
              <a:t> </a:t>
            </a:r>
            <a:r>
              <a:rPr lang="en-US" dirty="0" smtClean="0"/>
              <a:t>Independent Variables)</a:t>
            </a:r>
            <a:r>
              <a:rPr lang="ar-IQ" dirty="0" smtClean="0"/>
              <a:t>)</a:t>
            </a:r>
            <a:endParaRPr lang="en-US" dirty="0"/>
          </a:p>
          <a:p>
            <a:pPr algn="just" rtl="1">
              <a:buFont typeface="Wingdings" panose="05000000000000000000" pitchFamily="2" charset="2"/>
              <a:buChar char="q"/>
            </a:pPr>
            <a:r>
              <a:rPr lang="ar-IQ" dirty="0"/>
              <a:t>متغيرات غير </a:t>
            </a:r>
            <a:r>
              <a:rPr lang="ar-IQ" dirty="0" smtClean="0"/>
              <a:t>مستقلة</a:t>
            </a:r>
            <a:r>
              <a:rPr lang="ar-IQ" dirty="0"/>
              <a:t> </a:t>
            </a:r>
            <a:r>
              <a:rPr lang="en-US" dirty="0" smtClean="0"/>
              <a:t>Dependent </a:t>
            </a:r>
            <a:r>
              <a:rPr lang="en-US" dirty="0"/>
              <a:t>Variables</a:t>
            </a:r>
            <a:r>
              <a:rPr lang="en-US" dirty="0" smtClean="0"/>
              <a:t>)</a:t>
            </a:r>
            <a:r>
              <a:rPr lang="ar-IQ" dirty="0" smtClean="0"/>
              <a:t>)</a:t>
            </a:r>
            <a:endParaRPr lang="en-US" dirty="0"/>
          </a:p>
          <a:p>
            <a:pPr algn="just" rtl="1">
              <a:buFont typeface="Wingdings" panose="05000000000000000000" pitchFamily="2" charset="2"/>
              <a:buChar char="q"/>
            </a:pPr>
            <a:r>
              <a:rPr lang="ar-IQ" dirty="0"/>
              <a:t>المتغيرات الثابتة  </a:t>
            </a:r>
            <a:r>
              <a:rPr lang="en-US" dirty="0"/>
              <a:t>Controlled Variables) </a:t>
            </a:r>
            <a:r>
              <a:rPr lang="ar-IQ" dirty="0" smtClean="0"/>
              <a:t>)</a:t>
            </a:r>
          </a:p>
          <a:p>
            <a:pPr marL="0" indent="0" algn="just" rtl="1">
              <a:buNone/>
            </a:pPr>
            <a:endParaRPr lang="ar-IQ" b="1" u="sng" dirty="0" smtClean="0">
              <a:solidFill>
                <a:srgbClr val="FF0000"/>
              </a:solidFill>
            </a:endParaRPr>
          </a:p>
          <a:p>
            <a:pPr marL="0" indent="0" algn="just" rtl="1">
              <a:buNone/>
            </a:pPr>
            <a:r>
              <a:rPr lang="ar-IQ" b="1" u="sng" dirty="0" smtClean="0">
                <a:solidFill>
                  <a:srgbClr val="FF0000"/>
                </a:solidFill>
              </a:rPr>
              <a:t>خامسا </a:t>
            </a:r>
            <a:r>
              <a:rPr lang="ar-IQ" b="1" u="sng" dirty="0">
                <a:solidFill>
                  <a:srgbClr val="FF0000"/>
                </a:solidFill>
              </a:rPr>
              <a:t>:الجهات المستفيدة من الدراسة</a:t>
            </a:r>
            <a:r>
              <a:rPr lang="ar-IQ" dirty="0"/>
              <a:t> ينبغي أن تتضمن </a:t>
            </a:r>
            <a:r>
              <a:rPr lang="ar-IQ" dirty="0">
                <a:hlinkClick r:id="rId5" tooltip="طريقة إعداد خطة البحث العلمي"/>
              </a:rPr>
              <a:t>خطة البحث العلمي</a:t>
            </a:r>
            <a:r>
              <a:rPr lang="ar-IQ" dirty="0"/>
              <a:t> بيانات عن مجتمع الدراسة الأصلي والعينة المختارة.</a:t>
            </a:r>
            <a:endParaRPr lang="en-US" dirty="0"/>
          </a:p>
          <a:p>
            <a:pPr marL="0" indent="0" algn="just" rtl="1">
              <a:buNone/>
            </a:pPr>
            <a:r>
              <a:rPr lang="ar-IQ" b="1" u="sng" dirty="0" smtClean="0">
                <a:solidFill>
                  <a:srgbClr val="FF0000"/>
                </a:solidFill>
              </a:rPr>
              <a:t>سادسا:حدود الدراسة</a:t>
            </a:r>
            <a:r>
              <a:rPr lang="ar-IQ" dirty="0"/>
              <a:t> توضيح الحدود الزمنية والجغرافية والجوانب أو الموضوعات التي ستتناولها الدراسة</a:t>
            </a:r>
            <a:r>
              <a:rPr lang="ar-IQ" dirty="0" smtClean="0"/>
              <a:t>.</a:t>
            </a:r>
          </a:p>
          <a:p>
            <a:pPr marL="0" indent="0" algn="just" rtl="1">
              <a:buNone/>
            </a:pPr>
            <a:r>
              <a:rPr lang="ar-IQ" b="1" u="sng" dirty="0" smtClean="0">
                <a:solidFill>
                  <a:srgbClr val="FF0000"/>
                </a:solidFill>
              </a:rPr>
              <a:t>سابعا: الإجراءات</a:t>
            </a:r>
            <a:r>
              <a:rPr lang="ar-IQ" dirty="0"/>
              <a:t> </a:t>
            </a:r>
            <a:r>
              <a:rPr lang="en-US" dirty="0" smtClean="0"/>
              <a:t>procedures</a:t>
            </a:r>
            <a:r>
              <a:rPr lang="ar-IQ" dirty="0" smtClean="0"/>
              <a:t> الخطوات </a:t>
            </a:r>
            <a:r>
              <a:rPr lang="ar-IQ" dirty="0"/>
              <a:t>التي سيتبعها الباحث في الإجابة عن أسئلة دراسته والتحقق من صحة فروضها</a:t>
            </a:r>
            <a:r>
              <a:rPr lang="ar-IQ" dirty="0" smtClean="0"/>
              <a:t>.</a:t>
            </a:r>
          </a:p>
          <a:p>
            <a:pPr marL="0" indent="0" algn="just" rtl="1">
              <a:buNone/>
            </a:pPr>
            <a:r>
              <a:rPr lang="ar-IQ" b="1" u="sng" dirty="0" smtClean="0">
                <a:solidFill>
                  <a:srgbClr val="FF0000"/>
                </a:solidFill>
              </a:rPr>
              <a:t>ثامنا :البيانات</a:t>
            </a:r>
            <a:r>
              <a:rPr lang="ar-IQ" dirty="0"/>
              <a:t> </a:t>
            </a:r>
            <a:r>
              <a:rPr lang="en-US" dirty="0" smtClean="0"/>
              <a:t>Data</a:t>
            </a:r>
            <a:r>
              <a:rPr lang="ar-IQ" dirty="0" smtClean="0"/>
              <a:t> هي </a:t>
            </a:r>
            <a:r>
              <a:rPr lang="ar-IQ" dirty="0"/>
              <a:t>تلك المعلومات التي تم جمعها بخصوص موضوع البحث، وقبل إجراء أي تجربة وأثناءها وبعدها</a:t>
            </a:r>
            <a:r>
              <a:rPr lang="ar-IQ" dirty="0" smtClean="0"/>
              <a:t>.</a:t>
            </a:r>
          </a:p>
          <a:p>
            <a:pPr marL="0" indent="0" algn="just" rtl="1">
              <a:buNone/>
            </a:pPr>
            <a:r>
              <a:rPr lang="ar-IQ" b="1" u="sng" dirty="0" smtClean="0">
                <a:solidFill>
                  <a:srgbClr val="FF0000"/>
                </a:solidFill>
              </a:rPr>
              <a:t>تاسعا :تحليل </a:t>
            </a:r>
            <a:r>
              <a:rPr lang="ar-IQ" b="1" u="sng" dirty="0">
                <a:solidFill>
                  <a:srgbClr val="FF0000"/>
                </a:solidFill>
              </a:rPr>
              <a:t>البيانات</a:t>
            </a:r>
            <a:r>
              <a:rPr lang="ar-IQ" dirty="0"/>
              <a:t> </a:t>
            </a:r>
            <a:r>
              <a:rPr lang="en-US" dirty="0" smtClean="0"/>
              <a:t>Data Analysis</a:t>
            </a:r>
            <a:r>
              <a:rPr lang="en-US" dirty="0"/>
              <a:t> </a:t>
            </a:r>
            <a:r>
              <a:rPr lang="ar-IQ" dirty="0"/>
              <a:t>هو عبارة عن تفسير للرسومات البيانية والجداول التي تم وضعها في البيانات، بحيث </a:t>
            </a:r>
            <a:r>
              <a:rPr lang="ar-IQ" dirty="0" smtClean="0"/>
              <a:t>تشرح </a:t>
            </a:r>
            <a:r>
              <a:rPr lang="ar-IQ" dirty="0"/>
              <a:t>بشكل تفصيلي الأرقام والرسومات التي يضعها الباحث، واستعراض الأخطاء المحتملة وتحليلها. </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73556995"/>
      </p:ext>
    </p:extLst>
  </p:cSld>
  <p:clrMapOvr>
    <a:masterClrMapping/>
  </p:clrMapOvr>
  <mc:AlternateContent xmlns:mc="http://schemas.openxmlformats.org/markup-compatibility/2006">
    <mc:Choice xmlns:p14="http://schemas.microsoft.com/office/powerpoint/2010/main" Requires="p14">
      <p:transition spd="slow" p14:dur="2000" advTm="134045"/>
    </mc:Choice>
    <mc:Fallback>
      <p:transition spd="slow" advTm="134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620" y="457200"/>
            <a:ext cx="8915400" cy="5472310"/>
          </a:xfrm>
        </p:spPr>
        <p:txBody>
          <a:bodyPr/>
          <a:lstStyle/>
          <a:p>
            <a:pPr marL="0" indent="0" algn="r">
              <a:buNone/>
            </a:pPr>
            <a:r>
              <a:rPr lang="ar-IQ" b="1" u="sng" dirty="0" smtClean="0">
                <a:solidFill>
                  <a:srgbClr val="FF0000"/>
                </a:solidFill>
              </a:rPr>
              <a:t>عاشرا : النتائج </a:t>
            </a:r>
            <a:r>
              <a:rPr lang="ar-IQ" dirty="0" smtClean="0"/>
              <a:t>هي </a:t>
            </a:r>
            <a:r>
              <a:rPr lang="ar-IQ" dirty="0"/>
              <a:t>نتيجة كل خطوة من مراحل البحث العلمي، والتي يمكن من خلالها استخلاص الاستنتاج النهائي للبحث. </a:t>
            </a:r>
            <a:endParaRPr lang="ar-IQ" dirty="0" smtClean="0"/>
          </a:p>
          <a:p>
            <a:pPr marL="0" indent="0" algn="r">
              <a:buNone/>
            </a:pPr>
            <a:endParaRPr lang="ar-IQ" dirty="0"/>
          </a:p>
          <a:p>
            <a:pPr marL="0" indent="0" algn="r">
              <a:buNone/>
            </a:pPr>
            <a:r>
              <a:rPr lang="en-US" dirty="0" smtClean="0"/>
              <a:t>conclusions</a:t>
            </a:r>
            <a:r>
              <a:rPr lang="ar-IQ" dirty="0" smtClean="0"/>
              <a:t> </a:t>
            </a:r>
            <a:r>
              <a:rPr lang="ar-IQ" b="1" u="sng" dirty="0">
                <a:solidFill>
                  <a:srgbClr val="FF0000"/>
                </a:solidFill>
              </a:rPr>
              <a:t>الحادي عشر: </a:t>
            </a:r>
            <a:r>
              <a:rPr lang="ar-IQ" b="1" u="sng" dirty="0" smtClean="0">
                <a:solidFill>
                  <a:srgbClr val="FF0000"/>
                </a:solidFill>
              </a:rPr>
              <a:t>الاستنتاج </a:t>
            </a:r>
            <a:r>
              <a:rPr lang="en-US" b="1" u="sng" dirty="0" smtClean="0">
                <a:solidFill>
                  <a:srgbClr val="FF0000"/>
                </a:solidFill>
              </a:rPr>
              <a:t> </a:t>
            </a:r>
            <a:endParaRPr lang="ar-IQ" b="1" u="sng" dirty="0" smtClean="0">
              <a:solidFill>
                <a:srgbClr val="FF0000"/>
              </a:solidFill>
            </a:endParaRPr>
          </a:p>
          <a:p>
            <a:pPr marL="0" indent="0" algn="r">
              <a:buNone/>
            </a:pPr>
            <a:r>
              <a:rPr lang="en-US" dirty="0" smtClean="0"/>
              <a:t> </a:t>
            </a:r>
            <a:r>
              <a:rPr lang="ar-IQ" dirty="0" smtClean="0"/>
              <a:t>هو المرحلة الأخيرة التي تعمم فيها النتائج باستنتاج أخير للبحث العلمي، والتي يجب أن تكون مرتبطة ارتباطاً وثيقاً بالفرضية، وما ذكر فيها من فقرات.</a:t>
            </a:r>
          </a:p>
          <a:p>
            <a:pPr marL="0" indent="0" algn="r">
              <a:buNone/>
            </a:pPr>
            <a:endParaRPr lang="ar-IQ" dirty="0"/>
          </a:p>
          <a:p>
            <a:pPr marL="0" indent="0" algn="r">
              <a:buNone/>
            </a:pPr>
            <a:r>
              <a:rPr lang="en-US" dirty="0" smtClean="0"/>
              <a:t>Future /Further researches</a:t>
            </a:r>
            <a:r>
              <a:rPr lang="ar-IQ" dirty="0"/>
              <a:t> </a:t>
            </a:r>
            <a:r>
              <a:rPr lang="ar-IQ" b="1" u="sng" dirty="0" smtClean="0">
                <a:solidFill>
                  <a:srgbClr val="FF0000"/>
                </a:solidFill>
              </a:rPr>
              <a:t>الثاني عشر:الدراسات </a:t>
            </a:r>
            <a:r>
              <a:rPr lang="ar-IQ" b="1" u="sng" dirty="0">
                <a:solidFill>
                  <a:srgbClr val="FF0000"/>
                </a:solidFill>
              </a:rPr>
              <a:t>المستقبلية </a:t>
            </a:r>
            <a:endParaRPr lang="en-US" b="1" u="sng" dirty="0" smtClean="0">
              <a:solidFill>
                <a:srgbClr val="FF0000"/>
              </a:solidFill>
            </a:endParaRPr>
          </a:p>
          <a:p>
            <a:pPr marL="0" indent="0" algn="r">
              <a:buNone/>
            </a:pPr>
            <a:r>
              <a:rPr lang="ar-IQ" dirty="0" smtClean="0"/>
              <a:t>هي </a:t>
            </a:r>
            <a:r>
              <a:rPr lang="ar-IQ" dirty="0"/>
              <a:t>عبارة عن مقترحات </a:t>
            </a:r>
            <a:r>
              <a:rPr lang="ar-IQ" dirty="0" smtClean="0"/>
              <a:t>وتوصيات </a:t>
            </a:r>
            <a:r>
              <a:rPr lang="ar-IQ" dirty="0"/>
              <a:t>للبحث فيها مستقبلاً، وهي بمثابة انطلاقة لبحث جديد</a:t>
            </a:r>
            <a:r>
              <a:rPr lang="ar-IQ" dirty="0" smtClean="0"/>
              <a:t> </a:t>
            </a:r>
          </a:p>
          <a:p>
            <a:pPr marL="0" indent="0" algn="r">
              <a:buNone/>
            </a:pPr>
            <a:r>
              <a:rPr lang="ar-IQ" b="1" u="sng" dirty="0" smtClean="0">
                <a:solidFill>
                  <a:srgbClr val="FF0000"/>
                </a:solidFill>
              </a:rPr>
              <a:t>الثالث عشر : مراجع الدراسة</a:t>
            </a:r>
            <a:r>
              <a:rPr lang="ar-IQ" dirty="0"/>
              <a:t> </a:t>
            </a:r>
            <a:r>
              <a:rPr lang="ar-IQ" dirty="0" smtClean="0"/>
              <a:t>يجب </a:t>
            </a:r>
            <a:r>
              <a:rPr lang="ar-IQ" dirty="0"/>
              <a:t>ذكر قائمة </a:t>
            </a:r>
            <a:r>
              <a:rPr lang="ar-IQ" dirty="0">
                <a:hlinkClick r:id="rId4" tooltip="المصادر في البحث العلمي [محدث]"/>
              </a:rPr>
              <a:t>بالمصادر</a:t>
            </a:r>
            <a:r>
              <a:rPr lang="ar-IQ" dirty="0"/>
              <a:t> التي تم الاستفادة منها في إعداد الخطة وفي تنفيذ إجراءات البحث العلمي</a:t>
            </a:r>
            <a:r>
              <a:rPr lang="ar-IQ" dirty="0" smtClean="0"/>
              <a:t>.</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38939698"/>
      </p:ext>
    </p:extLst>
  </p:cSld>
  <p:clrMapOvr>
    <a:masterClrMapping/>
  </p:clrMapOvr>
  <mc:AlternateContent xmlns:mc="http://schemas.openxmlformats.org/markup-compatibility/2006">
    <mc:Choice xmlns:p14="http://schemas.microsoft.com/office/powerpoint/2010/main" Requires="p14">
      <p:transition spd="slow" p14:dur="2000" advTm="73297"/>
    </mc:Choice>
    <mc:Fallback>
      <p:transition spd="slow" advTm="73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b="1" u="sng" dirty="0">
                <a:solidFill>
                  <a:srgbClr val="FF0000"/>
                </a:solidFill>
              </a:rPr>
              <a:t>كتابة البحث</a:t>
            </a:r>
            <a:r>
              <a:rPr lang="ar-IQ" dirty="0"/>
              <a:t/>
            </a:r>
            <a:br>
              <a:rPr lang="ar-IQ" dirty="0"/>
            </a:br>
            <a:r>
              <a:rPr lang="ar-IQ" dirty="0"/>
              <a:t/>
            </a:r>
            <a:br>
              <a:rPr lang="ar-IQ" dirty="0"/>
            </a:br>
            <a:endParaRPr lang="en-US" dirty="0"/>
          </a:p>
        </p:txBody>
      </p:sp>
      <p:sp>
        <p:nvSpPr>
          <p:cNvPr id="3" name="Content Placeholder 2"/>
          <p:cNvSpPr>
            <a:spLocks noGrp="1"/>
          </p:cNvSpPr>
          <p:nvPr>
            <p:ph idx="1"/>
          </p:nvPr>
        </p:nvSpPr>
        <p:spPr/>
        <p:txBody>
          <a:bodyPr>
            <a:normAutofit fontScale="85000" lnSpcReduction="10000"/>
          </a:bodyPr>
          <a:lstStyle/>
          <a:p>
            <a:pPr algn="r"/>
            <a:r>
              <a:rPr lang="ar-IQ" dirty="0"/>
              <a:t>قد ينتهي البحث بكمّ هائل من المعلومات والنتائج، والتي تكون مكتوبةً على بطاقات مُعدَّة للبحث، ليأتي الباحث بالخطوة المهمّة لتنظيم بحثه في إطار تنسيقيّ محدد مكوّن من أجزاء عديدة، منها المقدمة والخاتمة.</a:t>
            </a:r>
            <a:r>
              <a:rPr lang="ar-IQ" dirty="0"/>
              <a:t/>
            </a:r>
            <a:br>
              <a:rPr lang="ar-IQ" dirty="0"/>
            </a:br>
            <a:r>
              <a:rPr lang="ar-IQ" dirty="0"/>
              <a:t>المقدّمة: تشكّل المقدمة ما نسبته 5-10% من حجم الدراسة، وهي الجزء الذي يتبع الإهداء والشّكر، وتتضمّن في محتواها</a:t>
            </a:r>
            <a:r>
              <a:rPr lang="ar-IQ" dirty="0" smtClean="0"/>
              <a:t>:</a:t>
            </a:r>
          </a:p>
          <a:p>
            <a:pPr algn="r">
              <a:buFont typeface="Wingdings" panose="05000000000000000000" pitchFamily="2" charset="2"/>
              <a:buChar char="q"/>
            </a:pPr>
            <a:r>
              <a:rPr lang="ar-IQ" dirty="0" smtClean="0"/>
              <a:t> </a:t>
            </a:r>
            <a:r>
              <a:rPr lang="ar-IQ" dirty="0"/>
              <a:t>أهميّة البحث وسبب اختياره. عرض الإشكالية ووضعها في إطار زمنيّ ومكانيّ. </a:t>
            </a:r>
            <a:endParaRPr lang="ar-IQ" dirty="0" smtClean="0"/>
          </a:p>
          <a:p>
            <a:pPr algn="r">
              <a:buFont typeface="Wingdings" panose="05000000000000000000" pitchFamily="2" charset="2"/>
              <a:buChar char="q"/>
            </a:pPr>
            <a:r>
              <a:rPr lang="ar-IQ" dirty="0" smtClean="0"/>
              <a:t>تحديد </a:t>
            </a:r>
            <a:r>
              <a:rPr lang="ar-IQ" dirty="0"/>
              <a:t>أهداف الدراسة. </a:t>
            </a:r>
            <a:endParaRPr lang="ar-IQ" dirty="0" smtClean="0"/>
          </a:p>
          <a:p>
            <a:pPr algn="r">
              <a:buFont typeface="Wingdings" panose="05000000000000000000" pitchFamily="2" charset="2"/>
              <a:buChar char="q"/>
            </a:pPr>
            <a:r>
              <a:rPr lang="ar-IQ" dirty="0" smtClean="0"/>
              <a:t>النموذج </a:t>
            </a:r>
            <a:r>
              <a:rPr lang="ar-IQ" dirty="0"/>
              <a:t>الخاص بالدراسة. </a:t>
            </a:r>
            <a:endParaRPr lang="ar-IQ" dirty="0" smtClean="0"/>
          </a:p>
          <a:p>
            <a:pPr algn="r">
              <a:buFont typeface="Wingdings" panose="05000000000000000000" pitchFamily="2" charset="2"/>
              <a:buChar char="q"/>
            </a:pPr>
            <a:r>
              <a:rPr lang="ar-IQ" dirty="0" smtClean="0"/>
              <a:t>توضيح </a:t>
            </a:r>
            <a:r>
              <a:rPr lang="ar-IQ" dirty="0"/>
              <a:t>بعض المصطلحات والمفاهيم المستخدمة. </a:t>
            </a:r>
            <a:endParaRPr lang="ar-IQ" dirty="0" smtClean="0"/>
          </a:p>
          <a:p>
            <a:pPr algn="r">
              <a:buFont typeface="Wingdings" panose="05000000000000000000" pitchFamily="2" charset="2"/>
              <a:buChar char="q"/>
            </a:pPr>
            <a:r>
              <a:rPr lang="ar-IQ" dirty="0" smtClean="0"/>
              <a:t>عرض </a:t>
            </a:r>
            <a:r>
              <a:rPr lang="ar-IQ" dirty="0"/>
              <a:t>دراسات سابقة. </a:t>
            </a:r>
            <a:endParaRPr lang="ar-IQ" dirty="0" smtClean="0"/>
          </a:p>
          <a:p>
            <a:pPr algn="r">
              <a:buFont typeface="Wingdings" panose="05000000000000000000" pitchFamily="2" charset="2"/>
              <a:buChar char="q"/>
            </a:pPr>
            <a:r>
              <a:rPr lang="ar-IQ" dirty="0" smtClean="0"/>
              <a:t>تحديد </a:t>
            </a:r>
            <a:r>
              <a:rPr lang="ar-IQ" dirty="0"/>
              <a:t>المنهجيّة المتبعة لحلّ المشكلة. </a:t>
            </a:r>
            <a:endParaRPr lang="ar-IQ" dirty="0" smtClean="0"/>
          </a:p>
          <a:p>
            <a:pPr algn="r">
              <a:buFont typeface="Wingdings" panose="05000000000000000000" pitchFamily="2" charset="2"/>
              <a:buChar char="q"/>
            </a:pPr>
            <a:r>
              <a:rPr lang="ar-IQ" dirty="0" smtClean="0"/>
              <a:t>توضيح </a:t>
            </a:r>
            <a:r>
              <a:rPr lang="ar-IQ" dirty="0"/>
              <a:t>وسائل البحث المستخدمة. المصطلحات الإجرائية</a:t>
            </a:r>
            <a:r>
              <a:rPr lang="ar-IQ" dirty="0"/>
              <a:t/>
            </a:r>
            <a:br>
              <a:rPr lang="ar-IQ" dirty="0"/>
            </a:br>
            <a:r>
              <a:rPr lang="ar-IQ" dirty="0"/>
              <a:t/>
            </a:r>
            <a:br>
              <a:rPr lang="ar-IQ" dirty="0"/>
            </a:b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78502100"/>
      </p:ext>
    </p:extLst>
  </p:cSld>
  <p:clrMapOvr>
    <a:masterClrMapping/>
  </p:clrMapOvr>
  <mc:AlternateContent xmlns:mc="http://schemas.openxmlformats.org/markup-compatibility/2006">
    <mc:Choice xmlns:p14="http://schemas.microsoft.com/office/powerpoint/2010/main" Requires="p14">
      <p:transition spd="slow" p14:dur="2000" advTm="80999"/>
    </mc:Choice>
    <mc:Fallback>
      <p:transition spd="slow" advTm="80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01168"/>
            <a:ext cx="8915400" cy="5710054"/>
          </a:xfrm>
        </p:spPr>
        <p:txBody>
          <a:bodyPr/>
          <a:lstStyle/>
          <a:p>
            <a:pPr algn="r"/>
            <a:r>
              <a:rPr lang="ar-IQ" dirty="0" smtClean="0"/>
              <a:t>الخاتمة</a:t>
            </a:r>
            <a:r>
              <a:rPr lang="ar-IQ" dirty="0"/>
              <a:t>: وهي الجزء الأخير لرسالة البحث، والتي تعرض النتيجة النهائيّة التي توصّل إليها الباحث في دراسته، وتُبيّن الأحكام والأجوبة، فبينما تحتوي المقدّمة على الموضوع الرئيسيّ للبحث، إلى جانب بعض موضوعات البحث بطريقةٍ مختصرةٍ، يجب أن تتصف الخاتمة باحتوائها على أفكار مرتّبة بطريقة واضحة، وبصياغة مباشرة وقويّة، مع مرعاة استخدام جمل وعبارات تعطي القارئ انطباعاً بنهاية البحث</a:t>
            </a:r>
            <a:r>
              <a:rPr lang="ar-IQ" dirty="0"/>
              <a:t/>
            </a:r>
            <a:br>
              <a:rPr lang="ar-IQ" dirty="0"/>
            </a:br>
            <a:endParaRPr lang="ar-IQ" dirty="0" smtClean="0"/>
          </a:p>
          <a:p>
            <a:pPr algn="r"/>
            <a:r>
              <a:rPr lang="ar-IQ" b="1" dirty="0" smtClean="0">
                <a:solidFill>
                  <a:srgbClr val="FF0000"/>
                </a:solidFill>
              </a:rPr>
              <a:t>تنسيق البحث</a:t>
            </a:r>
          </a:p>
          <a:p>
            <a:pPr algn="r"/>
            <a:r>
              <a:rPr lang="ar-IQ" u="sng" dirty="0"/>
              <a:t>قبل طباعة البحث، يخضع البحث بمحتواه لتنسيق يراعى فيه ما </a:t>
            </a:r>
            <a:r>
              <a:rPr lang="ar-IQ" u="sng" dirty="0" smtClean="0"/>
              <a:t>يأتي</a:t>
            </a:r>
            <a:r>
              <a:rPr lang="ar-IQ" dirty="0" smtClean="0"/>
              <a:t>:</a:t>
            </a:r>
          </a:p>
          <a:p>
            <a:pPr algn="r">
              <a:buFont typeface="Wingdings" panose="05000000000000000000" pitchFamily="2" charset="2"/>
              <a:buChar char="Ø"/>
            </a:pPr>
            <a:r>
              <a:rPr lang="ar-IQ" dirty="0" smtClean="0"/>
              <a:t> </a:t>
            </a:r>
            <a:r>
              <a:rPr lang="ar-IQ" dirty="0"/>
              <a:t>فهرس المحتويات: يُساعد الفهرس على توفير الوقت، وتسهيل الوصول للمعلومات. </a:t>
            </a:r>
            <a:endParaRPr lang="ar-IQ" dirty="0" smtClean="0"/>
          </a:p>
          <a:p>
            <a:pPr algn="r">
              <a:buFont typeface="Wingdings" panose="05000000000000000000" pitchFamily="2" charset="2"/>
              <a:buChar char="Ø"/>
            </a:pPr>
            <a:r>
              <a:rPr lang="ar-IQ" dirty="0" smtClean="0"/>
              <a:t>ترقيم </a:t>
            </a:r>
            <a:r>
              <a:rPr lang="ar-IQ" dirty="0"/>
              <a:t>الصفحات: يبدأ الترقيم بعد صفحة </a:t>
            </a:r>
            <a:r>
              <a:rPr lang="ar-IQ" dirty="0" smtClean="0"/>
              <a:t>العنوان. </a:t>
            </a:r>
          </a:p>
          <a:p>
            <a:pPr algn="r">
              <a:buFont typeface="Wingdings" panose="05000000000000000000" pitchFamily="2" charset="2"/>
              <a:buChar char="Ø"/>
            </a:pPr>
            <a:r>
              <a:rPr lang="ar-IQ" dirty="0" smtClean="0"/>
              <a:t>المصادر </a:t>
            </a:r>
            <a:r>
              <a:rPr lang="ar-IQ" dirty="0"/>
              <a:t>والمراجع: توضع بعد انتهاء البحث بالكامل، وهي تتضمن جميع المصادر التي استخدمها الباحث في بحثه.</a:t>
            </a:r>
            <a:r>
              <a:rPr lang="ar-IQ" dirty="0"/>
              <a:t/>
            </a:r>
            <a:br>
              <a:rPr lang="ar-IQ" dirty="0"/>
            </a:br>
            <a:r>
              <a:rPr lang="ar-IQ" dirty="0"/>
              <a:t/>
            </a:r>
            <a:br>
              <a:rPr lang="ar-IQ" dirty="0"/>
            </a:b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849497668"/>
      </p:ext>
    </p:extLst>
  </p:cSld>
  <p:clrMapOvr>
    <a:masterClrMapping/>
  </p:clrMapOvr>
  <mc:AlternateContent xmlns:mc="http://schemas.openxmlformats.org/markup-compatibility/2006">
    <mc:Choice xmlns:p14="http://schemas.microsoft.com/office/powerpoint/2010/main" Requires="p14">
      <p:transition spd="slow" p14:dur="2000" advTm="66342"/>
    </mc:Choice>
    <mc:Fallback>
      <p:transition spd="slow" advTm="66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solidFill>
                  <a:srgbClr val="FF0000"/>
                </a:solidFill>
              </a:rPr>
              <a:t>القواعد اللغوية في كتابة البحث العلمي</a:t>
            </a:r>
            <a:endParaRPr lang="en-US" b="1" dirty="0">
              <a:solidFill>
                <a:srgbClr val="FF0000"/>
              </a:solidFill>
            </a:endParaRPr>
          </a:p>
        </p:txBody>
      </p:sp>
      <p:sp>
        <p:nvSpPr>
          <p:cNvPr id="3" name="Content Placeholder 2"/>
          <p:cNvSpPr>
            <a:spLocks noGrp="1"/>
          </p:cNvSpPr>
          <p:nvPr>
            <p:ph idx="1"/>
          </p:nvPr>
        </p:nvSpPr>
        <p:spPr/>
        <p:txBody>
          <a:bodyPr/>
          <a:lstStyle/>
          <a:p>
            <a:pPr algn="r"/>
            <a:r>
              <a:rPr lang="ar-IQ" dirty="0" smtClean="0"/>
              <a:t>لابد </a:t>
            </a:r>
            <a:r>
              <a:rPr lang="ar-IQ" dirty="0"/>
              <a:t>من مراعاة كافة الأزمنة النحوية في محتوى مضمون البحث </a:t>
            </a:r>
            <a:r>
              <a:rPr lang="ar-IQ" dirty="0" smtClean="0"/>
              <a:t>العلمي </a:t>
            </a:r>
          </a:p>
          <a:p>
            <a:pPr algn="r"/>
            <a:r>
              <a:rPr lang="ar-IQ" dirty="0" smtClean="0"/>
              <a:t>إن </a:t>
            </a:r>
            <a:r>
              <a:rPr lang="ar-IQ" dirty="0"/>
              <a:t>اللغة الإنجليزية لا تفهم بالشكل الصحيح إلا في ظل الكتابة الصحيحة للأزمنة النحوية، </a:t>
            </a:r>
            <a:r>
              <a:rPr lang="ar-IQ" dirty="0" smtClean="0"/>
              <a:t>ويفضل </a:t>
            </a:r>
            <a:r>
              <a:rPr lang="ar-IQ" dirty="0"/>
              <a:t>في كتابة البحث العلمي باللغة </a:t>
            </a:r>
            <a:r>
              <a:rPr lang="ar-IQ" dirty="0" smtClean="0"/>
              <a:t>الإنجليزية الجمع بين الماضي المستمر والمضارع المستمر</a:t>
            </a:r>
          </a:p>
          <a:p>
            <a:pPr algn="r"/>
            <a:r>
              <a:rPr lang="ar-IQ" dirty="0"/>
              <a:t>ترتكز اللغة الإنجليزية على روابط الكلمات والضمائر المختلفة ومن أساسيات كتابة البحث العلمي باللغة الإنجليزية الالتزام بهذه الروابط والضمائر.</a:t>
            </a:r>
          </a:p>
          <a:p>
            <a:pPr algn="r"/>
            <a:r>
              <a:rPr lang="ar-IQ" dirty="0" smtClean="0"/>
              <a:t>اذا </a:t>
            </a:r>
            <a:r>
              <a:rPr lang="ar-IQ" dirty="0"/>
              <a:t>كان البحث العلمي كله مكتوبًا باللغة الإنجليزية فلابد من تهجئة صفحة الغلاف بما فيها من معلومات: (اسم الطالب، أسماء المشرفين، العنوان، الجامعة) إلى اللغة الإنجليزية تهجئة صحيحة، مع مراعاة دلالات الحروف فهناك حروف في اللغة الإنجليزية يلزمها الاجتماع لتأدية النطق الصحيح بحرف واحد من اللغة العربية، مثل: حرف (الذال) الذي يعبر في </a:t>
            </a:r>
            <a:r>
              <a:rPr lang="ar-IQ" dirty="0" smtClean="0"/>
              <a:t>الإنجليزية </a:t>
            </a:r>
            <a:r>
              <a:rPr lang="en-US" dirty="0" smtClean="0"/>
              <a:t>TH)</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7748503"/>
      </p:ext>
    </p:extLst>
  </p:cSld>
  <p:clrMapOvr>
    <a:masterClrMapping/>
  </p:clrMapOvr>
  <mc:AlternateContent xmlns:mc="http://schemas.openxmlformats.org/markup-compatibility/2006">
    <mc:Choice xmlns:p14="http://schemas.microsoft.com/office/powerpoint/2010/main" Requires="p14">
      <p:transition spd="slow" p14:dur="2000" advTm="92853"/>
    </mc:Choice>
    <mc:Fallback>
      <p:transition spd="slow" advTm="92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u="sng" dirty="0" smtClean="0">
                <a:solidFill>
                  <a:srgbClr val="FF0000"/>
                </a:solidFill>
              </a:rPr>
              <a:t>ازمنة الافعال عند كتابة البحث باللغة الانكليزية</a:t>
            </a:r>
            <a:endParaRPr lang="en-US" b="1" u="sng" dirty="0">
              <a:solidFill>
                <a:srgbClr val="FF0000"/>
              </a:solidFill>
            </a:endParaRPr>
          </a:p>
        </p:txBody>
      </p:sp>
      <p:sp>
        <p:nvSpPr>
          <p:cNvPr id="3" name="Content Placeholder 2"/>
          <p:cNvSpPr>
            <a:spLocks noGrp="1"/>
          </p:cNvSpPr>
          <p:nvPr>
            <p:ph idx="1"/>
          </p:nvPr>
        </p:nvSpPr>
        <p:spPr/>
        <p:txBody>
          <a:bodyPr/>
          <a:lstStyle/>
          <a:p>
            <a:r>
              <a:rPr lang="ar-IQ" dirty="0" smtClean="0"/>
              <a:t>المستخلص زمن الماضي </a:t>
            </a:r>
          </a:p>
          <a:p>
            <a:r>
              <a:rPr lang="ar-IQ" dirty="0" smtClean="0"/>
              <a:t>المقدمة زمن الحاضر</a:t>
            </a:r>
          </a:p>
          <a:p>
            <a:r>
              <a:rPr lang="ar-IQ" dirty="0" smtClean="0"/>
              <a:t>منهجية وطرق البحث زمن الماضي</a:t>
            </a:r>
          </a:p>
          <a:p>
            <a:r>
              <a:rPr lang="ar-IQ" dirty="0" smtClean="0"/>
              <a:t>النتائج زمن الماضي عند مناقشتها ولكن عند ذكر الحقائق العلمية تكون في زمن الحاضر</a:t>
            </a:r>
          </a:p>
          <a:p>
            <a:r>
              <a:rPr lang="ar-IQ" dirty="0" smtClean="0"/>
              <a:t>الاستنتاجات تكون في زمن الماضي</a:t>
            </a:r>
          </a:p>
          <a:p>
            <a:r>
              <a:rPr lang="ar-IQ" dirty="0" smtClean="0"/>
              <a:t>الخاتمة تكون مزج بين زمن الماضي والمستقبل للدراسات المستقبلية</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88625042"/>
      </p:ext>
    </p:extLst>
  </p:cSld>
  <p:clrMapOvr>
    <a:masterClrMapping/>
  </p:clrMapOvr>
  <mc:AlternateContent xmlns:mc="http://schemas.openxmlformats.org/markup-compatibility/2006">
    <mc:Choice xmlns:p14="http://schemas.microsoft.com/office/powerpoint/2010/main" Requires="p14">
      <p:transition spd="slow" p14:dur="2000" advTm="46870"/>
    </mc:Choice>
    <mc:Fallback>
      <p:transition spd="slow" advTm="46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203</TotalTime>
  <Words>395</Words>
  <Application>Microsoft Office PowerPoint</Application>
  <PresentationFormat>Widescreen</PresentationFormat>
  <Paragraphs>57</Paragraphs>
  <Slides>9</Slides>
  <Notes>0</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Arabic Typesetting</vt:lpstr>
      <vt:lpstr>Arial</vt:lpstr>
      <vt:lpstr>Century Gothic</vt:lpstr>
      <vt:lpstr>Tahoma</vt:lpstr>
      <vt:lpstr>Wingdings</vt:lpstr>
      <vt:lpstr>Wingdings 3</vt:lpstr>
      <vt:lpstr>Wisp</vt:lpstr>
      <vt:lpstr>خطوات كتابة البحث العلمي  لطلبة الدراسات العليا</vt:lpstr>
      <vt:lpstr>ماهية البحث العلمي</vt:lpstr>
      <vt:lpstr>اسس كتابة البحث العلمي</vt:lpstr>
      <vt:lpstr>PowerPoint Presentation</vt:lpstr>
      <vt:lpstr>PowerPoint Presentation</vt:lpstr>
      <vt:lpstr>كتابة البحث  </vt:lpstr>
      <vt:lpstr>PowerPoint Presentation</vt:lpstr>
      <vt:lpstr>القواعد اللغوية في كتابة البحث العلمي</vt:lpstr>
      <vt:lpstr>ازمنة الافعال عند كتابة البحث باللغة الانكليزية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خطوات كتابة البحث العلمي لطلبة الدراسات العليا</dc:title>
  <dc:creator>ASUS</dc:creator>
  <cp:lastModifiedBy>ASUS</cp:lastModifiedBy>
  <cp:revision>11</cp:revision>
  <dcterms:created xsi:type="dcterms:W3CDTF">2021-05-13T11:48:45Z</dcterms:created>
  <dcterms:modified xsi:type="dcterms:W3CDTF">2021-05-13T16:03:01Z</dcterms:modified>
</cp:coreProperties>
</file>