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56" r:id="rId2"/>
    <p:sldId id="257" r:id="rId3"/>
    <p:sldId id="288" r:id="rId4"/>
    <p:sldId id="289" r:id="rId5"/>
    <p:sldId id="290" r:id="rId6"/>
    <p:sldId id="291" r:id="rId7"/>
    <p:sldId id="292" r:id="rId8"/>
    <p:sldId id="293" r:id="rId9"/>
    <p:sldId id="268" r:id="rId10"/>
    <p:sldId id="295" r:id="rId11"/>
    <p:sldId id="272" r:id="rId12"/>
    <p:sldId id="273" r:id="rId13"/>
    <p:sldId id="259" r:id="rId14"/>
    <p:sldId id="260" r:id="rId15"/>
    <p:sldId id="261" r:id="rId16"/>
    <p:sldId id="262" r:id="rId17"/>
    <p:sldId id="263" r:id="rId18"/>
    <p:sldId id="264" r:id="rId19"/>
    <p:sldId id="265" r:id="rId20"/>
    <p:sldId id="266" r:id="rId21"/>
    <p:sldId id="267" r:id="rId22"/>
    <p:sldId id="26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2178AFE3-8DEF-4042-8DDD-080E128386BB}" type="datetimeFigureOut">
              <a:rPr lang="en-US" smtClean="0"/>
              <a:t>2/14/2021</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486FF47-63BE-42B5-B666-70AF856BE2F5}" type="slidenum">
              <a:rPr lang="en-US" smtClean="0"/>
              <a:t>‹#›</a:t>
            </a:fld>
            <a:endParaRPr lang="en-US"/>
          </a:p>
        </p:txBody>
      </p:sp>
    </p:spTree>
    <p:extLst>
      <p:ext uri="{BB962C8B-B14F-4D97-AF65-F5344CB8AC3E}">
        <p14:creationId xmlns:p14="http://schemas.microsoft.com/office/powerpoint/2010/main" val="3901652853"/>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78AFE3-8DEF-4042-8DDD-080E128386B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6FF47-63BE-42B5-B666-70AF856BE2F5}" type="slidenum">
              <a:rPr lang="en-US" smtClean="0"/>
              <a:t>‹#›</a:t>
            </a:fld>
            <a:endParaRPr lang="en-US"/>
          </a:p>
        </p:txBody>
      </p:sp>
    </p:spTree>
    <p:extLst>
      <p:ext uri="{BB962C8B-B14F-4D97-AF65-F5344CB8AC3E}">
        <p14:creationId xmlns:p14="http://schemas.microsoft.com/office/powerpoint/2010/main" val="996606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78AFE3-8DEF-4042-8DDD-080E128386B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6FF47-63BE-42B5-B666-70AF856BE2F5}" type="slidenum">
              <a:rPr lang="en-US" smtClean="0"/>
              <a:t>‹#›</a:t>
            </a:fld>
            <a:endParaRPr lang="en-US"/>
          </a:p>
        </p:txBody>
      </p:sp>
    </p:spTree>
    <p:extLst>
      <p:ext uri="{BB962C8B-B14F-4D97-AF65-F5344CB8AC3E}">
        <p14:creationId xmlns:p14="http://schemas.microsoft.com/office/powerpoint/2010/main" val="238355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78AFE3-8DEF-4042-8DDD-080E128386B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6FF47-63BE-42B5-B666-70AF856BE2F5}" type="slidenum">
              <a:rPr lang="en-US" smtClean="0"/>
              <a:t>‹#›</a:t>
            </a:fld>
            <a:endParaRPr lang="en-US"/>
          </a:p>
        </p:txBody>
      </p:sp>
    </p:spTree>
    <p:extLst>
      <p:ext uri="{BB962C8B-B14F-4D97-AF65-F5344CB8AC3E}">
        <p14:creationId xmlns:p14="http://schemas.microsoft.com/office/powerpoint/2010/main" val="172965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78AFE3-8DEF-4042-8DDD-080E128386BB}"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6FF47-63BE-42B5-B666-70AF856BE2F5}" type="slidenum">
              <a:rPr lang="en-US" smtClean="0"/>
              <a:t>‹#›</a:t>
            </a:fld>
            <a:endParaRPr lang="en-US"/>
          </a:p>
        </p:txBody>
      </p:sp>
    </p:spTree>
    <p:extLst>
      <p:ext uri="{BB962C8B-B14F-4D97-AF65-F5344CB8AC3E}">
        <p14:creationId xmlns:p14="http://schemas.microsoft.com/office/powerpoint/2010/main" val="286995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78AFE3-8DEF-4042-8DDD-080E128386BB}" type="datetimeFigureOut">
              <a:rPr lang="en-US" smtClean="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86FF47-63BE-42B5-B666-70AF856BE2F5}" type="slidenum">
              <a:rPr lang="en-US" smtClean="0"/>
              <a:t>‹#›</a:t>
            </a:fld>
            <a:endParaRPr lang="en-US"/>
          </a:p>
        </p:txBody>
      </p:sp>
    </p:spTree>
    <p:extLst>
      <p:ext uri="{BB962C8B-B14F-4D97-AF65-F5344CB8AC3E}">
        <p14:creationId xmlns:p14="http://schemas.microsoft.com/office/powerpoint/2010/main" val="4255244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78AFE3-8DEF-4042-8DDD-080E128386BB}" type="datetimeFigureOut">
              <a:rPr lang="en-US" smtClean="0"/>
              <a:t>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86FF47-63BE-42B5-B666-70AF856BE2F5}" type="slidenum">
              <a:rPr lang="en-US" smtClean="0"/>
              <a:t>‹#›</a:t>
            </a:fld>
            <a:endParaRPr lang="en-US"/>
          </a:p>
        </p:txBody>
      </p:sp>
    </p:spTree>
    <p:extLst>
      <p:ext uri="{BB962C8B-B14F-4D97-AF65-F5344CB8AC3E}">
        <p14:creationId xmlns:p14="http://schemas.microsoft.com/office/powerpoint/2010/main" val="1242901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78AFE3-8DEF-4042-8DDD-080E128386BB}" type="datetimeFigureOut">
              <a:rPr lang="en-US" smtClean="0"/>
              <a:t>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86FF47-63BE-42B5-B666-70AF856BE2F5}" type="slidenum">
              <a:rPr lang="en-US" smtClean="0"/>
              <a:t>‹#›</a:t>
            </a:fld>
            <a:endParaRPr lang="en-US"/>
          </a:p>
        </p:txBody>
      </p:sp>
    </p:spTree>
    <p:extLst>
      <p:ext uri="{BB962C8B-B14F-4D97-AF65-F5344CB8AC3E}">
        <p14:creationId xmlns:p14="http://schemas.microsoft.com/office/powerpoint/2010/main" val="3077330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8AFE3-8DEF-4042-8DDD-080E128386BB}" type="datetimeFigureOut">
              <a:rPr lang="en-US" smtClean="0"/>
              <a:t>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86FF47-63BE-42B5-B666-70AF856BE2F5}" type="slidenum">
              <a:rPr lang="en-US" smtClean="0"/>
              <a:t>‹#›</a:t>
            </a:fld>
            <a:endParaRPr lang="en-US"/>
          </a:p>
        </p:txBody>
      </p:sp>
    </p:spTree>
    <p:extLst>
      <p:ext uri="{BB962C8B-B14F-4D97-AF65-F5344CB8AC3E}">
        <p14:creationId xmlns:p14="http://schemas.microsoft.com/office/powerpoint/2010/main" val="2326362737"/>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2178AFE3-8DEF-4042-8DDD-080E128386BB}" type="datetimeFigureOut">
              <a:rPr lang="en-US" smtClean="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486FF47-63BE-42B5-B666-70AF856BE2F5}" type="slidenum">
              <a:rPr lang="en-US" smtClean="0"/>
              <a:t>‹#›</a:t>
            </a:fld>
            <a:endParaRPr lang="en-US"/>
          </a:p>
        </p:txBody>
      </p:sp>
    </p:spTree>
    <p:extLst>
      <p:ext uri="{BB962C8B-B14F-4D97-AF65-F5344CB8AC3E}">
        <p14:creationId xmlns:p14="http://schemas.microsoft.com/office/powerpoint/2010/main" val="1285778568"/>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2178AFE3-8DEF-4042-8DDD-080E128386BB}" type="datetimeFigureOut">
              <a:rPr lang="en-US" smtClean="0"/>
              <a:t>2/14/2021</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486FF47-63BE-42B5-B666-70AF856BE2F5}" type="slidenum">
              <a:rPr lang="en-US" smtClean="0"/>
              <a:t>‹#›</a:t>
            </a:fld>
            <a:endParaRPr lang="en-US"/>
          </a:p>
        </p:txBody>
      </p:sp>
    </p:spTree>
    <p:extLst>
      <p:ext uri="{BB962C8B-B14F-4D97-AF65-F5344CB8AC3E}">
        <p14:creationId xmlns:p14="http://schemas.microsoft.com/office/powerpoint/2010/main" val="49730354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6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2178AFE3-8DEF-4042-8DDD-080E128386BB}" type="datetimeFigureOut">
              <a:rPr lang="en-US" smtClean="0"/>
              <a:t>2/14/2021</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486FF47-63BE-42B5-B666-70AF856BE2F5}" type="slidenum">
              <a:rPr lang="en-US" smtClean="0"/>
              <a:t>‹#›</a:t>
            </a:fld>
            <a:endParaRPr lang="en-US"/>
          </a:p>
        </p:txBody>
      </p:sp>
    </p:spTree>
    <p:extLst>
      <p:ext uri="{BB962C8B-B14F-4D97-AF65-F5344CB8AC3E}">
        <p14:creationId xmlns:p14="http://schemas.microsoft.com/office/powerpoint/2010/main" val="3194657285"/>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1023867"/>
            <a:ext cx="11292399" cy="3349641"/>
          </a:xfrm>
        </p:spPr>
        <p:txBody>
          <a:bodyPr anchor="ctr">
            <a:normAutofit/>
          </a:bodyPr>
          <a:lstStyle/>
          <a:p>
            <a:pPr algn="ctr" rtl="1"/>
            <a:r>
              <a:rPr lang="ar-IQ" sz="6600" dirty="0" smtClean="0"/>
              <a:t>المنطق ومنهجية التصميم</a:t>
            </a:r>
            <a:endParaRPr lang="en-US" sz="6600" dirty="0"/>
          </a:p>
        </p:txBody>
      </p:sp>
      <p:sp>
        <p:nvSpPr>
          <p:cNvPr id="3" name="Subtitle 2"/>
          <p:cNvSpPr>
            <a:spLocks noGrp="1"/>
          </p:cNvSpPr>
          <p:nvPr>
            <p:ph type="subTitle" idx="1"/>
          </p:nvPr>
        </p:nvSpPr>
        <p:spPr>
          <a:xfrm>
            <a:off x="3195376" y="4734362"/>
            <a:ext cx="4756220" cy="1037760"/>
          </a:xfrm>
        </p:spPr>
        <p:txBody>
          <a:bodyPr>
            <a:normAutofit/>
          </a:bodyPr>
          <a:lstStyle/>
          <a:p>
            <a:pPr algn="ctr" rtl="1"/>
            <a:r>
              <a:rPr lang="ar-IQ" sz="4800" smtClean="0"/>
              <a:t>المحاضرة </a:t>
            </a:r>
            <a:r>
              <a:rPr lang="ar-IQ" sz="4800" smtClean="0"/>
              <a:t>التاسعة</a:t>
            </a:r>
            <a:endParaRPr lang="en-US" sz="4800" dirty="0"/>
          </a:p>
        </p:txBody>
      </p:sp>
    </p:spTree>
    <p:extLst>
      <p:ext uri="{BB962C8B-B14F-4D97-AF65-F5344CB8AC3E}">
        <p14:creationId xmlns:p14="http://schemas.microsoft.com/office/powerpoint/2010/main" val="3610519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2013" y="388808"/>
            <a:ext cx="11348185" cy="6478184"/>
          </a:xfrm>
          <a:prstGeom prst="rect">
            <a:avLst/>
          </a:prstGeom>
        </p:spPr>
        <p:txBody>
          <a:bodyPr wrap="square">
            <a:spAutoFit/>
          </a:bodyPr>
          <a:lstStyle/>
          <a:p>
            <a:pPr algn="justLow" rtl="1">
              <a:lnSpc>
                <a:spcPct val="150000"/>
              </a:lnSpc>
              <a:spcBef>
                <a:spcPct val="0"/>
              </a:spcBef>
              <a:buClrTx/>
              <a:buSzTx/>
              <a:buFontTx/>
              <a:buNone/>
            </a:pPr>
            <a:r>
              <a:rPr lang="ar-SA" sz="2800" b="1" dirty="0">
                <a:solidFill>
                  <a:schemeClr val="tx2"/>
                </a:solidFill>
                <a:latin typeface="Times New Roman" panose="02020603050405020304" pitchFamily="18" charset="0"/>
              </a:rPr>
              <a:t>1.الواقعى او النفعى </a:t>
            </a:r>
            <a:r>
              <a:rPr lang="en-US" sz="2800" b="1" dirty="0">
                <a:solidFill>
                  <a:schemeClr val="tx2"/>
                </a:solidFill>
                <a:latin typeface="Times New Roman" panose="02020603050405020304" pitchFamily="18" charset="0"/>
                <a:cs typeface="Times New Roman" panose="02020603050405020304" pitchFamily="18" charset="0"/>
              </a:rPr>
              <a:t>Pragmatic</a:t>
            </a:r>
            <a:r>
              <a:rPr lang="ar-IQ" sz="2800" b="1" dirty="0">
                <a:solidFill>
                  <a:schemeClr val="tx2"/>
                </a:solidFill>
                <a:latin typeface="Times New Roman" panose="02020603050405020304" pitchFamily="18" charset="0"/>
              </a:rPr>
              <a:t>  2.</a:t>
            </a:r>
            <a:r>
              <a:rPr lang="ar-SA" sz="2800" b="1" dirty="0">
                <a:solidFill>
                  <a:schemeClr val="tx2"/>
                </a:solidFill>
                <a:latin typeface="Times New Roman" panose="02020603050405020304" pitchFamily="18" charset="0"/>
              </a:rPr>
              <a:t>التماثل </a:t>
            </a:r>
            <a:r>
              <a:rPr lang="en-US" sz="2800" b="1" dirty="0">
                <a:solidFill>
                  <a:schemeClr val="tx2"/>
                </a:solidFill>
                <a:latin typeface="Times New Roman" panose="02020603050405020304" pitchFamily="18" charset="0"/>
                <a:cs typeface="Times New Roman" panose="02020603050405020304" pitchFamily="18" charset="0"/>
              </a:rPr>
              <a:t>Iconic</a:t>
            </a:r>
            <a:r>
              <a:rPr lang="ar-IQ" sz="2800" b="1" dirty="0">
                <a:solidFill>
                  <a:schemeClr val="tx2"/>
                </a:solidFill>
                <a:latin typeface="Times New Roman" panose="02020603050405020304" pitchFamily="18" charset="0"/>
              </a:rPr>
              <a:t>  3.</a:t>
            </a:r>
            <a:r>
              <a:rPr lang="ar-SA" sz="2800" b="1" dirty="0">
                <a:solidFill>
                  <a:schemeClr val="tx2"/>
                </a:solidFill>
                <a:latin typeface="Times New Roman" panose="02020603050405020304" pitchFamily="18" charset="0"/>
              </a:rPr>
              <a:t>التشبيه او المناظرة </a:t>
            </a:r>
            <a:r>
              <a:rPr lang="en-US" sz="2800" b="1" dirty="0">
                <a:solidFill>
                  <a:schemeClr val="tx2"/>
                </a:solidFill>
                <a:latin typeface="Times New Roman" panose="02020603050405020304" pitchFamily="18" charset="0"/>
                <a:cs typeface="Times New Roman" panose="02020603050405020304" pitchFamily="18" charset="0"/>
              </a:rPr>
              <a:t>Analogic</a:t>
            </a:r>
            <a:r>
              <a:rPr lang="ar-IQ" sz="2800" b="1" dirty="0">
                <a:solidFill>
                  <a:schemeClr val="tx2"/>
                </a:solidFill>
                <a:latin typeface="Times New Roman" panose="02020603050405020304" pitchFamily="18" charset="0"/>
              </a:rPr>
              <a:t>  4.</a:t>
            </a:r>
            <a:r>
              <a:rPr lang="ar-SA" sz="2800" b="1" dirty="0">
                <a:solidFill>
                  <a:schemeClr val="tx2"/>
                </a:solidFill>
                <a:latin typeface="Times New Roman" panose="02020603050405020304" pitchFamily="18" charset="0"/>
              </a:rPr>
              <a:t>القانونى او المعيارى </a:t>
            </a:r>
            <a:r>
              <a:rPr lang="en-US" sz="2800" b="1" dirty="0">
                <a:solidFill>
                  <a:schemeClr val="tx2"/>
                </a:solidFill>
                <a:latin typeface="Times New Roman" panose="02020603050405020304" pitchFamily="18" charset="0"/>
                <a:cs typeface="Times New Roman" panose="02020603050405020304" pitchFamily="18" charset="0"/>
              </a:rPr>
              <a:t>Canonic</a:t>
            </a:r>
            <a:r>
              <a:rPr lang="ar-SA" sz="2800" b="1" dirty="0">
                <a:solidFill>
                  <a:schemeClr val="tx2"/>
                </a:solidFill>
                <a:latin typeface="Times New Roman" panose="02020603050405020304" pitchFamily="18" charset="0"/>
              </a:rPr>
              <a:t>)</a:t>
            </a:r>
            <a:endParaRPr lang="ar-IQ" sz="2800" b="1" dirty="0">
              <a:solidFill>
                <a:schemeClr val="tx2"/>
              </a:solidFill>
              <a:latin typeface="Times New Roman" panose="02020603050405020304" pitchFamily="18" charset="0"/>
            </a:endParaRPr>
          </a:p>
          <a:p>
            <a:pPr algn="justLow" rtl="1">
              <a:lnSpc>
                <a:spcPct val="150000"/>
              </a:lnSpc>
              <a:spcBef>
                <a:spcPct val="0"/>
              </a:spcBef>
              <a:buClrTx/>
              <a:buSzTx/>
              <a:buFontTx/>
              <a:buNone/>
            </a:pPr>
            <a:r>
              <a:rPr lang="ar-IQ" sz="2800" b="1" dirty="0" smtClean="0">
                <a:solidFill>
                  <a:schemeClr val="tx2"/>
                </a:solidFill>
                <a:latin typeface="Times New Roman" panose="02020603050405020304" pitchFamily="18" charset="0"/>
              </a:rPr>
              <a:t>1</a:t>
            </a:r>
            <a:r>
              <a:rPr lang="ar-IQ" sz="2800" b="1" dirty="0">
                <a:solidFill>
                  <a:schemeClr val="tx2"/>
                </a:solidFill>
                <a:latin typeface="Times New Roman" panose="02020603050405020304" pitchFamily="18" charset="0"/>
              </a:rPr>
              <a:t>. </a:t>
            </a:r>
            <a:r>
              <a:rPr lang="ar-SA" sz="2800" b="1" dirty="0">
                <a:solidFill>
                  <a:schemeClr val="tx2"/>
                </a:solidFill>
                <a:latin typeface="Times New Roman" panose="02020603050405020304" pitchFamily="18" charset="0"/>
              </a:rPr>
              <a:t>التصميم الواقعى او النفعى</a:t>
            </a:r>
            <a:r>
              <a:rPr lang="ar-IQ" sz="2800" b="1" dirty="0">
                <a:solidFill>
                  <a:schemeClr val="tx2"/>
                </a:solidFill>
                <a:latin typeface="Times New Roman" panose="02020603050405020304" pitchFamily="18" charset="0"/>
              </a:rPr>
              <a:t> </a:t>
            </a:r>
            <a:r>
              <a:rPr lang="en-US" sz="2800" b="1" dirty="0">
                <a:solidFill>
                  <a:schemeClr val="tx2"/>
                </a:solidFill>
                <a:latin typeface="Times New Roman" panose="02020603050405020304" pitchFamily="18" charset="0"/>
                <a:cs typeface="Times New Roman" panose="02020603050405020304" pitchFamily="18" charset="0"/>
              </a:rPr>
              <a:t> Pragmatic Design</a:t>
            </a:r>
          </a:p>
          <a:p>
            <a:pPr algn="justLow" rtl="1">
              <a:lnSpc>
                <a:spcPct val="150000"/>
              </a:lnSpc>
              <a:spcBef>
                <a:spcPct val="0"/>
              </a:spcBef>
              <a:buClrTx/>
              <a:buSzTx/>
              <a:buFontTx/>
              <a:buNone/>
            </a:pPr>
            <a:r>
              <a:rPr lang="ar-SA" sz="2800" dirty="0">
                <a:solidFill>
                  <a:schemeClr val="tx2"/>
                </a:solidFill>
                <a:latin typeface="Times New Roman" panose="02020603050405020304" pitchFamily="18" charset="0"/>
              </a:rPr>
              <a:t>يبدو ان المصممون الاوائل اتخذوا اسلوب واقعى لمهمتهم </a:t>
            </a:r>
            <a:r>
              <a:rPr lang="ar-SA" sz="2800" b="1" dirty="0">
                <a:solidFill>
                  <a:schemeClr val="tx2"/>
                </a:solidFill>
                <a:latin typeface="Times New Roman" panose="02020603050405020304" pitchFamily="18" charset="0"/>
              </a:rPr>
              <a:t>باستخدام المواد المتوفرة فى اليد واسسوا بالتجربة و الخطأ اى المواد يمكن استخدامها ثم استخدامها بوعى.</a:t>
            </a:r>
            <a:endParaRPr lang="en-US" sz="2800" b="1" dirty="0">
              <a:solidFill>
                <a:schemeClr val="tx2"/>
              </a:solidFill>
              <a:latin typeface="Times New Roman" panose="02020603050405020304" pitchFamily="18" charset="0"/>
              <a:cs typeface="Times New Roman" panose="02020603050405020304" pitchFamily="18" charset="0"/>
            </a:endParaRPr>
          </a:p>
          <a:p>
            <a:pPr algn="justLow" rtl="1">
              <a:lnSpc>
                <a:spcPct val="150000"/>
              </a:lnSpc>
              <a:spcBef>
                <a:spcPct val="0"/>
              </a:spcBef>
              <a:buClrTx/>
              <a:buSzTx/>
              <a:buFontTx/>
              <a:buNone/>
            </a:pPr>
            <a:r>
              <a:rPr lang="ar-SA" sz="2800" dirty="0">
                <a:solidFill>
                  <a:schemeClr val="tx2"/>
                </a:solidFill>
                <a:latin typeface="Times New Roman" panose="02020603050405020304" pitchFamily="18" charset="0"/>
              </a:rPr>
              <a:t> ظهر الانسان الذى نعرفه الان منذ 40000 سنة و استخد</a:t>
            </a:r>
            <a:r>
              <a:rPr lang="ar-IQ" sz="2800" dirty="0">
                <a:solidFill>
                  <a:schemeClr val="tx2"/>
                </a:solidFill>
                <a:latin typeface="Times New Roman" panose="02020603050405020304" pitchFamily="18" charset="0"/>
              </a:rPr>
              <a:t>م</a:t>
            </a:r>
            <a:r>
              <a:rPr lang="ar-SA" sz="2800" dirty="0">
                <a:solidFill>
                  <a:schemeClr val="tx2"/>
                </a:solidFill>
                <a:latin typeface="Times New Roman" panose="02020603050405020304" pitchFamily="18" charset="0"/>
              </a:rPr>
              <a:t> الادوات والاسلحة وعاش اينما استطاع ووقتما استطاع فى كهوف الجبال. وكان صيادا واخذته رحلات الصيد بعيدا عن مسكنه. وكان عليه ان يستريح و ينام و يحمى نفسه من الحيوانات المفترسة و من الاشياء لذلك كان عليه ان يبنى مأوى</a:t>
            </a:r>
            <a:r>
              <a:rPr lang="en-US" sz="2800" dirty="0">
                <a:solidFill>
                  <a:schemeClr val="tx2"/>
                </a:solidFill>
                <a:latin typeface="Times New Roman" panose="02020603050405020304" pitchFamily="18" charset="0"/>
                <a:cs typeface="Times New Roman" panose="02020603050405020304" pitchFamily="18" charset="0"/>
              </a:rPr>
              <a:t> </a:t>
            </a:r>
            <a:r>
              <a:rPr lang="ar-IQ" sz="2800" dirty="0">
                <a:solidFill>
                  <a:schemeClr val="tx2"/>
                </a:solidFill>
                <a:latin typeface="Times New Roman" panose="02020603050405020304" pitchFamily="18" charset="0"/>
              </a:rPr>
              <a:t>(</a:t>
            </a:r>
            <a:r>
              <a:rPr lang="ar-SA" sz="2800" dirty="0">
                <a:solidFill>
                  <a:schemeClr val="tx2"/>
                </a:solidFill>
                <a:latin typeface="Times New Roman" panose="02020603050405020304" pitchFamily="18" charset="0"/>
              </a:rPr>
              <a:t>ملجأ او محمى) له. و لم يتبقى الكثير من تلك الملاجئ التى بناها الانسان لنفسه فى العصور الاولى و العديد منها اتخذ الشكل الاسطوانى</a:t>
            </a:r>
            <a:r>
              <a:rPr lang="en-US" sz="2800" dirty="0">
                <a:solidFill>
                  <a:schemeClr val="tx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18254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71438"/>
            <a:ext cx="12192000" cy="7201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cs typeface="Arial" panose="020B0604020202020204" pitchFamily="34" charset="0"/>
              </a:defRPr>
            </a:lvl1pPr>
            <a:lvl2pPr marL="742950" indent="-285750" algn="r" rtl="1">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cs typeface="Arial" panose="020B0604020202020204" pitchFamily="34" charset="0"/>
              </a:defRPr>
            </a:lvl2pPr>
            <a:lvl3pPr marL="1143000" indent="-228600" algn="r" rtl="1">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cs typeface="Arial" panose="020B0604020202020204" pitchFamily="34" charset="0"/>
              </a:defRPr>
            </a:lvl3pPr>
            <a:lvl4pPr marL="1600200" indent="-228600" algn="r" rtl="1">
              <a:spcBef>
                <a:spcPts val="400"/>
              </a:spcBef>
              <a:buClr>
                <a:srgbClr val="A04DA3"/>
              </a:buClr>
              <a:buSzPct val="75000"/>
              <a:buFont typeface="Wingdings" panose="05000000000000000000" pitchFamily="2" charset="2"/>
              <a:buChar char=""/>
              <a:defRPr sz="2000">
                <a:solidFill>
                  <a:schemeClr val="tx1"/>
                </a:solidFill>
                <a:latin typeface="Tw Cen MT" panose="020B0602020104020603" pitchFamily="34" charset="0"/>
                <a:cs typeface="Arial" panose="020B0604020202020204" pitchFamily="34" charset="0"/>
              </a:defRPr>
            </a:lvl4pPr>
            <a:lvl5pPr marL="2057400" indent="-228600" algn="r" rtl="1">
              <a:spcBef>
                <a:spcPts val="400"/>
              </a:spcBef>
              <a:buClr>
                <a:srgbClr val="C4652D"/>
              </a:buClr>
              <a:buSzPct val="65000"/>
              <a:buFont typeface="Wingdings" panose="05000000000000000000" pitchFamily="2" charset="2"/>
              <a:buChar char=""/>
              <a:defRPr sz="2000">
                <a:solidFill>
                  <a:schemeClr val="tx1"/>
                </a:solidFill>
                <a:latin typeface="Tw Cen MT" panose="020B0602020104020603" pitchFamily="34" charset="0"/>
                <a:cs typeface="Arial" panose="020B0604020202020204" pitchFamily="34" charset="0"/>
              </a:defRPr>
            </a:lvl5pPr>
            <a:lvl6pPr marL="2514600" indent="-228600" algn="r" rtl="1" eaLnBrk="0" fontAlgn="base" hangingPunct="0">
              <a:spcBef>
                <a:spcPts val="400"/>
              </a:spcBef>
              <a:spcAft>
                <a:spcPct val="0"/>
              </a:spcAft>
              <a:buClr>
                <a:srgbClr val="C4652D"/>
              </a:buClr>
              <a:buSzPct val="65000"/>
              <a:buFont typeface="Wingdings" panose="05000000000000000000" pitchFamily="2" charset="2"/>
              <a:buChar char=""/>
              <a:defRPr sz="2000">
                <a:solidFill>
                  <a:schemeClr val="tx1"/>
                </a:solidFill>
                <a:latin typeface="Tw Cen MT" panose="020B0602020104020603" pitchFamily="34" charset="0"/>
                <a:cs typeface="Arial" panose="020B0604020202020204" pitchFamily="34" charset="0"/>
              </a:defRPr>
            </a:lvl6pPr>
            <a:lvl7pPr marL="2971800" indent="-228600" algn="r" rtl="1" eaLnBrk="0" fontAlgn="base" hangingPunct="0">
              <a:spcBef>
                <a:spcPts val="400"/>
              </a:spcBef>
              <a:spcAft>
                <a:spcPct val="0"/>
              </a:spcAft>
              <a:buClr>
                <a:srgbClr val="C4652D"/>
              </a:buClr>
              <a:buSzPct val="65000"/>
              <a:buFont typeface="Wingdings" panose="05000000000000000000" pitchFamily="2" charset="2"/>
              <a:buChar char=""/>
              <a:defRPr sz="2000">
                <a:solidFill>
                  <a:schemeClr val="tx1"/>
                </a:solidFill>
                <a:latin typeface="Tw Cen MT" panose="020B0602020104020603" pitchFamily="34" charset="0"/>
                <a:cs typeface="Arial" panose="020B0604020202020204" pitchFamily="34" charset="0"/>
              </a:defRPr>
            </a:lvl7pPr>
            <a:lvl8pPr marL="3429000" indent="-228600" algn="r" rtl="1" eaLnBrk="0" fontAlgn="base" hangingPunct="0">
              <a:spcBef>
                <a:spcPts val="400"/>
              </a:spcBef>
              <a:spcAft>
                <a:spcPct val="0"/>
              </a:spcAft>
              <a:buClr>
                <a:srgbClr val="C4652D"/>
              </a:buClr>
              <a:buSzPct val="65000"/>
              <a:buFont typeface="Wingdings" panose="05000000000000000000" pitchFamily="2" charset="2"/>
              <a:buChar char=""/>
              <a:defRPr sz="2000">
                <a:solidFill>
                  <a:schemeClr val="tx1"/>
                </a:solidFill>
                <a:latin typeface="Tw Cen MT" panose="020B0602020104020603" pitchFamily="34" charset="0"/>
                <a:cs typeface="Arial" panose="020B0604020202020204" pitchFamily="34" charset="0"/>
              </a:defRPr>
            </a:lvl8pPr>
            <a:lvl9pPr marL="3886200" indent="-228600" algn="r" rtl="1" eaLnBrk="0" fontAlgn="base" hangingPunct="0">
              <a:spcBef>
                <a:spcPts val="400"/>
              </a:spcBef>
              <a:spcAft>
                <a:spcPct val="0"/>
              </a:spcAft>
              <a:buClr>
                <a:srgbClr val="C4652D"/>
              </a:buClr>
              <a:buSzPct val="65000"/>
              <a:buFont typeface="Wingdings" panose="05000000000000000000" pitchFamily="2" charset="2"/>
              <a:buChar char=""/>
              <a:defRPr sz="2000">
                <a:solidFill>
                  <a:schemeClr val="tx1"/>
                </a:solidFill>
                <a:latin typeface="Tw Cen MT" panose="020B0602020104020603" pitchFamily="34" charset="0"/>
                <a:cs typeface="Arial" panose="020B0604020202020204" pitchFamily="34" charset="0"/>
              </a:defRPr>
            </a:lvl9pPr>
          </a:lstStyle>
          <a:p>
            <a:pPr algn="justLow">
              <a:lnSpc>
                <a:spcPct val="150000"/>
              </a:lnSpc>
              <a:spcBef>
                <a:spcPct val="0"/>
              </a:spcBef>
              <a:buClrTx/>
              <a:buSzTx/>
              <a:buFontTx/>
              <a:buNone/>
            </a:pPr>
            <a:r>
              <a:rPr lang="ar-SA" sz="2800" dirty="0">
                <a:solidFill>
                  <a:schemeClr val="tx2"/>
                </a:solidFill>
                <a:latin typeface="Times New Roman" panose="02020603050405020304" pitchFamily="18" charset="0"/>
                <a:cs typeface="Times New Roman" panose="02020603050405020304" pitchFamily="18" charset="0"/>
              </a:rPr>
              <a:t>و كانت المواد المتوفرة للبناء الاول غير مشجعة مثل الاحجار الصغيرة و بعض فروع الاشجار و عظام و جلود الحيوانات. لذلك عمد الصيادون الى عمل حفر فى الارض بيضاوية الشكل و اقامة غطاء فوقها مكون من ج</a:t>
            </a:r>
            <a:r>
              <a:rPr lang="ar-IQ" sz="2800" dirty="0">
                <a:solidFill>
                  <a:schemeClr val="tx2"/>
                </a:solidFill>
                <a:latin typeface="Times New Roman" panose="02020603050405020304" pitchFamily="18" charset="0"/>
                <a:cs typeface="Times New Roman" panose="02020603050405020304" pitchFamily="18" charset="0"/>
              </a:rPr>
              <a:t>ذ</a:t>
            </a:r>
            <a:r>
              <a:rPr lang="ar-SA" sz="2800" dirty="0">
                <a:solidFill>
                  <a:schemeClr val="tx2"/>
                </a:solidFill>
                <a:latin typeface="Times New Roman" panose="02020603050405020304" pitchFamily="18" charset="0"/>
                <a:cs typeface="Times New Roman" panose="02020603050405020304" pitchFamily="18" charset="0"/>
              </a:rPr>
              <a:t>وع الاشجار و الاغصان</a:t>
            </a:r>
            <a:r>
              <a:rPr lang="ar-IQ" sz="2800" dirty="0">
                <a:solidFill>
                  <a:schemeClr val="tx2"/>
                </a:solidFill>
                <a:latin typeface="Times New Roman" panose="02020603050405020304" pitchFamily="18" charset="0"/>
                <a:cs typeface="Times New Roman" panose="02020603050405020304" pitchFamily="18" charset="0"/>
              </a:rPr>
              <a:t> </a:t>
            </a:r>
            <a:r>
              <a:rPr lang="ar-SA" sz="2800" dirty="0">
                <a:solidFill>
                  <a:schemeClr val="tx2"/>
                </a:solidFill>
                <a:latin typeface="Times New Roman" panose="02020603050405020304" pitchFamily="18" charset="0"/>
                <a:cs typeface="Times New Roman" panose="02020603050405020304" pitchFamily="18" charset="0"/>
              </a:rPr>
              <a:t>و بذلك اتقى الانسان الاول الجو السئ و الظروف الجوية و وفر لنفسه حماية من الحيوانات المفترسة الهائمة. و لكن الاحتياج كان لاكثر من ذلك. فالجو يكون احيانا قاسى فاقامو اماكن للنار داخل الخيمة للتدفئة و بذلك غيروا المناخ المادى بعد اتقاء الرياح و الامطار</a:t>
            </a:r>
            <a:r>
              <a:rPr lang="en-US" sz="2800" b="1" dirty="0">
                <a:solidFill>
                  <a:schemeClr val="tx2"/>
                </a:solidFill>
                <a:latin typeface="Times New Roman" panose="02020603050405020304" pitchFamily="18" charset="0"/>
                <a:cs typeface="Times New Roman" panose="02020603050405020304" pitchFamily="18" charset="0"/>
              </a:rPr>
              <a:t>.</a:t>
            </a:r>
            <a:endParaRPr lang="ar-IQ" sz="2800" b="1" dirty="0">
              <a:solidFill>
                <a:schemeClr val="tx2"/>
              </a:solidFill>
              <a:latin typeface="Times New Roman" panose="02020603050405020304" pitchFamily="18" charset="0"/>
              <a:cs typeface="Times New Roman" panose="02020603050405020304" pitchFamily="18" charset="0"/>
            </a:endParaRPr>
          </a:p>
          <a:p>
            <a:pPr eaLnBrk="1" hangingPunct="1">
              <a:lnSpc>
                <a:spcPct val="150000"/>
              </a:lnSpc>
              <a:spcBef>
                <a:spcPct val="0"/>
              </a:spcBef>
              <a:buClrTx/>
              <a:buSzTx/>
              <a:buFontTx/>
              <a:buNone/>
            </a:pPr>
            <a:r>
              <a:rPr lang="ar-SA" sz="2800" dirty="0">
                <a:solidFill>
                  <a:schemeClr val="tx2"/>
                </a:solidFill>
                <a:latin typeface="Times New Roman" panose="02020603050405020304" pitchFamily="18" charset="0"/>
                <a:cs typeface="Times New Roman" panose="02020603050405020304" pitchFamily="18" charset="0"/>
              </a:rPr>
              <a:t>و من هذا نرى ان </a:t>
            </a:r>
            <a:r>
              <a:rPr lang="ar-SA" sz="2800" b="1" dirty="0">
                <a:solidFill>
                  <a:schemeClr val="tx2"/>
                </a:solidFill>
                <a:latin typeface="Times New Roman" panose="02020603050405020304" pitchFamily="18" charset="0"/>
                <a:cs typeface="Times New Roman" panose="02020603050405020304" pitchFamily="18" charset="0"/>
              </a:rPr>
              <a:t>السبب الاساسى للبناء كان تغيير الجو الم</a:t>
            </a:r>
            <a:r>
              <a:rPr lang="ar-IQ" sz="2800" b="1" dirty="0">
                <a:solidFill>
                  <a:schemeClr val="tx2"/>
                </a:solidFill>
                <a:latin typeface="Times New Roman" panose="02020603050405020304" pitchFamily="18" charset="0"/>
                <a:cs typeface="Times New Roman" panose="02020603050405020304" pitchFamily="18" charset="0"/>
              </a:rPr>
              <a:t>تمثل</a:t>
            </a:r>
            <a:r>
              <a:rPr lang="ar-SA" sz="2800" b="1" dirty="0">
                <a:solidFill>
                  <a:schemeClr val="tx2"/>
                </a:solidFill>
                <a:latin typeface="Times New Roman" panose="02020603050405020304" pitchFamily="18" charset="0"/>
                <a:cs typeface="Times New Roman" panose="02020603050405020304" pitchFamily="18" charset="0"/>
              </a:rPr>
              <a:t> بالطبيعة القاسية مما يمكن بعض الانشطة الانسانية (الراحة و النوم فى هذه الحالة) لان تتم فى راحة و سهولة.</a:t>
            </a:r>
            <a:endParaRPr lang="en-US" sz="2800" dirty="0">
              <a:solidFill>
                <a:schemeClr val="tx2"/>
              </a:solidFill>
              <a:latin typeface="Times New Roman" panose="02020603050405020304" pitchFamily="18" charset="0"/>
              <a:cs typeface="Times New Roman" panose="02020603050405020304" pitchFamily="18" charset="0"/>
            </a:endParaRPr>
          </a:p>
          <a:p>
            <a:pPr eaLnBrk="1" hangingPunct="1">
              <a:lnSpc>
                <a:spcPct val="150000"/>
              </a:lnSpc>
              <a:spcBef>
                <a:spcPct val="0"/>
              </a:spcBef>
              <a:buClrTx/>
              <a:buSzTx/>
              <a:buFontTx/>
              <a:buNone/>
            </a:pPr>
            <a:r>
              <a:rPr lang="ar-SA" sz="2800" dirty="0">
                <a:solidFill>
                  <a:schemeClr val="tx2"/>
                </a:solidFill>
                <a:latin typeface="Times New Roman" panose="02020603050405020304" pitchFamily="18" charset="0"/>
                <a:cs typeface="Times New Roman" panose="02020603050405020304" pitchFamily="18" charset="0"/>
              </a:rPr>
              <a:t>و </a:t>
            </a:r>
            <a:r>
              <a:rPr lang="ar-IQ" sz="2800" dirty="0">
                <a:solidFill>
                  <a:schemeClr val="tx2"/>
                </a:solidFill>
                <a:latin typeface="Times New Roman" panose="02020603050405020304" pitchFamily="18" charset="0"/>
                <a:cs typeface="Times New Roman" panose="02020603050405020304" pitchFamily="18" charset="0"/>
              </a:rPr>
              <a:t>كما </a:t>
            </a:r>
            <a:r>
              <a:rPr lang="ar-SA" sz="2800" b="1" dirty="0">
                <a:solidFill>
                  <a:schemeClr val="tx2"/>
                </a:solidFill>
                <a:latin typeface="Times New Roman" panose="02020603050405020304" pitchFamily="18" charset="0"/>
                <a:cs typeface="Times New Roman" panose="02020603050405020304" pitchFamily="18" charset="0"/>
              </a:rPr>
              <a:t>يتغير ببعض عوامل المناخ الثقافى (الاجتماعية و السياسية و الاقتصادية و الجمالية و الاخلاقية </a:t>
            </a:r>
            <a:r>
              <a:rPr lang="ar-SA" sz="2800" dirty="0">
                <a:solidFill>
                  <a:schemeClr val="tx2"/>
                </a:solidFill>
                <a:latin typeface="Times New Roman" panose="02020603050405020304" pitchFamily="18" charset="0"/>
                <a:cs typeface="Times New Roman" panose="02020603050405020304" pitchFamily="18" charset="0"/>
              </a:rPr>
              <a:t>و ...)</a:t>
            </a:r>
            <a:r>
              <a:rPr lang="en-US" sz="2800" dirty="0" smtClean="0">
                <a:solidFill>
                  <a:schemeClr val="tx2"/>
                </a:solidFill>
                <a:latin typeface="Times New Roman" panose="02020603050405020304" pitchFamily="18" charset="0"/>
                <a:cs typeface="Times New Roman" panose="02020603050405020304" pitchFamily="18" charset="0"/>
              </a:rPr>
              <a:t>.</a:t>
            </a:r>
            <a:r>
              <a:rPr lang="ar-SA" sz="2800" b="1" dirty="0" smtClean="0">
                <a:solidFill>
                  <a:schemeClr val="tx2"/>
                </a:solidFill>
                <a:latin typeface="Times New Roman" panose="02020603050405020304" pitchFamily="18" charset="0"/>
                <a:cs typeface="Times New Roman" panose="02020603050405020304" pitchFamily="18" charset="0"/>
              </a:rPr>
              <a:t>و </a:t>
            </a:r>
            <a:r>
              <a:rPr lang="ar-IQ" sz="2800" b="1" dirty="0">
                <a:solidFill>
                  <a:schemeClr val="tx2"/>
                </a:solidFill>
                <a:latin typeface="Times New Roman" panose="02020603050405020304" pitchFamily="18" charset="0"/>
                <a:cs typeface="Times New Roman" panose="02020603050405020304" pitchFamily="18" charset="0"/>
              </a:rPr>
              <a:t>تشير</a:t>
            </a:r>
            <a:r>
              <a:rPr lang="ar-SA" sz="2800" b="1" dirty="0">
                <a:solidFill>
                  <a:schemeClr val="tx2"/>
                </a:solidFill>
                <a:latin typeface="Times New Roman" panose="02020603050405020304" pitchFamily="18" charset="0"/>
                <a:cs typeface="Times New Roman" panose="02020603050405020304" pitchFamily="18" charset="0"/>
              </a:rPr>
              <a:t>خيام الصياد الاول بعض الحقائق الاساسية عن طبيعة العمارة. و ترجح بان </a:t>
            </a:r>
            <a:r>
              <a:rPr lang="ar-IQ" sz="2800" b="1" dirty="0">
                <a:solidFill>
                  <a:schemeClr val="tx2"/>
                </a:solidFill>
                <a:latin typeface="Times New Roman" panose="02020603050405020304" pitchFamily="18" charset="0"/>
                <a:cs typeface="Times New Roman" panose="02020603050405020304" pitchFamily="18" charset="0"/>
              </a:rPr>
              <a:t>ا</a:t>
            </a:r>
            <a:r>
              <a:rPr lang="ar-SA" sz="2800" b="1" dirty="0">
                <a:solidFill>
                  <a:schemeClr val="tx2"/>
                </a:solidFill>
                <a:latin typeface="Times New Roman" panose="02020603050405020304" pitchFamily="18" charset="0"/>
                <a:cs typeface="Times New Roman" panose="02020603050405020304" pitchFamily="18" charset="0"/>
              </a:rPr>
              <a:t>لوصول </a:t>
            </a:r>
            <a:r>
              <a:rPr lang="ar-IQ" sz="2800" b="1" dirty="0">
                <a:solidFill>
                  <a:schemeClr val="tx2"/>
                </a:solidFill>
                <a:latin typeface="Times New Roman" panose="02020603050405020304" pitchFamily="18" charset="0"/>
                <a:cs typeface="Times New Roman" panose="02020603050405020304" pitchFamily="18" charset="0"/>
              </a:rPr>
              <a:t>ل</a:t>
            </a:r>
            <a:r>
              <a:rPr lang="ar-SA" sz="2800" b="1" dirty="0">
                <a:solidFill>
                  <a:schemeClr val="tx2"/>
                </a:solidFill>
                <a:latin typeface="Times New Roman" panose="02020603050405020304" pitchFamily="18" charset="0"/>
                <a:cs typeface="Times New Roman" panose="02020603050405020304" pitchFamily="18" charset="0"/>
              </a:rPr>
              <a:t>لبعد الثالث للشكل البنائى هو </a:t>
            </a:r>
            <a:r>
              <a:rPr lang="ar-IQ" sz="2800" b="1" dirty="0">
                <a:solidFill>
                  <a:schemeClr val="tx2"/>
                </a:solidFill>
                <a:latin typeface="Times New Roman" panose="02020603050405020304" pitchFamily="18" charset="0"/>
                <a:cs typeface="Times New Roman" panose="02020603050405020304" pitchFamily="18" charset="0"/>
              </a:rPr>
              <a:t>ب</a:t>
            </a:r>
            <a:r>
              <a:rPr lang="ar-SA" sz="2800" b="1" dirty="0">
                <a:solidFill>
                  <a:schemeClr val="tx2"/>
                </a:solidFill>
                <a:latin typeface="Times New Roman" panose="02020603050405020304" pitchFamily="18" charset="0"/>
                <a:cs typeface="Times New Roman" panose="02020603050405020304" pitchFamily="18" charset="0"/>
              </a:rPr>
              <a:t>التجربة و الخطأ</a:t>
            </a:r>
            <a:r>
              <a:rPr lang="en-US" sz="2800" b="1" dirty="0">
                <a:solidFill>
                  <a:schemeClr val="tx2"/>
                </a:solidFill>
                <a:latin typeface="Times New Roman" panose="02020603050405020304" pitchFamily="18" charset="0"/>
                <a:cs typeface="Times New Roman" panose="02020603050405020304" pitchFamily="18" charset="0"/>
              </a:rPr>
              <a:t> trial and error </a:t>
            </a:r>
            <a:r>
              <a:rPr lang="ar-SA" sz="2800" b="1" dirty="0">
                <a:solidFill>
                  <a:schemeClr val="tx2"/>
                </a:solidFill>
                <a:latin typeface="Times New Roman" panose="02020603050405020304" pitchFamily="18" charset="0"/>
                <a:cs typeface="Times New Roman" panose="02020603050405020304" pitchFamily="18" charset="0"/>
              </a:rPr>
              <a:t>باستخدام المواد المتاحة و وضعها معا</a:t>
            </a:r>
            <a:r>
              <a:rPr lang="en-US" sz="2800" b="1" dirty="0">
                <a:solidFill>
                  <a:schemeClr val="tx2"/>
                </a:solidFill>
                <a:latin typeface="Times New Roman" panose="02020603050405020304" pitchFamily="18" charset="0"/>
                <a:cs typeface="Times New Roman" panose="02020603050405020304" pitchFamily="18" charset="0"/>
              </a:rPr>
              <a:t>.</a:t>
            </a:r>
          </a:p>
          <a:p>
            <a:pPr algn="justLow">
              <a:lnSpc>
                <a:spcPct val="150000"/>
              </a:lnSpc>
              <a:spcBef>
                <a:spcPct val="0"/>
              </a:spcBef>
              <a:buClrTx/>
              <a:buSzTx/>
              <a:buFontTx/>
              <a:buNone/>
            </a:pPr>
            <a:endParaRPr lang="en-US" sz="2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414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31609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99532"/>
            <a:ext cx="12192000" cy="5487381"/>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algn="r" rtl="1">
              <a:lnSpc>
                <a:spcPct val="150000"/>
              </a:lnSpc>
            </a:pPr>
            <a:endParaRPr lang="en-US" sz="4000" dirty="0">
              <a:solidFill>
                <a:schemeClr val="tx1"/>
              </a:solidFill>
            </a:endParaRPr>
          </a:p>
        </p:txBody>
      </p:sp>
    </p:spTree>
    <p:extLst>
      <p:ext uri="{BB962C8B-B14F-4D97-AF65-F5344CB8AC3E}">
        <p14:creationId xmlns:p14="http://schemas.microsoft.com/office/powerpoint/2010/main" val="2030864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9262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751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3598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9902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0636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438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6393" y="1270536"/>
            <a:ext cx="10520412" cy="4154984"/>
          </a:xfrm>
          <a:prstGeom prst="rect">
            <a:avLst/>
          </a:prstGeom>
        </p:spPr>
        <p:txBody>
          <a:bodyPr wrap="square">
            <a:spAutoFit/>
          </a:bodyPr>
          <a:lstStyle/>
          <a:p>
            <a:pPr algn="r" rtl="1">
              <a:lnSpc>
                <a:spcPct val="150000"/>
              </a:lnSpc>
            </a:pPr>
            <a:r>
              <a:rPr lang="ar-IQ" sz="4400" b="1" dirty="0">
                <a:latin typeface="Arial,Bold"/>
              </a:rPr>
              <a:t>تطوير طرق التفكير والإبداع كأحد مراحل عملية التصميم</a:t>
            </a:r>
          </a:p>
          <a:p>
            <a:pPr marL="742950" indent="-742950" algn="r" rtl="1">
              <a:lnSpc>
                <a:spcPct val="150000"/>
              </a:lnSpc>
              <a:buFont typeface="+mj-lt"/>
              <a:buAutoNum type="arabicPeriod"/>
            </a:pPr>
            <a:r>
              <a:rPr lang="ar-IQ" sz="4400" dirty="0" smtClean="0">
                <a:latin typeface="Arial" panose="020B0604020202020204" pitchFamily="34" charset="0"/>
                <a:cs typeface="Arial" panose="020B0604020202020204" pitchFamily="34" charset="0"/>
              </a:rPr>
              <a:t>التغذية </a:t>
            </a:r>
            <a:r>
              <a:rPr lang="ar-IQ" sz="4400" dirty="0">
                <a:latin typeface="Arial" panose="020B0604020202020204" pitchFamily="34" charset="0"/>
                <a:cs typeface="Arial" panose="020B0604020202020204" pitchFamily="34" charset="0"/>
              </a:rPr>
              <a:t>البصرية </a:t>
            </a:r>
            <a:r>
              <a:rPr lang="en-US" sz="4400" dirty="0">
                <a:latin typeface="Arial" panose="020B0604020202020204" pitchFamily="34" charset="0"/>
                <a:cs typeface="Arial" panose="020B0604020202020204" pitchFamily="34" charset="0"/>
              </a:rPr>
              <a:t>Visual </a:t>
            </a:r>
            <a:r>
              <a:rPr lang="en-US" sz="4400" dirty="0" smtClean="0">
                <a:latin typeface="Arial" panose="020B0604020202020204" pitchFamily="34" charset="0"/>
                <a:cs typeface="Arial" panose="020B0604020202020204" pitchFamily="34" charset="0"/>
              </a:rPr>
              <a:t>feeding</a:t>
            </a:r>
            <a:endParaRPr lang="ar-IQ" sz="4400" dirty="0" smtClean="0">
              <a:latin typeface="Arial" panose="020B0604020202020204" pitchFamily="34" charset="0"/>
              <a:cs typeface="Arial" panose="020B0604020202020204" pitchFamily="34" charset="0"/>
            </a:endParaRPr>
          </a:p>
          <a:p>
            <a:pPr marL="742950" indent="-742950" algn="r" rtl="1">
              <a:lnSpc>
                <a:spcPct val="150000"/>
              </a:lnSpc>
              <a:buFont typeface="+mj-lt"/>
              <a:buAutoNum type="arabicPeriod"/>
            </a:pPr>
            <a:r>
              <a:rPr lang="ar-IQ" sz="4400" dirty="0" smtClean="0">
                <a:latin typeface="Arial" panose="020B0604020202020204" pitchFamily="34" charset="0"/>
                <a:cs typeface="Arial" panose="020B0604020202020204" pitchFamily="34" charset="0"/>
              </a:rPr>
              <a:t>المحاكاة </a:t>
            </a:r>
            <a:r>
              <a:rPr lang="en-US" sz="4400" dirty="0" smtClean="0">
                <a:latin typeface="Arial" panose="020B0604020202020204" pitchFamily="34" charset="0"/>
                <a:cs typeface="Arial" panose="020B0604020202020204" pitchFamily="34" charset="0"/>
              </a:rPr>
              <a:t>Simulation</a:t>
            </a:r>
          </a:p>
          <a:p>
            <a:pPr marL="742950" indent="-742950" algn="r" rtl="1">
              <a:lnSpc>
                <a:spcPct val="150000"/>
              </a:lnSpc>
              <a:buFont typeface="+mj-lt"/>
              <a:buAutoNum type="arabicPeriod"/>
            </a:pPr>
            <a:r>
              <a:rPr lang="ar-IQ" sz="4400" dirty="0" smtClean="0">
                <a:latin typeface="Arial" panose="020B0604020202020204" pitchFamily="34" charset="0"/>
                <a:cs typeface="Arial" panose="020B0604020202020204" pitchFamily="34" charset="0"/>
              </a:rPr>
              <a:t>اعادة </a:t>
            </a:r>
            <a:r>
              <a:rPr lang="ar-IQ" sz="4400" dirty="0">
                <a:latin typeface="Arial" panose="020B0604020202020204" pitchFamily="34" charset="0"/>
                <a:cs typeface="Arial" panose="020B0604020202020204" pitchFamily="34" charset="0"/>
              </a:rPr>
              <a:t>التصميم. </a:t>
            </a:r>
            <a:r>
              <a:rPr lang="en-US" sz="4400" dirty="0" smtClean="0">
                <a:latin typeface="Arial" panose="020B0604020202020204" pitchFamily="34" charset="0"/>
                <a:cs typeface="Arial" panose="020B0604020202020204" pitchFamily="34" charset="0"/>
              </a:rPr>
              <a:t>Re design</a:t>
            </a:r>
            <a:endParaRPr lang="en-US" sz="4400" dirty="0"/>
          </a:p>
        </p:txBody>
      </p:sp>
    </p:spTree>
    <p:extLst>
      <p:ext uri="{BB962C8B-B14F-4D97-AF65-F5344CB8AC3E}">
        <p14:creationId xmlns:p14="http://schemas.microsoft.com/office/powerpoint/2010/main" val="2823328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9146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2861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9568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7711" y="358054"/>
            <a:ext cx="11017404" cy="3416320"/>
          </a:xfrm>
          <a:prstGeom prst="rect">
            <a:avLst/>
          </a:prstGeom>
        </p:spPr>
        <p:txBody>
          <a:bodyPr wrap="square">
            <a:spAutoFit/>
          </a:bodyPr>
          <a:lstStyle/>
          <a:p>
            <a:pPr algn="r" rtl="1">
              <a:lnSpc>
                <a:spcPct val="150000"/>
              </a:lnSpc>
            </a:pPr>
            <a:r>
              <a:rPr lang="ar-IQ" sz="3200" b="1" dirty="0">
                <a:latin typeface="Arial,Bold"/>
              </a:rPr>
              <a:t>المحاكاة في التصميم:</a:t>
            </a:r>
          </a:p>
          <a:p>
            <a:pPr algn="r" rtl="1">
              <a:lnSpc>
                <a:spcPct val="150000"/>
              </a:lnSpc>
            </a:pPr>
            <a:r>
              <a:rPr lang="ar-IQ" sz="2800" dirty="0">
                <a:latin typeface="Arial" panose="020B0604020202020204" pitchFamily="34" charset="0"/>
                <a:cs typeface="Arial" panose="020B0604020202020204" pitchFamily="34" charset="0"/>
              </a:rPr>
              <a:t>إن الطبيعة هي أهم وأغنى مصادر التفكير والتصميم، وبذلك نصل إلى أن التصميم هو محاكاة </a:t>
            </a:r>
            <a:r>
              <a:rPr lang="en-US" sz="2800" dirty="0" smtClean="0">
                <a:latin typeface="Arial" panose="020B0604020202020204" pitchFamily="34" charset="0"/>
                <a:cs typeface="Arial" panose="020B0604020202020204" pitchFamily="34" charset="0"/>
              </a:rPr>
              <a:t>Simulation </a:t>
            </a:r>
            <a:r>
              <a:rPr lang="ar-IQ" sz="2800" dirty="0" smtClean="0">
                <a:latin typeface="Arial" panose="020B0604020202020204" pitchFamily="34" charset="0"/>
                <a:cs typeface="Arial" panose="020B0604020202020204" pitchFamily="34" charset="0"/>
              </a:rPr>
              <a:t>لمخلوقات </a:t>
            </a:r>
            <a:r>
              <a:rPr lang="ar-IQ" sz="2800" dirty="0">
                <a:latin typeface="Arial" panose="020B0604020202020204" pitchFamily="34" charset="0"/>
                <a:cs typeface="Arial" panose="020B0604020202020204" pitchFamily="34" charset="0"/>
              </a:rPr>
              <a:t>الله أو لحلول موجودة في الطبيعة على شكل كلي أو جزيي، وأن أي تطوير يصل إليه الإنسان ما هو </a:t>
            </a:r>
            <a:r>
              <a:rPr lang="ar-IQ" sz="2800" dirty="0" smtClean="0">
                <a:latin typeface="Arial" panose="020B0604020202020204" pitchFamily="34" charset="0"/>
                <a:cs typeface="Arial" panose="020B0604020202020204" pitchFamily="34" charset="0"/>
              </a:rPr>
              <a:t>إلا اكتشاف </a:t>
            </a:r>
            <a:r>
              <a:rPr lang="ar-IQ" sz="2800" dirty="0">
                <a:latin typeface="Arial" panose="020B0604020202020204" pitchFamily="34" charset="0"/>
                <a:cs typeface="Arial" panose="020B0604020202020204" pitchFamily="34" charset="0"/>
              </a:rPr>
              <a:t>جديد لشئ قديم لم يكن ليراه لولا أن وفقه الله سبحانه وتعالى إلى ذلك "</a:t>
            </a:r>
            <a:endParaRPr lang="en-US" sz="2800" dirty="0"/>
          </a:p>
        </p:txBody>
      </p:sp>
    </p:spTree>
    <p:extLst>
      <p:ext uri="{BB962C8B-B14F-4D97-AF65-F5344CB8AC3E}">
        <p14:creationId xmlns:p14="http://schemas.microsoft.com/office/powerpoint/2010/main" val="356048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5620" y="422387"/>
            <a:ext cx="10794380" cy="6186309"/>
          </a:xfrm>
          <a:prstGeom prst="rect">
            <a:avLst/>
          </a:prstGeom>
        </p:spPr>
        <p:txBody>
          <a:bodyPr wrap="square">
            <a:spAutoFit/>
          </a:bodyPr>
          <a:lstStyle/>
          <a:p>
            <a:pPr algn="r" rtl="1">
              <a:lnSpc>
                <a:spcPct val="150000"/>
              </a:lnSpc>
            </a:pPr>
            <a:r>
              <a:rPr lang="ar-IQ" sz="3600" b="1" dirty="0">
                <a:latin typeface="Arial,Bold"/>
              </a:rPr>
              <a:t>ومحاكاة التصميم للطبيعة ظهر بأسلوبين مختلفين:</a:t>
            </a:r>
          </a:p>
          <a:p>
            <a:pPr algn="r" rtl="1">
              <a:lnSpc>
                <a:spcPct val="150000"/>
              </a:lnSpc>
            </a:pPr>
            <a:r>
              <a:rPr lang="ar-IQ" sz="3600" b="1" dirty="0">
                <a:latin typeface="Arial,Bold"/>
              </a:rPr>
              <a:t>النماذ الأولية ) </a:t>
            </a:r>
            <a:r>
              <a:rPr lang="en-US" sz="3600" b="1" dirty="0">
                <a:latin typeface="Arial" panose="020B0604020202020204" pitchFamily="34" charset="0"/>
              </a:rPr>
              <a:t>Archetypes </a:t>
            </a:r>
            <a:r>
              <a:rPr lang="en-US" sz="3600" b="1" dirty="0">
                <a:latin typeface="Arial,Bold"/>
              </a:rPr>
              <a:t>:)</a:t>
            </a:r>
          </a:p>
          <a:p>
            <a:pPr algn="r" rtl="1">
              <a:lnSpc>
                <a:spcPct val="150000"/>
              </a:lnSpc>
            </a:pPr>
            <a:r>
              <a:rPr lang="ar-IQ" sz="3200" dirty="0">
                <a:latin typeface="Arial" panose="020B0604020202020204" pitchFamily="34" charset="0"/>
                <a:cs typeface="Arial" panose="020B0604020202020204" pitchFamily="34" charset="0"/>
              </a:rPr>
              <a:t>"وهي نماذج أولية تنمو نموها جميع النماذج الأخرى </a:t>
            </a:r>
            <a:r>
              <a:rPr lang="ar-IQ" sz="3200" dirty="0" smtClean="0">
                <a:latin typeface="Arial" panose="020B0604020202020204" pitchFamily="34" charset="0"/>
                <a:cs typeface="Arial" panose="020B0604020202020204" pitchFamily="34" charset="0"/>
              </a:rPr>
              <a:t>التي يبدعها </a:t>
            </a:r>
            <a:r>
              <a:rPr lang="ar-IQ" sz="3200" dirty="0">
                <a:latin typeface="Arial" panose="020B0604020202020204" pitchFamily="34" charset="0"/>
                <a:cs typeface="Arial" panose="020B0604020202020204" pitchFamily="34" charset="0"/>
              </a:rPr>
              <a:t>الإنسان. وعند "يونج" </a:t>
            </a:r>
            <a:r>
              <a:rPr lang="ar-IQ" sz="3200" dirty="0" smtClean="0">
                <a:latin typeface="Arial" panose="020B0604020202020204" pitchFamily="34" charset="0"/>
                <a:cs typeface="Arial" panose="020B0604020202020204" pitchFamily="34" charset="0"/>
              </a:rPr>
              <a:t>عالم نفسي </a:t>
            </a:r>
            <a:r>
              <a:rPr lang="ar-IQ" sz="3200" dirty="0">
                <a:latin typeface="Arial" panose="020B0604020202020204" pitchFamily="34" charset="0"/>
                <a:cs typeface="Arial" panose="020B0604020202020204" pitchFamily="34" charset="0"/>
              </a:rPr>
              <a:t>النماذج الأولية </a:t>
            </a:r>
            <a:r>
              <a:rPr lang="ar-IQ" sz="3200" dirty="0" smtClean="0">
                <a:latin typeface="Arial" panose="020B0604020202020204" pitchFamily="34" charset="0"/>
                <a:cs typeface="Arial" panose="020B0604020202020204" pitchFamily="34" charset="0"/>
              </a:rPr>
              <a:t>في مخ </a:t>
            </a:r>
            <a:r>
              <a:rPr lang="ar-IQ" sz="3200" dirty="0">
                <a:latin typeface="Arial" panose="020B0604020202020204" pitchFamily="34" charset="0"/>
                <a:cs typeface="Arial" panose="020B0604020202020204" pitchFamily="34" charset="0"/>
              </a:rPr>
              <a:t>الإنسان موجودة بطريقة متوارثة وتظهر في شكل أحلام </a:t>
            </a:r>
            <a:r>
              <a:rPr lang="ar-IQ" sz="3200" dirty="0" smtClean="0">
                <a:latin typeface="Arial" panose="020B0604020202020204" pitchFamily="34" charset="0"/>
                <a:cs typeface="Arial" panose="020B0604020202020204" pitchFamily="34" charset="0"/>
              </a:rPr>
              <a:t>أو خواطر وهذا </a:t>
            </a:r>
            <a:r>
              <a:rPr lang="ar-IQ" sz="3200" dirty="0">
                <a:latin typeface="Arial" panose="020B0604020202020204" pitchFamily="34" charset="0"/>
                <a:cs typeface="Arial" panose="020B0604020202020204" pitchFamily="34" charset="0"/>
              </a:rPr>
              <a:t>النوع من النماذج يشتمل على </a:t>
            </a:r>
            <a:r>
              <a:rPr lang="ar-IQ" sz="3200" dirty="0" smtClean="0">
                <a:latin typeface="Arial" panose="020B0604020202020204" pitchFamily="34" charset="0"/>
                <a:cs typeface="Arial" panose="020B0604020202020204" pitchFamily="34" charset="0"/>
              </a:rPr>
              <a:t>كل المنازل </a:t>
            </a:r>
            <a:r>
              <a:rPr lang="ar-IQ" sz="3200" dirty="0">
                <a:latin typeface="Arial" panose="020B0604020202020204" pitchFamily="34" charset="0"/>
                <a:cs typeface="Arial" panose="020B0604020202020204" pitchFamily="34" charset="0"/>
              </a:rPr>
              <a:t>التي صممت بواسطة القرويين في البييات المختلفة</a:t>
            </a:r>
            <a:r>
              <a:rPr lang="ar-IQ" sz="3200" dirty="0" smtClean="0">
                <a:latin typeface="Arial" panose="020B0604020202020204" pitchFamily="34" charset="0"/>
                <a:cs typeface="Arial" panose="020B0604020202020204" pitchFamily="34" charset="0"/>
              </a:rPr>
              <a:t>، بواسطة </a:t>
            </a:r>
            <a:r>
              <a:rPr lang="ar-IQ" sz="3200" dirty="0">
                <a:latin typeface="Arial" panose="020B0604020202020204" pitchFamily="34" charset="0"/>
                <a:cs typeface="Arial" panose="020B0604020202020204" pitchFamily="34" charset="0"/>
              </a:rPr>
              <a:t>مجموعة من الناس الحرفيين استغلوا ذكاءهم </a:t>
            </a:r>
            <a:r>
              <a:rPr lang="ar-IQ" sz="3200" dirty="0" smtClean="0">
                <a:latin typeface="Arial" panose="020B0604020202020204" pitchFamily="34" charset="0"/>
                <a:cs typeface="Arial" panose="020B0604020202020204" pitchFamily="34" charset="0"/>
              </a:rPr>
              <a:t>وحاستهم القوية </a:t>
            </a:r>
            <a:r>
              <a:rPr lang="ar-IQ" sz="3200" dirty="0">
                <a:latin typeface="Arial" panose="020B0604020202020204" pitchFamily="34" charset="0"/>
                <a:cs typeface="Arial" panose="020B0604020202020204" pitchFamily="34" charset="0"/>
              </a:rPr>
              <a:t>في عمل حلول منطقية للعديد من منتجاتهم وأدواتهم</a:t>
            </a:r>
            <a:r>
              <a:rPr lang="ar-IQ" sz="3200" dirty="0" smtClean="0">
                <a:latin typeface="Arial" panose="020B0604020202020204" pitchFamily="34" charset="0"/>
                <a:cs typeface="Arial" panose="020B0604020202020204" pitchFamily="34" charset="0"/>
              </a:rPr>
              <a:t>، والتي </a:t>
            </a:r>
            <a:r>
              <a:rPr lang="ar-IQ" sz="3200" dirty="0">
                <a:latin typeface="Arial" panose="020B0604020202020204" pitchFamily="34" charset="0"/>
                <a:cs typeface="Arial" panose="020B0604020202020204" pitchFamily="34" charset="0"/>
              </a:rPr>
              <a:t>استمرت </a:t>
            </a:r>
            <a:r>
              <a:rPr lang="ar-IQ" sz="3200" dirty="0" smtClean="0">
                <a:latin typeface="Arial" panose="020B0604020202020204" pitchFamily="34" charset="0"/>
                <a:cs typeface="Arial" panose="020B0604020202020204" pitchFamily="34" charset="0"/>
              </a:rPr>
              <a:t>لتلائم </a:t>
            </a:r>
            <a:r>
              <a:rPr lang="ar-IQ" sz="3200" dirty="0">
                <a:latin typeface="Arial" panose="020B0604020202020204" pitchFamily="34" charset="0"/>
                <a:cs typeface="Arial" panose="020B0604020202020204" pitchFamily="34" charset="0"/>
              </a:rPr>
              <a:t>نمط حياتهم. </a:t>
            </a:r>
            <a:endParaRPr lang="en-US" sz="3200" dirty="0"/>
          </a:p>
        </p:txBody>
      </p:sp>
    </p:spTree>
    <p:extLst>
      <p:ext uri="{BB962C8B-B14F-4D97-AF65-F5344CB8AC3E}">
        <p14:creationId xmlns:p14="http://schemas.microsoft.com/office/powerpoint/2010/main" val="2201641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4829" y="913041"/>
            <a:ext cx="10794380" cy="3798476"/>
          </a:xfrm>
          <a:prstGeom prst="rect">
            <a:avLst/>
          </a:prstGeom>
        </p:spPr>
        <p:txBody>
          <a:bodyPr wrap="square">
            <a:spAutoFit/>
          </a:bodyPr>
          <a:lstStyle/>
          <a:p>
            <a:pPr algn="r" rtl="1">
              <a:lnSpc>
                <a:spcPct val="150000"/>
              </a:lnSpc>
            </a:pPr>
            <a:r>
              <a:rPr lang="ar-IQ" sz="3200" dirty="0" smtClean="0">
                <a:latin typeface="Arial" panose="020B0604020202020204" pitchFamily="34" charset="0"/>
                <a:cs typeface="Arial" panose="020B0604020202020204" pitchFamily="34" charset="0"/>
              </a:rPr>
              <a:t>وكنتيجة </a:t>
            </a:r>
            <a:r>
              <a:rPr lang="ar-IQ" sz="3200" dirty="0">
                <a:latin typeface="Arial" panose="020B0604020202020204" pitchFamily="34" charset="0"/>
                <a:cs typeface="Arial" panose="020B0604020202020204" pitchFamily="34" charset="0"/>
              </a:rPr>
              <a:t>لذلك نحن </a:t>
            </a:r>
            <a:r>
              <a:rPr lang="ar-IQ" sz="3200" dirty="0" smtClean="0">
                <a:latin typeface="Arial" panose="020B0604020202020204" pitchFamily="34" charset="0"/>
                <a:cs typeface="Arial" panose="020B0604020202020204" pitchFamily="34" charset="0"/>
              </a:rPr>
              <a:t>نملك تنوعاً </a:t>
            </a:r>
            <a:r>
              <a:rPr lang="ar-IQ" sz="3200" dirty="0">
                <a:latin typeface="Arial" panose="020B0604020202020204" pitchFamily="34" charset="0"/>
                <a:cs typeface="Arial" panose="020B0604020202020204" pitchFamily="34" charset="0"/>
              </a:rPr>
              <a:t>لا </a:t>
            </a:r>
            <a:r>
              <a:rPr lang="ar-IQ" sz="3200" dirty="0" smtClean="0">
                <a:latin typeface="Arial" panose="020B0604020202020204" pitchFamily="34" charset="0"/>
                <a:cs typeface="Arial" panose="020B0604020202020204" pitchFamily="34" charset="0"/>
              </a:rPr>
              <a:t>نهائياً </a:t>
            </a:r>
            <a:r>
              <a:rPr lang="ar-IQ" sz="3200" dirty="0">
                <a:latin typeface="Arial" panose="020B0604020202020204" pitchFamily="34" charset="0"/>
                <a:cs typeface="Arial" panose="020B0604020202020204" pitchFamily="34" charset="0"/>
              </a:rPr>
              <a:t>من التصميمات الأولية من خلال </a:t>
            </a:r>
            <a:r>
              <a:rPr lang="ar-IQ" sz="3200" dirty="0" smtClean="0">
                <a:latin typeface="Arial" panose="020B0604020202020204" pitchFamily="34" charset="0"/>
                <a:cs typeface="Arial" panose="020B0604020202020204" pitchFamily="34" charset="0"/>
              </a:rPr>
              <a:t>الظروف والمقومات </a:t>
            </a:r>
            <a:r>
              <a:rPr lang="ar-IQ" sz="3200" dirty="0">
                <a:latin typeface="Arial" panose="020B0604020202020204" pitchFamily="34" charset="0"/>
                <a:cs typeface="Arial" panose="020B0604020202020204" pitchFamily="34" charset="0"/>
              </a:rPr>
              <a:t>الطبيعية المختلفة، وهي تظهر خلاصة </a:t>
            </a:r>
            <a:r>
              <a:rPr lang="ar-IQ" sz="3200" dirty="0" smtClean="0">
                <a:latin typeface="Arial" panose="020B0604020202020204" pitchFamily="34" charset="0"/>
                <a:cs typeface="Arial" panose="020B0604020202020204" pitchFamily="34" charset="0"/>
              </a:rPr>
              <a:t>وبراعة وحكمة </a:t>
            </a:r>
            <a:r>
              <a:rPr lang="ar-IQ" sz="3200" dirty="0">
                <a:latin typeface="Arial" panose="020B0604020202020204" pitchFamily="34" charset="0"/>
                <a:cs typeface="Arial" panose="020B0604020202020204" pitchFamily="34" charset="0"/>
              </a:rPr>
              <a:t>الناس، ونادراً ما تكون حلولهم ذات طابع شخصي، وتتميز بطابع خاص لكل </a:t>
            </a:r>
            <a:r>
              <a:rPr lang="ar-IQ" sz="3600" dirty="0" smtClean="0">
                <a:latin typeface="Arial" panose="020B0604020202020204" pitchFamily="34" charset="0"/>
                <a:cs typeface="Arial" panose="020B0604020202020204" pitchFamily="34" charset="0"/>
              </a:rPr>
              <a:t>بيئة</a:t>
            </a:r>
            <a:r>
              <a:rPr lang="ar-IQ" sz="3200" dirty="0" smtClean="0">
                <a:latin typeface="Arial" panose="020B0604020202020204" pitchFamily="34" charset="0"/>
                <a:cs typeface="Arial" panose="020B0604020202020204" pitchFamily="34" charset="0"/>
              </a:rPr>
              <a:t> </a:t>
            </a:r>
            <a:r>
              <a:rPr lang="ar-IQ" sz="3200" dirty="0">
                <a:latin typeface="Arial" panose="020B0604020202020204" pitchFamily="34" charset="0"/>
                <a:cs typeface="Arial" panose="020B0604020202020204" pitchFamily="34" charset="0"/>
              </a:rPr>
              <a:t>والذي يشتمل على </a:t>
            </a:r>
            <a:r>
              <a:rPr lang="ar-IQ" sz="3200" dirty="0" smtClean="0">
                <a:latin typeface="Arial" panose="020B0604020202020204" pitchFamily="34" charset="0"/>
                <a:cs typeface="Arial" panose="020B0604020202020204" pitchFamily="34" charset="0"/>
              </a:rPr>
              <a:t>ظروف طبيعية </a:t>
            </a:r>
            <a:r>
              <a:rPr lang="ar-IQ" sz="3200" dirty="0">
                <a:latin typeface="Arial" panose="020B0604020202020204" pitchFamily="34" charset="0"/>
                <a:cs typeface="Arial" panose="020B0604020202020204" pitchFamily="34" charset="0"/>
              </a:rPr>
              <a:t>ومناخية خاصة به وهذه الظروف تتحكم في تكوين وتنظيم التصميم في </a:t>
            </a:r>
            <a:r>
              <a:rPr lang="ar-IQ" sz="3200" dirty="0" smtClean="0">
                <a:latin typeface="Arial" panose="020B0604020202020204" pitchFamily="34" charset="0"/>
                <a:cs typeface="Arial" panose="020B0604020202020204" pitchFamily="34" charset="0"/>
              </a:rPr>
              <a:t>إطارها</a:t>
            </a:r>
            <a:endParaRPr lang="en-US" sz="3200" dirty="0"/>
          </a:p>
        </p:txBody>
      </p:sp>
    </p:spTree>
    <p:extLst>
      <p:ext uri="{BB962C8B-B14F-4D97-AF65-F5344CB8AC3E}">
        <p14:creationId xmlns:p14="http://schemas.microsoft.com/office/powerpoint/2010/main" val="3695006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90974" y="304799"/>
            <a:ext cx="7210051" cy="6248401"/>
          </a:xfrm>
          <a:prstGeom prst="rect">
            <a:avLst/>
          </a:prstGeom>
        </p:spPr>
      </p:pic>
    </p:spTree>
    <p:extLst>
      <p:ext uri="{BB962C8B-B14F-4D97-AF65-F5344CB8AC3E}">
        <p14:creationId xmlns:p14="http://schemas.microsoft.com/office/powerpoint/2010/main" val="1727349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973" y="923044"/>
            <a:ext cx="10772775" cy="3562328"/>
          </a:xfrm>
        </p:spPr>
        <p:txBody>
          <a:bodyPr>
            <a:noAutofit/>
          </a:bodyPr>
          <a:lstStyle/>
          <a:p>
            <a:pPr algn="r" rtl="1">
              <a:lnSpc>
                <a:spcPct val="150000"/>
              </a:lnSpc>
            </a:pPr>
            <a:r>
              <a:rPr lang="ar-IQ" sz="4400" b="1" dirty="0" smtClean="0">
                <a:solidFill>
                  <a:schemeClr val="tx1"/>
                </a:solidFill>
              </a:rPr>
              <a:t>الأعمال</a:t>
            </a:r>
            <a:r>
              <a:rPr lang="en-US" sz="4400" b="1" dirty="0" smtClean="0">
                <a:solidFill>
                  <a:schemeClr val="tx1"/>
                </a:solidFill>
              </a:rPr>
              <a:t> </a:t>
            </a:r>
            <a:r>
              <a:rPr lang="ar-IQ" sz="4400" b="1" dirty="0" smtClean="0">
                <a:solidFill>
                  <a:schemeClr val="tx1"/>
                </a:solidFill>
              </a:rPr>
              <a:t>لاولى </a:t>
            </a:r>
            <a:r>
              <a:rPr lang="en-US" sz="4400" b="1" dirty="0" smtClean="0">
                <a:solidFill>
                  <a:schemeClr val="tx1"/>
                </a:solidFill>
              </a:rPr>
              <a:t>The </a:t>
            </a:r>
            <a:r>
              <a:rPr lang="en-US" sz="4400" b="1" dirty="0">
                <a:solidFill>
                  <a:schemeClr val="tx1"/>
                </a:solidFill>
              </a:rPr>
              <a:t>Master </a:t>
            </a:r>
            <a:r>
              <a:rPr lang="en-US" sz="4400" b="1" dirty="0" smtClean="0">
                <a:solidFill>
                  <a:schemeClr val="tx1"/>
                </a:solidFill>
              </a:rPr>
              <a:t>Work</a:t>
            </a:r>
            <a:r>
              <a:rPr lang="ar-IQ" sz="4400" b="1" dirty="0" smtClean="0">
                <a:solidFill>
                  <a:schemeClr val="tx1"/>
                </a:solidFill>
              </a:rPr>
              <a:t> </a:t>
            </a:r>
            <a:r>
              <a:rPr lang="ar-IQ" sz="4400" dirty="0" smtClean="0">
                <a:solidFill>
                  <a:schemeClr val="tx1"/>
                </a:solidFill>
              </a:rPr>
              <a:t/>
            </a:r>
            <a:br>
              <a:rPr lang="ar-IQ" sz="4400" dirty="0" smtClean="0">
                <a:solidFill>
                  <a:schemeClr val="tx1"/>
                </a:solidFill>
              </a:rPr>
            </a:br>
            <a:r>
              <a:rPr lang="ar-IQ" sz="4400" dirty="0">
                <a:solidFill>
                  <a:schemeClr val="tx1"/>
                </a:solidFill>
              </a:rPr>
              <a:t> </a:t>
            </a:r>
            <a:r>
              <a:rPr lang="ar-IQ" sz="3600" dirty="0" smtClean="0">
                <a:solidFill>
                  <a:schemeClr val="tx1"/>
                </a:solidFill>
              </a:rPr>
              <a:t>إن </a:t>
            </a:r>
            <a:r>
              <a:rPr lang="ar-IQ" sz="3600" dirty="0">
                <a:solidFill>
                  <a:schemeClr val="tx1"/>
                </a:solidFill>
              </a:rPr>
              <a:t>طبيعة كل حضارة وشكلها المميز يظهر في أعمالهم </a:t>
            </a:r>
            <a:r>
              <a:rPr lang="ar-IQ" sz="3600" dirty="0" smtClean="0">
                <a:solidFill>
                  <a:schemeClr val="tx1"/>
                </a:solidFill>
              </a:rPr>
              <a:t>الأولى</a:t>
            </a:r>
            <a:r>
              <a:rPr lang="en-US" sz="3600" dirty="0" smtClean="0">
                <a:solidFill>
                  <a:schemeClr val="tx1"/>
                </a:solidFill>
              </a:rPr>
              <a:t>، </a:t>
            </a:r>
            <a:r>
              <a:rPr lang="ar-IQ" sz="3600" dirty="0">
                <a:solidFill>
                  <a:schemeClr val="tx1"/>
                </a:solidFill>
              </a:rPr>
              <a:t>والتي تصبح معروفة بها </a:t>
            </a:r>
            <a:r>
              <a:rPr lang="ar-IQ" sz="3600" dirty="0" smtClean="0">
                <a:solidFill>
                  <a:schemeClr val="tx1"/>
                </a:solidFill>
              </a:rPr>
              <a:t>بين الأمم </a:t>
            </a:r>
            <a:r>
              <a:rPr lang="ar-IQ" sz="3600" dirty="0">
                <a:solidFill>
                  <a:schemeClr val="tx1"/>
                </a:solidFill>
              </a:rPr>
              <a:t>المختلفة وأطوار ومراحل تاريخها المختلفة، فالأهرامات تعني مصر، والبارثينون يعني اليونان وهكذا …</a:t>
            </a:r>
            <a:endParaRPr lang="en-US" sz="3600" dirty="0">
              <a:solidFill>
                <a:schemeClr val="tx1"/>
              </a:solidFill>
            </a:endParaRPr>
          </a:p>
        </p:txBody>
      </p:sp>
    </p:spTree>
    <p:extLst>
      <p:ext uri="{BB962C8B-B14F-4D97-AF65-F5344CB8AC3E}">
        <p14:creationId xmlns:p14="http://schemas.microsoft.com/office/powerpoint/2010/main" val="1896662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7023" y="683395"/>
            <a:ext cx="10753725" cy="3766185"/>
          </a:xfrm>
        </p:spPr>
        <p:txBody>
          <a:bodyPr>
            <a:noAutofit/>
          </a:bodyPr>
          <a:lstStyle/>
          <a:p>
            <a:pPr algn="r" rtl="1">
              <a:lnSpc>
                <a:spcPct val="150000"/>
              </a:lnSpc>
            </a:pPr>
            <a:r>
              <a:rPr lang="ar-IQ" sz="3600" dirty="0"/>
              <a:t>وفي هذه النوعية تكون محاكاة التصميم للطبيعة بمعايير مختلفة، فالهدف من المحاكاة هنا هو التعبير عن عقيدة المجتمع</a:t>
            </a:r>
            <a:r>
              <a:rPr lang="ar-IQ" sz="3600" dirty="0" smtClean="0"/>
              <a:t>، "</a:t>
            </a:r>
            <a:r>
              <a:rPr lang="ar-IQ" sz="3600" dirty="0"/>
              <a:t>وتميز كل مجتمع بمثال خاص به تميزت به عقيدته، فنجد في الحضارة المصرية القديمة قامت على عقيدة </a:t>
            </a:r>
            <a:r>
              <a:rPr lang="ar-IQ" sz="3600" dirty="0" smtClean="0"/>
              <a:t>البعث والخلود</a:t>
            </a:r>
            <a:r>
              <a:rPr lang="ar-IQ" sz="3600" dirty="0"/>
              <a:t>، وتناول الفنان المصري كل عناصر الطبيعة من خلال هذه العقيدة، فظهر التصوير الجداري يصور ما </a:t>
            </a:r>
            <a:r>
              <a:rPr lang="ar-IQ" sz="3600" dirty="0" smtClean="0"/>
              <a:t>يعرفه الفنان </a:t>
            </a:r>
            <a:r>
              <a:rPr lang="ar-IQ" sz="3600" dirty="0"/>
              <a:t>ويوقن بوجوده وليس ما يراه لحظياً</a:t>
            </a:r>
            <a:endParaRPr lang="en-US" sz="3600" dirty="0"/>
          </a:p>
        </p:txBody>
      </p:sp>
    </p:spTree>
    <p:extLst>
      <p:ext uri="{BB962C8B-B14F-4D97-AF65-F5344CB8AC3E}">
        <p14:creationId xmlns:p14="http://schemas.microsoft.com/office/powerpoint/2010/main" val="113034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503" y="227382"/>
            <a:ext cx="11598443" cy="5170646"/>
          </a:xfrm>
          <a:prstGeom prst="rect">
            <a:avLst/>
          </a:prstGeom>
        </p:spPr>
        <p:txBody>
          <a:bodyPr wrap="square">
            <a:spAutoFit/>
          </a:bodyPr>
          <a:lstStyle/>
          <a:p>
            <a:pPr algn="r" rtl="1">
              <a:lnSpc>
                <a:spcPct val="150000"/>
              </a:lnSpc>
            </a:pPr>
            <a:r>
              <a:rPr lang="ar-IQ" sz="4000" b="1" dirty="0">
                <a:latin typeface="Arial,Bold"/>
              </a:rPr>
              <a:t>أنواع المحاكاة في التصميم:</a:t>
            </a:r>
          </a:p>
          <a:p>
            <a:pPr algn="r" rtl="1">
              <a:lnSpc>
                <a:spcPct val="150000"/>
              </a:lnSpc>
            </a:pPr>
            <a:r>
              <a:rPr lang="ar-IQ" sz="3600" dirty="0">
                <a:latin typeface="Symbol" panose="05050102010706020507" pitchFamily="18" charset="2"/>
              </a:rPr>
              <a:t> </a:t>
            </a:r>
            <a:r>
              <a:rPr lang="ar-IQ" sz="3600" b="1" dirty="0">
                <a:latin typeface="Arial,Bold"/>
              </a:rPr>
              <a:t>المحاكاة الواقعية المباشرة </a:t>
            </a:r>
            <a:r>
              <a:rPr lang="ar-IQ" sz="3600" dirty="0">
                <a:latin typeface="Arial" panose="020B0604020202020204" pitchFamily="34" charset="0"/>
                <a:cs typeface="Arial" panose="020B0604020202020204" pitchFamily="34" charset="0"/>
              </a:rPr>
              <a:t>التي تنقل بشكل مباشر من خلال الأفكار التقليدية.</a:t>
            </a:r>
          </a:p>
          <a:p>
            <a:pPr algn="r" rtl="1">
              <a:lnSpc>
                <a:spcPct val="150000"/>
              </a:lnSpc>
            </a:pPr>
            <a:r>
              <a:rPr lang="ar-IQ" sz="3600" dirty="0">
                <a:latin typeface="Symbol" panose="05050102010706020507" pitchFamily="18" charset="2"/>
              </a:rPr>
              <a:t> </a:t>
            </a:r>
            <a:r>
              <a:rPr lang="ar-IQ" sz="3600" b="1" dirty="0">
                <a:latin typeface="Arial,Bold"/>
              </a:rPr>
              <a:t>المحاكاة التجريدية غير المباشرة </a:t>
            </a:r>
            <a:r>
              <a:rPr lang="ar-IQ" sz="3600" dirty="0">
                <a:latin typeface="Arial" panose="020B0604020202020204" pitchFamily="34" charset="0"/>
                <a:cs typeface="Arial" panose="020B0604020202020204" pitchFamily="34" charset="0"/>
              </a:rPr>
              <a:t>التي تشير ضمن محتواها الي القيم الفلسفية لمفهوم التجريد، مثل </a:t>
            </a:r>
            <a:r>
              <a:rPr lang="ar-IQ" sz="3600" dirty="0" smtClean="0">
                <a:latin typeface="Arial" panose="020B0604020202020204" pitchFamily="34" charset="0"/>
                <a:cs typeface="Arial" panose="020B0604020202020204" pitchFamily="34" charset="0"/>
              </a:rPr>
              <a:t>الحضارات القديمة، وظهرت </a:t>
            </a:r>
            <a:r>
              <a:rPr lang="ar-IQ" sz="3600" dirty="0">
                <a:latin typeface="Arial" panose="020B0604020202020204" pitchFamily="34" charset="0"/>
                <a:cs typeface="Arial" panose="020B0604020202020204" pitchFamily="34" charset="0"/>
              </a:rPr>
              <a:t>تصنيفات متنوعة لأنماط المحاكاة في التصميم أكثرها تفصيلًا تلك التي اعتمدت على نوع المحاكاه </a:t>
            </a:r>
            <a:r>
              <a:rPr lang="ar-IQ" sz="3600" dirty="0" smtClean="0">
                <a:latin typeface="Arial" panose="020B0604020202020204" pitchFamily="34" charset="0"/>
                <a:cs typeface="Arial" panose="020B0604020202020204" pitchFamily="34" charset="0"/>
              </a:rPr>
              <a:t>ومستوياتها والتي </a:t>
            </a:r>
            <a:r>
              <a:rPr lang="ar-IQ" sz="3600" dirty="0">
                <a:latin typeface="Arial" panose="020B0604020202020204" pitchFamily="34" charset="0"/>
                <a:cs typeface="Arial" panose="020B0604020202020204" pitchFamily="34" charset="0"/>
              </a:rPr>
              <a:t>صنفت المحاكاة إلى </a:t>
            </a:r>
            <a:r>
              <a:rPr lang="ar-IQ" sz="3600" dirty="0" smtClean="0">
                <a:latin typeface="Arial" panose="020B0604020202020204" pitchFamily="34" charset="0"/>
                <a:cs typeface="Arial" panose="020B0604020202020204" pitchFamily="34" charset="0"/>
              </a:rPr>
              <a:t>اربع </a:t>
            </a:r>
            <a:r>
              <a:rPr lang="ar-IQ" sz="3600" dirty="0">
                <a:latin typeface="Arial" panose="020B0604020202020204" pitchFamily="34" charset="0"/>
                <a:cs typeface="Arial" panose="020B0604020202020204" pitchFamily="34" charset="0"/>
              </a:rPr>
              <a:t>مستويات كما يلي</a:t>
            </a:r>
            <a:r>
              <a:rPr lang="ar-IQ" sz="3600" dirty="0" smtClean="0">
                <a:latin typeface="Arial" panose="020B0604020202020204" pitchFamily="34" charset="0"/>
                <a:cs typeface="Arial" panose="020B0604020202020204" pitchFamily="34" charset="0"/>
              </a:rPr>
              <a:t>:</a:t>
            </a:r>
            <a:endParaRPr lang="ar-IQ"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6345763"/>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
  <TotalTime>836</TotalTime>
  <Words>670</Words>
  <Application>Microsoft Office PowerPoint</Application>
  <PresentationFormat>Widescreen</PresentationFormat>
  <Paragraphs>24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Arial,Bold</vt:lpstr>
      <vt:lpstr>Calibri Light</vt:lpstr>
      <vt:lpstr>Symbol</vt:lpstr>
      <vt:lpstr>Times New Roman</vt:lpstr>
      <vt:lpstr>Metropolitan</vt:lpstr>
      <vt:lpstr>المنطق ومنهجية التصميم</vt:lpstr>
      <vt:lpstr>PowerPoint Presentation</vt:lpstr>
      <vt:lpstr>PowerPoint Presentation</vt:lpstr>
      <vt:lpstr>PowerPoint Presentation</vt:lpstr>
      <vt:lpstr>PowerPoint Presentation</vt:lpstr>
      <vt:lpstr>PowerPoint Presentation</vt:lpstr>
      <vt:lpstr>الأعمال لاولى The Master Work   إن طبيعة كل حضارة وشكلها المميز يظهر في أعمالهم الأولى، والتي تصبح معروفة بها بين الأمم المختلفة وأطوار ومراحل تاريخها المختلفة، فالأهرامات تعني مصر، والبارثينون يعني اليونان وهكذا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المنطق ومنهجية التصميم</dc:title>
  <dc:creator>DR.Ahmed Saker 2O14</dc:creator>
  <cp:lastModifiedBy>DR.Ahmed Saker 2O14</cp:lastModifiedBy>
  <cp:revision>55</cp:revision>
  <dcterms:created xsi:type="dcterms:W3CDTF">2020-12-19T17:04:01Z</dcterms:created>
  <dcterms:modified xsi:type="dcterms:W3CDTF">2021-02-14T14:28:18Z</dcterms:modified>
</cp:coreProperties>
</file>