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9" d="100"/>
          <a:sy n="59" d="100"/>
        </p:scale>
        <p:origin x="9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178AFE3-8DEF-4042-8DDD-080E128386BB}" type="datetimeFigureOut">
              <a:rPr lang="en-US" smtClean="0"/>
              <a:t>2/6/2021</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486FF47-63BE-42B5-B666-70AF856BE2F5}" type="slidenum">
              <a:rPr lang="en-US" smtClean="0"/>
              <a:t>‹#›</a:t>
            </a:fld>
            <a:endParaRPr lang="en-US"/>
          </a:p>
        </p:txBody>
      </p:sp>
    </p:spTree>
    <p:extLst>
      <p:ext uri="{BB962C8B-B14F-4D97-AF65-F5344CB8AC3E}">
        <p14:creationId xmlns:p14="http://schemas.microsoft.com/office/powerpoint/2010/main" val="390165285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78AFE3-8DEF-4042-8DDD-080E128386BB}"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6FF47-63BE-42B5-B666-70AF856BE2F5}" type="slidenum">
              <a:rPr lang="en-US" smtClean="0"/>
              <a:t>‹#›</a:t>
            </a:fld>
            <a:endParaRPr lang="en-US"/>
          </a:p>
        </p:txBody>
      </p:sp>
    </p:spTree>
    <p:extLst>
      <p:ext uri="{BB962C8B-B14F-4D97-AF65-F5344CB8AC3E}">
        <p14:creationId xmlns:p14="http://schemas.microsoft.com/office/powerpoint/2010/main" val="99660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78AFE3-8DEF-4042-8DDD-080E128386BB}"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6FF47-63BE-42B5-B666-70AF856BE2F5}" type="slidenum">
              <a:rPr lang="en-US" smtClean="0"/>
              <a:t>‹#›</a:t>
            </a:fld>
            <a:endParaRPr lang="en-US"/>
          </a:p>
        </p:txBody>
      </p:sp>
    </p:spTree>
    <p:extLst>
      <p:ext uri="{BB962C8B-B14F-4D97-AF65-F5344CB8AC3E}">
        <p14:creationId xmlns:p14="http://schemas.microsoft.com/office/powerpoint/2010/main" val="238355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78AFE3-8DEF-4042-8DDD-080E128386BB}"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6FF47-63BE-42B5-B666-70AF856BE2F5}" type="slidenum">
              <a:rPr lang="en-US" smtClean="0"/>
              <a:t>‹#›</a:t>
            </a:fld>
            <a:endParaRPr lang="en-US"/>
          </a:p>
        </p:txBody>
      </p:sp>
    </p:spTree>
    <p:extLst>
      <p:ext uri="{BB962C8B-B14F-4D97-AF65-F5344CB8AC3E}">
        <p14:creationId xmlns:p14="http://schemas.microsoft.com/office/powerpoint/2010/main" val="172965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78AFE3-8DEF-4042-8DDD-080E128386BB}"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6FF47-63BE-42B5-B666-70AF856BE2F5}" type="slidenum">
              <a:rPr lang="en-US" smtClean="0"/>
              <a:t>‹#›</a:t>
            </a:fld>
            <a:endParaRPr lang="en-US"/>
          </a:p>
        </p:txBody>
      </p:sp>
    </p:spTree>
    <p:extLst>
      <p:ext uri="{BB962C8B-B14F-4D97-AF65-F5344CB8AC3E}">
        <p14:creationId xmlns:p14="http://schemas.microsoft.com/office/powerpoint/2010/main" val="286995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78AFE3-8DEF-4042-8DDD-080E128386BB}"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6FF47-63BE-42B5-B666-70AF856BE2F5}" type="slidenum">
              <a:rPr lang="en-US" smtClean="0"/>
              <a:t>‹#›</a:t>
            </a:fld>
            <a:endParaRPr lang="en-US"/>
          </a:p>
        </p:txBody>
      </p:sp>
    </p:spTree>
    <p:extLst>
      <p:ext uri="{BB962C8B-B14F-4D97-AF65-F5344CB8AC3E}">
        <p14:creationId xmlns:p14="http://schemas.microsoft.com/office/powerpoint/2010/main" val="425524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78AFE3-8DEF-4042-8DDD-080E128386BB}" type="datetimeFigureOut">
              <a:rPr lang="en-US" smtClean="0"/>
              <a:t>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6FF47-63BE-42B5-B666-70AF856BE2F5}" type="slidenum">
              <a:rPr lang="en-US" smtClean="0"/>
              <a:t>‹#›</a:t>
            </a:fld>
            <a:endParaRPr lang="en-US"/>
          </a:p>
        </p:txBody>
      </p:sp>
    </p:spTree>
    <p:extLst>
      <p:ext uri="{BB962C8B-B14F-4D97-AF65-F5344CB8AC3E}">
        <p14:creationId xmlns:p14="http://schemas.microsoft.com/office/powerpoint/2010/main" val="124290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78AFE3-8DEF-4042-8DDD-080E128386BB}" type="datetimeFigureOut">
              <a:rPr lang="en-US" smtClean="0"/>
              <a:t>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6FF47-63BE-42B5-B666-70AF856BE2F5}" type="slidenum">
              <a:rPr lang="en-US" smtClean="0"/>
              <a:t>‹#›</a:t>
            </a:fld>
            <a:endParaRPr lang="en-US"/>
          </a:p>
        </p:txBody>
      </p:sp>
    </p:spTree>
    <p:extLst>
      <p:ext uri="{BB962C8B-B14F-4D97-AF65-F5344CB8AC3E}">
        <p14:creationId xmlns:p14="http://schemas.microsoft.com/office/powerpoint/2010/main" val="307733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8AFE3-8DEF-4042-8DDD-080E128386BB}" type="datetimeFigureOut">
              <a:rPr lang="en-US" smtClean="0"/>
              <a:t>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6FF47-63BE-42B5-B666-70AF856BE2F5}" type="slidenum">
              <a:rPr lang="en-US" smtClean="0"/>
              <a:t>‹#›</a:t>
            </a:fld>
            <a:endParaRPr lang="en-US"/>
          </a:p>
        </p:txBody>
      </p:sp>
    </p:spTree>
    <p:extLst>
      <p:ext uri="{BB962C8B-B14F-4D97-AF65-F5344CB8AC3E}">
        <p14:creationId xmlns:p14="http://schemas.microsoft.com/office/powerpoint/2010/main" val="232636273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2178AFE3-8DEF-4042-8DDD-080E128386BB}"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486FF47-63BE-42B5-B666-70AF856BE2F5}" type="slidenum">
              <a:rPr lang="en-US" smtClean="0"/>
              <a:t>‹#›</a:t>
            </a:fld>
            <a:endParaRPr lang="en-US"/>
          </a:p>
        </p:txBody>
      </p:sp>
    </p:spTree>
    <p:extLst>
      <p:ext uri="{BB962C8B-B14F-4D97-AF65-F5344CB8AC3E}">
        <p14:creationId xmlns:p14="http://schemas.microsoft.com/office/powerpoint/2010/main" val="1285778568"/>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178AFE3-8DEF-4042-8DDD-080E128386BB}" type="datetimeFigureOut">
              <a:rPr lang="en-US" smtClean="0"/>
              <a:t>2/6/2021</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486FF47-63BE-42B5-B666-70AF856BE2F5}" type="slidenum">
              <a:rPr lang="en-US" smtClean="0"/>
              <a:t>‹#›</a:t>
            </a:fld>
            <a:endParaRPr lang="en-US"/>
          </a:p>
        </p:txBody>
      </p:sp>
    </p:spTree>
    <p:extLst>
      <p:ext uri="{BB962C8B-B14F-4D97-AF65-F5344CB8AC3E}">
        <p14:creationId xmlns:p14="http://schemas.microsoft.com/office/powerpoint/2010/main" val="4973035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178AFE3-8DEF-4042-8DDD-080E128386BB}" type="datetimeFigureOut">
              <a:rPr lang="en-US" smtClean="0"/>
              <a:t>2/6/2021</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486FF47-63BE-42B5-B666-70AF856BE2F5}" type="slidenum">
              <a:rPr lang="en-US" smtClean="0"/>
              <a:t>‹#›</a:t>
            </a:fld>
            <a:endParaRPr lang="en-US"/>
          </a:p>
        </p:txBody>
      </p:sp>
    </p:spTree>
    <p:extLst>
      <p:ext uri="{BB962C8B-B14F-4D97-AF65-F5344CB8AC3E}">
        <p14:creationId xmlns:p14="http://schemas.microsoft.com/office/powerpoint/2010/main" val="319465728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1" y="1023867"/>
            <a:ext cx="11292399" cy="3349641"/>
          </a:xfrm>
        </p:spPr>
        <p:txBody>
          <a:bodyPr anchor="ctr">
            <a:normAutofit/>
          </a:bodyPr>
          <a:lstStyle/>
          <a:p>
            <a:pPr algn="ctr" rtl="1"/>
            <a:r>
              <a:rPr lang="ar-IQ" sz="6600" dirty="0" smtClean="0"/>
              <a:t>المنطق ومنهجية التصميم</a:t>
            </a:r>
            <a:endParaRPr lang="en-US" sz="6600" dirty="0"/>
          </a:p>
        </p:txBody>
      </p:sp>
      <p:sp>
        <p:nvSpPr>
          <p:cNvPr id="3" name="Subtitle 2"/>
          <p:cNvSpPr>
            <a:spLocks noGrp="1"/>
          </p:cNvSpPr>
          <p:nvPr>
            <p:ph type="subTitle" idx="1"/>
          </p:nvPr>
        </p:nvSpPr>
        <p:spPr>
          <a:xfrm>
            <a:off x="3195376" y="4734362"/>
            <a:ext cx="4756220" cy="1037760"/>
          </a:xfrm>
        </p:spPr>
        <p:txBody>
          <a:bodyPr>
            <a:normAutofit/>
          </a:bodyPr>
          <a:lstStyle/>
          <a:p>
            <a:pPr algn="ctr" rtl="1"/>
            <a:r>
              <a:rPr lang="ar-IQ" sz="4800" dirty="0" smtClean="0"/>
              <a:t>المحاضرة الثامنة</a:t>
            </a:r>
            <a:endParaRPr lang="en-US" sz="4800" dirty="0"/>
          </a:p>
        </p:txBody>
      </p:sp>
    </p:spTree>
    <p:extLst>
      <p:ext uri="{BB962C8B-B14F-4D97-AF65-F5344CB8AC3E}">
        <p14:creationId xmlns:p14="http://schemas.microsoft.com/office/powerpoint/2010/main" val="3610519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927" y="665018"/>
            <a:ext cx="11901055" cy="6555641"/>
          </a:xfrm>
          <a:prstGeom prst="rect">
            <a:avLst/>
          </a:prstGeom>
        </p:spPr>
        <p:txBody>
          <a:bodyPr wrap="square">
            <a:spAutoFit/>
          </a:bodyPr>
          <a:lstStyle/>
          <a:p>
            <a:pPr algn="r" rtl="1">
              <a:lnSpc>
                <a:spcPct val="150000"/>
              </a:lnSpc>
            </a:pPr>
            <a:r>
              <a:rPr lang="ar-IQ" sz="4000" dirty="0">
                <a:latin typeface="Arial" panose="020B0604020202020204" pitchFamily="34" charset="0"/>
                <a:cs typeface="Arial" panose="020B0604020202020204" pitchFamily="34" charset="0"/>
              </a:rPr>
              <a:t>ولأن الطبيعة هى مصدر كل عناصر التصميم ومنها تم التنظير للعلاقات بين المفرادات والنظم </a:t>
            </a:r>
            <a:r>
              <a:rPr lang="ar-IQ" sz="4000" dirty="0" smtClean="0">
                <a:latin typeface="Arial" panose="020B0604020202020204" pitchFamily="34" charset="0"/>
                <a:cs typeface="Arial" panose="020B0604020202020204" pitchFamily="34" charset="0"/>
              </a:rPr>
              <a:t>الإنشائية </a:t>
            </a:r>
            <a:r>
              <a:rPr lang="ar-IQ" sz="4000" dirty="0">
                <a:latin typeface="Arial" panose="020B0604020202020204" pitchFamily="34" charset="0"/>
                <a:cs typeface="Arial" panose="020B0604020202020204" pitchFamily="34" charset="0"/>
              </a:rPr>
              <a:t>فإن من </a:t>
            </a:r>
            <a:r>
              <a:rPr lang="ar-IQ" sz="4000" dirty="0" smtClean="0">
                <a:latin typeface="Arial" panose="020B0604020202020204" pitchFamily="34" charset="0"/>
                <a:cs typeface="Arial" panose="020B0604020202020204" pitchFamily="34" charset="0"/>
              </a:rPr>
              <a:t>الأهمية أن </a:t>
            </a:r>
            <a:r>
              <a:rPr lang="ar-IQ" sz="4000" dirty="0">
                <a:latin typeface="Arial" panose="020B0604020202020204" pitchFamily="34" charset="0"/>
                <a:cs typeface="Arial" panose="020B0604020202020204" pitchFamily="34" charset="0"/>
              </a:rPr>
              <a:t>تكون تنمية الثقافة البصرية معتمده في جزء أساسي منها على الطبيعة. ودراسة الطبيعة من أهم طرق تنمية </a:t>
            </a:r>
            <a:r>
              <a:rPr lang="ar-IQ" sz="4000" dirty="0" smtClean="0">
                <a:latin typeface="Arial" panose="020B0604020202020204" pitchFamily="34" charset="0"/>
                <a:cs typeface="Arial" panose="020B0604020202020204" pitchFamily="34" charset="0"/>
              </a:rPr>
              <a:t>مهارات الإدراك </a:t>
            </a:r>
            <a:r>
              <a:rPr lang="ar-IQ" sz="4000" dirty="0">
                <a:latin typeface="Arial" panose="020B0604020202020204" pitchFamily="34" charset="0"/>
                <a:cs typeface="Arial" panose="020B0604020202020204" pitchFamily="34" charset="0"/>
              </a:rPr>
              <a:t>والقراءة والإنتاج البصري، وفيما يلي نعرض منهجية تنمية المهارات البصرية من خلال عدد من </a:t>
            </a:r>
            <a:r>
              <a:rPr lang="ar-IQ" sz="4000" dirty="0" smtClean="0">
                <a:latin typeface="Arial" panose="020B0604020202020204" pitchFamily="34" charset="0"/>
                <a:cs typeface="Arial" panose="020B0604020202020204" pitchFamily="34" charset="0"/>
              </a:rPr>
              <a:t>المفاهيم الأساسية </a:t>
            </a:r>
            <a:r>
              <a:rPr lang="ar-IQ" sz="4000" dirty="0">
                <a:latin typeface="Arial" panose="020B0604020202020204" pitchFamily="34" charset="0"/>
                <a:cs typeface="Arial" panose="020B0604020202020204" pitchFamily="34" charset="0"/>
              </a:rPr>
              <a:t>في التصميم وتحليل العناصر الادراكية والعلاقية في الطبيعة وتطبيقها في التصميم.</a:t>
            </a:r>
            <a:endParaRPr lang="en-US" sz="4000" dirty="0"/>
          </a:p>
        </p:txBody>
      </p:sp>
    </p:spTree>
    <p:extLst>
      <p:ext uri="{BB962C8B-B14F-4D97-AF65-F5344CB8AC3E}">
        <p14:creationId xmlns:p14="http://schemas.microsoft.com/office/powerpoint/2010/main" val="42843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2509"/>
            <a:ext cx="11942618" cy="4801314"/>
          </a:xfrm>
          <a:prstGeom prst="rect">
            <a:avLst/>
          </a:prstGeom>
        </p:spPr>
        <p:txBody>
          <a:bodyPr wrap="square">
            <a:spAutoFit/>
          </a:bodyPr>
          <a:lstStyle/>
          <a:p>
            <a:pPr algn="r" rtl="1">
              <a:lnSpc>
                <a:spcPct val="150000"/>
              </a:lnSpc>
            </a:pPr>
            <a:r>
              <a:rPr lang="ar-IQ" sz="4400" b="1" dirty="0">
                <a:latin typeface="Arial,Bold"/>
              </a:rPr>
              <a:t>منهجية تنمية المهارات البصرية: </a:t>
            </a:r>
            <a:r>
              <a:rPr lang="ar-IQ" sz="4000" b="1" dirty="0">
                <a:latin typeface="Arial,Bold"/>
              </a:rPr>
              <a:t>-</a:t>
            </a:r>
          </a:p>
          <a:p>
            <a:pPr algn="r" rtl="1">
              <a:lnSpc>
                <a:spcPct val="150000"/>
              </a:lnSpc>
            </a:pPr>
            <a:r>
              <a:rPr lang="ar-IQ" sz="4000" dirty="0">
                <a:latin typeface="Arial" panose="020B0604020202020204" pitchFamily="34" charset="0"/>
                <a:cs typeface="Arial" panose="020B0604020202020204" pitchFamily="34" charset="0"/>
              </a:rPr>
              <a:t>تعتمد المنهجية المقترحة على ترجمة المدركات البصرية في </a:t>
            </a:r>
            <a:r>
              <a:rPr lang="ar-IQ" sz="4000" dirty="0" smtClean="0">
                <a:latin typeface="Arial" panose="020B0604020202020204" pitchFamily="34" charset="0"/>
                <a:cs typeface="Arial" panose="020B0604020202020204" pitchFamily="34" charset="0"/>
              </a:rPr>
              <a:t>بيئة </a:t>
            </a:r>
            <a:r>
              <a:rPr lang="ar-IQ" sz="4000" dirty="0">
                <a:latin typeface="Arial" panose="020B0604020202020204" pitchFamily="34" charset="0"/>
                <a:cs typeface="Arial" panose="020B0604020202020204" pitchFamily="34" charset="0"/>
              </a:rPr>
              <a:t>المصمم وقراءتها بلغة التصميم وتحويل كل </a:t>
            </a:r>
            <a:r>
              <a:rPr lang="ar-IQ" sz="4000" dirty="0" smtClean="0">
                <a:latin typeface="Arial" panose="020B0604020202020204" pitchFamily="34" charset="0"/>
                <a:cs typeface="Arial" panose="020B0604020202020204" pitchFamily="34" charset="0"/>
              </a:rPr>
              <a:t>العلاقات إلى </a:t>
            </a:r>
            <a:r>
              <a:rPr lang="ar-IQ" sz="4000" dirty="0">
                <a:latin typeface="Arial" panose="020B0604020202020204" pitchFamily="34" charset="0"/>
                <a:cs typeface="Arial" panose="020B0604020202020204" pitchFamily="34" charset="0"/>
              </a:rPr>
              <a:t>أصلها </a:t>
            </a:r>
            <a:r>
              <a:rPr lang="ar-IQ" sz="4000" dirty="0" smtClean="0">
                <a:latin typeface="Arial" panose="020B0604020202020204" pitchFamily="34" charset="0"/>
                <a:cs typeface="Arial" panose="020B0604020202020204" pitchFamily="34" charset="0"/>
              </a:rPr>
              <a:t>الإنشائي </a:t>
            </a:r>
            <a:r>
              <a:rPr lang="ar-IQ" sz="4000" dirty="0">
                <a:latin typeface="Arial" panose="020B0604020202020204" pitchFamily="34" charset="0"/>
                <a:cs typeface="Arial" panose="020B0604020202020204" pitchFamily="34" charset="0"/>
              </a:rPr>
              <a:t>في أسس التصميم وفيما يلي نعرض بعض النماذج لمنهجية القراءة البصرية ومن ثم </a:t>
            </a:r>
            <a:r>
              <a:rPr lang="ar-IQ" sz="4000" dirty="0" smtClean="0">
                <a:latin typeface="Arial" panose="020B0604020202020204" pitchFamily="34" charset="0"/>
                <a:cs typeface="Arial" panose="020B0604020202020204" pitchFamily="34" charset="0"/>
              </a:rPr>
              <a:t>الإدراك البصري </a:t>
            </a:r>
            <a:r>
              <a:rPr lang="ar-IQ" sz="4000" dirty="0">
                <a:latin typeface="Arial" panose="020B0604020202020204" pitchFamily="34" charset="0"/>
                <a:cs typeface="Arial" panose="020B0604020202020204" pitchFamily="34" charset="0"/>
              </a:rPr>
              <a:t>للعلاقات </a:t>
            </a:r>
            <a:r>
              <a:rPr lang="ar-IQ" sz="4000" dirty="0" smtClean="0">
                <a:latin typeface="Arial" panose="020B0604020202020204" pitchFamily="34" charset="0"/>
                <a:cs typeface="Arial" panose="020B0604020202020204" pitchFamily="34" charset="0"/>
              </a:rPr>
              <a:t>البيئية</a:t>
            </a:r>
            <a:r>
              <a:rPr lang="ar-IQ" sz="4000" dirty="0">
                <a:latin typeface="Arial" panose="020B0604020202020204" pitchFamily="34" charset="0"/>
                <a:cs typeface="Arial" panose="020B0604020202020204" pitchFamily="34" charset="0"/>
              </a:rPr>
              <a:t>:</a:t>
            </a:r>
            <a:endParaRPr lang="en-US" sz="4000" dirty="0"/>
          </a:p>
        </p:txBody>
      </p:sp>
    </p:spTree>
    <p:extLst>
      <p:ext uri="{BB962C8B-B14F-4D97-AF65-F5344CB8AC3E}">
        <p14:creationId xmlns:p14="http://schemas.microsoft.com/office/powerpoint/2010/main" val="4269146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56" y="473609"/>
            <a:ext cx="12025744" cy="6076985"/>
          </a:xfrm>
          <a:prstGeom prst="rect">
            <a:avLst/>
          </a:prstGeom>
        </p:spPr>
        <p:txBody>
          <a:bodyPr wrap="square">
            <a:spAutoFit/>
          </a:bodyPr>
          <a:lstStyle/>
          <a:p>
            <a:pPr algn="r" rtl="1">
              <a:lnSpc>
                <a:spcPct val="150000"/>
              </a:lnSpc>
            </a:pPr>
            <a:r>
              <a:rPr lang="ar-IQ" sz="4400" b="1" dirty="0">
                <a:latin typeface="Arial,Bold"/>
              </a:rPr>
              <a:t>أ الفواصل والحدود القوية وعلاقات التجاور - </a:t>
            </a:r>
            <a:r>
              <a:rPr lang="en-US" sz="4400" b="1" dirty="0">
                <a:latin typeface="Arial" panose="020B0604020202020204" pitchFamily="34" charset="0"/>
              </a:rPr>
              <a:t>thick boundaries </a:t>
            </a:r>
            <a:r>
              <a:rPr lang="en-US" sz="4400" b="1" dirty="0">
                <a:latin typeface="Arial,Bold"/>
              </a:rPr>
              <a:t>:</a:t>
            </a:r>
          </a:p>
          <a:p>
            <a:pPr algn="r" rtl="1">
              <a:lnSpc>
                <a:spcPct val="150000"/>
              </a:lnSpc>
            </a:pPr>
            <a:r>
              <a:rPr lang="ar-IQ" sz="4400" dirty="0">
                <a:latin typeface="Arial" panose="020B0604020202020204" pitchFamily="34" charset="0"/>
                <a:cs typeface="Arial" panose="020B0604020202020204" pitchFamily="34" charset="0"/>
              </a:rPr>
              <a:t>تعتبر الفواصل القوية في النظام الحي نوع من الانتقال أو التبادل بين المساحات عندما يكون التجاور كبيرا بينها ولا </a:t>
            </a:r>
            <a:r>
              <a:rPr lang="ar-IQ" sz="4400" dirty="0" smtClean="0">
                <a:latin typeface="Arial" panose="020B0604020202020204" pitchFamily="34" charset="0"/>
                <a:cs typeface="Arial" panose="020B0604020202020204" pitchFamily="34" charset="0"/>
              </a:rPr>
              <a:t>تكون النهايات </a:t>
            </a:r>
            <a:r>
              <a:rPr lang="ar-IQ" sz="4400" dirty="0">
                <a:latin typeface="Arial" panose="020B0604020202020204" pitchFamily="34" charset="0"/>
                <a:cs typeface="Arial" panose="020B0604020202020204" pitchFamily="34" charset="0"/>
              </a:rPr>
              <a:t>الحادة كافية للفصل بينها وعادة تهدف </a:t>
            </a:r>
            <a:r>
              <a:rPr lang="ar-IQ" sz="4400" dirty="0" smtClean="0">
                <a:latin typeface="Arial" panose="020B0604020202020204" pitchFamily="34" charset="0"/>
                <a:cs typeface="Arial" panose="020B0604020202020204" pitchFamily="34" charset="0"/>
              </a:rPr>
              <a:t>للتحكم في درجة التفاعل بين المساحات</a:t>
            </a:r>
            <a:r>
              <a:rPr lang="ar-IQ" sz="4400" dirty="0">
                <a:latin typeface="Arial" panose="020B0604020202020204" pitchFamily="34" charset="0"/>
                <a:cs typeface="Arial" panose="020B0604020202020204" pitchFamily="34" charset="0"/>
              </a:rPr>
              <a:t>، </a:t>
            </a:r>
            <a:r>
              <a:rPr lang="ar-IQ" sz="4400" dirty="0" smtClean="0">
                <a:latin typeface="Arial" panose="020B0604020202020204" pitchFamily="34" charset="0"/>
                <a:cs typeface="Arial" panose="020B0604020202020204" pitchFamily="34" charset="0"/>
              </a:rPr>
              <a:t>وتؤكد على علاقات الأجزاء</a:t>
            </a:r>
            <a:r>
              <a:rPr lang="ar-IQ" sz="4400" dirty="0">
                <a:latin typeface="Arial" panose="020B0604020202020204" pitchFamily="34" charset="0"/>
                <a:cs typeface="Arial" panose="020B0604020202020204" pitchFamily="34" charset="0"/>
              </a:rPr>
              <a:t>.</a:t>
            </a:r>
            <a:endParaRPr lang="en-US" sz="4400" dirty="0"/>
          </a:p>
        </p:txBody>
      </p:sp>
    </p:spTree>
    <p:extLst>
      <p:ext uri="{BB962C8B-B14F-4D97-AF65-F5344CB8AC3E}">
        <p14:creationId xmlns:p14="http://schemas.microsoft.com/office/powerpoint/2010/main" val="300286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1"/>
          </a:xfrm>
          <a:prstGeom prst="rect">
            <a:avLst/>
          </a:prstGeom>
        </p:spPr>
      </p:pic>
    </p:spTree>
    <p:extLst>
      <p:ext uri="{BB962C8B-B14F-4D97-AF65-F5344CB8AC3E}">
        <p14:creationId xmlns:p14="http://schemas.microsoft.com/office/powerpoint/2010/main" val="345634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491" y="540327"/>
            <a:ext cx="11430000" cy="5632311"/>
          </a:xfrm>
          <a:prstGeom prst="rect">
            <a:avLst/>
          </a:prstGeom>
        </p:spPr>
        <p:txBody>
          <a:bodyPr wrap="square">
            <a:spAutoFit/>
          </a:bodyPr>
          <a:lstStyle/>
          <a:p>
            <a:pPr algn="r" rtl="1">
              <a:lnSpc>
                <a:spcPct val="150000"/>
              </a:lnSpc>
            </a:pPr>
            <a:r>
              <a:rPr lang="ar-IQ" sz="4000" b="1" dirty="0">
                <a:latin typeface="Arial,Bold"/>
              </a:rPr>
              <a:t>ب الطابع - </a:t>
            </a:r>
            <a:r>
              <a:rPr lang="en-US" sz="4000" b="1" dirty="0">
                <a:latin typeface="Arial" panose="020B0604020202020204" pitchFamily="34" charset="0"/>
              </a:rPr>
              <a:t>Echoes</a:t>
            </a:r>
          </a:p>
          <a:p>
            <a:pPr algn="r" rtl="1">
              <a:lnSpc>
                <a:spcPct val="150000"/>
              </a:lnSpc>
            </a:pPr>
            <a:r>
              <a:rPr lang="ar-IQ" sz="4000" dirty="0">
                <a:latin typeface="Arial" panose="020B0604020202020204" pitchFamily="34" charset="0"/>
                <a:cs typeface="Arial" panose="020B0604020202020204" pitchFamily="34" charset="0"/>
              </a:rPr>
              <a:t>عمق التشابه الأساسي كما نجده على سبيل المثال في </a:t>
            </a:r>
            <a:r>
              <a:rPr lang="ar-IQ" sz="4000" dirty="0" smtClean="0">
                <a:latin typeface="Arial" panose="020B0604020202020204" pitchFamily="34" charset="0"/>
                <a:cs typeface="Arial" panose="020B0604020202020204" pitchFamily="34" charset="0"/>
              </a:rPr>
              <a:t>الطرز </a:t>
            </a:r>
            <a:r>
              <a:rPr lang="ar-IQ" sz="4000" dirty="0">
                <a:latin typeface="Arial" panose="020B0604020202020204" pitchFamily="34" charset="0"/>
                <a:cs typeface="Arial" panose="020B0604020202020204" pitchFamily="34" charset="0"/>
              </a:rPr>
              <a:t>الحضارية المختلفة </a:t>
            </a:r>
            <a:r>
              <a:rPr lang="ar-IQ" sz="4000" dirty="0" smtClean="0">
                <a:latin typeface="Arial" panose="020B0604020202020204" pitchFamily="34" charset="0"/>
                <a:cs typeface="Arial" panose="020B0604020202020204" pitchFamily="34" charset="0"/>
              </a:rPr>
              <a:t>في التصميم </a:t>
            </a:r>
            <a:r>
              <a:rPr lang="ar-IQ" sz="4000" dirty="0">
                <a:latin typeface="Arial" panose="020B0604020202020204" pitchFamily="34" charset="0"/>
                <a:cs typeface="Arial" panose="020B0604020202020204" pitchFamily="34" charset="0"/>
              </a:rPr>
              <a:t>مثل الطراز المصري القديم، الطراز اليوناني والروماني، </a:t>
            </a:r>
            <a:r>
              <a:rPr lang="ar-IQ" sz="4000" dirty="0" smtClean="0">
                <a:latin typeface="Arial" panose="020B0604020202020204" pitchFamily="34" charset="0"/>
                <a:cs typeface="Arial" panose="020B0604020202020204" pitchFamily="34" charset="0"/>
              </a:rPr>
              <a:t>الطراز الإسلامي</a:t>
            </a:r>
            <a:r>
              <a:rPr lang="ar-IQ" sz="4000" dirty="0">
                <a:latin typeface="Arial" panose="020B0604020202020204" pitchFamily="34" charset="0"/>
                <a:cs typeface="Arial" panose="020B0604020202020204" pitchFamily="34" charset="0"/>
              </a:rPr>
              <a:t>. حيث نجد ذلك واضحًا في نتاج </a:t>
            </a:r>
            <a:r>
              <a:rPr lang="ar-IQ" sz="4000" dirty="0" smtClean="0">
                <a:latin typeface="Arial" panose="020B0604020202020204" pitchFamily="34" charset="0"/>
                <a:cs typeface="Arial" panose="020B0604020202020204" pitchFamily="34" charset="0"/>
              </a:rPr>
              <a:t> الحضارة </a:t>
            </a:r>
            <a:r>
              <a:rPr lang="ar-IQ" sz="4000" dirty="0">
                <a:latin typeface="Arial" panose="020B0604020202020204" pitchFamily="34" charset="0"/>
                <a:cs typeface="Arial" panose="020B0604020202020204" pitchFamily="34" charset="0"/>
              </a:rPr>
              <a:t>الواحدة </a:t>
            </a:r>
            <a:r>
              <a:rPr lang="ar-IQ" sz="4000" dirty="0" smtClean="0">
                <a:latin typeface="Arial" panose="020B0604020202020204" pitchFamily="34" charset="0"/>
                <a:cs typeface="Arial" panose="020B0604020202020204" pitchFamily="34" charset="0"/>
              </a:rPr>
              <a:t>والتي ترسخت بخصايصها وطابعها المميز عن غيرها من الحضارات.</a:t>
            </a:r>
            <a:endParaRPr lang="en-US" sz="4000" dirty="0"/>
          </a:p>
        </p:txBody>
      </p:sp>
    </p:spTree>
    <p:extLst>
      <p:ext uri="{BB962C8B-B14F-4D97-AF65-F5344CB8AC3E}">
        <p14:creationId xmlns:p14="http://schemas.microsoft.com/office/powerpoint/2010/main" val="3069568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255" t="3454" r="5616" b="3295"/>
          <a:stretch/>
        </p:blipFill>
        <p:spPr>
          <a:xfrm>
            <a:off x="0" y="0"/>
            <a:ext cx="12191999" cy="5264727"/>
          </a:xfrm>
          <a:prstGeom prst="rect">
            <a:avLst/>
          </a:prstGeom>
        </p:spPr>
      </p:pic>
      <p:pic>
        <p:nvPicPr>
          <p:cNvPr id="5" name="Picture 4"/>
          <p:cNvPicPr>
            <a:picLocks noChangeAspect="1"/>
          </p:cNvPicPr>
          <p:nvPr/>
        </p:nvPicPr>
        <p:blipFill>
          <a:blip r:embed="rId3"/>
          <a:stretch>
            <a:fillRect/>
          </a:stretch>
        </p:blipFill>
        <p:spPr>
          <a:xfrm>
            <a:off x="2327565" y="5264727"/>
            <a:ext cx="7495308" cy="1295400"/>
          </a:xfrm>
          <a:prstGeom prst="rect">
            <a:avLst/>
          </a:prstGeom>
        </p:spPr>
      </p:pic>
    </p:spTree>
    <p:extLst>
      <p:ext uri="{BB962C8B-B14F-4D97-AF65-F5344CB8AC3E}">
        <p14:creationId xmlns:p14="http://schemas.microsoft.com/office/powerpoint/2010/main" val="3622599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5043055"/>
          </a:xfrm>
          <a:prstGeom prst="rect">
            <a:avLst/>
          </a:prstGeom>
        </p:spPr>
      </p:pic>
      <p:pic>
        <p:nvPicPr>
          <p:cNvPr id="5" name="Picture 4"/>
          <p:cNvPicPr>
            <a:picLocks noChangeAspect="1"/>
          </p:cNvPicPr>
          <p:nvPr/>
        </p:nvPicPr>
        <p:blipFill>
          <a:blip r:embed="rId3"/>
          <a:stretch>
            <a:fillRect/>
          </a:stretch>
        </p:blipFill>
        <p:spPr>
          <a:xfrm>
            <a:off x="1246910" y="5043055"/>
            <a:ext cx="9341332" cy="1814945"/>
          </a:xfrm>
          <a:prstGeom prst="rect">
            <a:avLst/>
          </a:prstGeom>
        </p:spPr>
      </p:pic>
    </p:spTree>
    <p:extLst>
      <p:ext uri="{BB962C8B-B14F-4D97-AF65-F5344CB8AC3E}">
        <p14:creationId xmlns:p14="http://schemas.microsoft.com/office/powerpoint/2010/main" val="3131199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5001491"/>
          </a:xfrm>
          <a:prstGeom prst="rect">
            <a:avLst/>
          </a:prstGeom>
        </p:spPr>
      </p:pic>
      <p:pic>
        <p:nvPicPr>
          <p:cNvPr id="5" name="Picture 4"/>
          <p:cNvPicPr>
            <a:picLocks noChangeAspect="1"/>
          </p:cNvPicPr>
          <p:nvPr/>
        </p:nvPicPr>
        <p:blipFill>
          <a:blip r:embed="rId3"/>
          <a:stretch>
            <a:fillRect/>
          </a:stretch>
        </p:blipFill>
        <p:spPr>
          <a:xfrm>
            <a:off x="623455" y="5001491"/>
            <a:ext cx="11249890" cy="1822161"/>
          </a:xfrm>
          <a:prstGeom prst="rect">
            <a:avLst/>
          </a:prstGeom>
        </p:spPr>
      </p:pic>
    </p:spTree>
    <p:extLst>
      <p:ext uri="{BB962C8B-B14F-4D97-AF65-F5344CB8AC3E}">
        <p14:creationId xmlns:p14="http://schemas.microsoft.com/office/powerpoint/2010/main" val="2989414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61120" y="501134"/>
            <a:ext cx="2499841" cy="584775"/>
          </a:xfrm>
          <a:prstGeom prst="rect">
            <a:avLst/>
          </a:prstGeom>
        </p:spPr>
        <p:txBody>
          <a:bodyPr wrap="square">
            <a:spAutoFit/>
          </a:bodyPr>
          <a:lstStyle/>
          <a:p>
            <a:pPr algn="r" rtl="1"/>
            <a:r>
              <a:rPr lang="ar-IQ" sz="3200" b="1" dirty="0" smtClean="0">
                <a:latin typeface="Arial,Bold"/>
              </a:rPr>
              <a:t>ج. التناقض</a:t>
            </a:r>
            <a:endParaRPr lang="en-US" sz="3200" dirty="0"/>
          </a:p>
        </p:txBody>
      </p:sp>
      <p:sp>
        <p:nvSpPr>
          <p:cNvPr id="5" name="Rectangle 4"/>
          <p:cNvSpPr/>
          <p:nvPr/>
        </p:nvSpPr>
        <p:spPr>
          <a:xfrm>
            <a:off x="268940" y="1302600"/>
            <a:ext cx="11639775" cy="1490152"/>
          </a:xfrm>
          <a:prstGeom prst="rect">
            <a:avLst/>
          </a:prstGeom>
        </p:spPr>
        <p:txBody>
          <a:bodyPr wrap="square">
            <a:spAutoFit/>
          </a:bodyPr>
          <a:lstStyle/>
          <a:p>
            <a:pPr algn="r" rtl="1">
              <a:lnSpc>
                <a:spcPct val="150000"/>
              </a:lnSpc>
            </a:pPr>
            <a:r>
              <a:rPr lang="ar-IQ" sz="3200" dirty="0">
                <a:latin typeface="Arial" panose="020B0604020202020204" pitchFamily="34" charset="0"/>
                <a:cs typeface="Arial" panose="020B0604020202020204" pitchFamily="34" charset="0"/>
              </a:rPr>
              <a:t>إن الحياة لا تستقيم بدون اختلاف</a:t>
            </a:r>
            <a:r>
              <a:rPr lang="ar-IQ" sz="3200" dirty="0" smtClean="0">
                <a:latin typeface="Arial" panose="020B0604020202020204" pitchFamily="34" charset="0"/>
                <a:cs typeface="Arial" panose="020B0604020202020204" pitchFamily="34" charset="0"/>
              </a:rPr>
              <a:t>، والوحدة </a:t>
            </a:r>
            <a:r>
              <a:rPr lang="ar-IQ" sz="3200" dirty="0">
                <a:latin typeface="Arial" panose="020B0604020202020204" pitchFamily="34" charset="0"/>
                <a:cs typeface="Arial" panose="020B0604020202020204" pitchFamily="34" charset="0"/>
              </a:rPr>
              <a:t>لا يمكن أن توجد إلا </a:t>
            </a:r>
            <a:r>
              <a:rPr lang="ar-IQ" sz="3200" dirty="0" smtClean="0">
                <a:latin typeface="Arial" panose="020B0604020202020204" pitchFamily="34" charset="0"/>
                <a:cs typeface="Arial" panose="020B0604020202020204" pitchFamily="34" charset="0"/>
              </a:rPr>
              <a:t>مع الاختلاف </a:t>
            </a:r>
            <a:r>
              <a:rPr lang="ar-IQ" sz="3200" dirty="0">
                <a:latin typeface="Arial" panose="020B0604020202020204" pitchFamily="34" charset="0"/>
                <a:cs typeface="Arial" panose="020B0604020202020204" pitchFamily="34" charset="0"/>
              </a:rPr>
              <a:t>في الجزء عن الكل، </a:t>
            </a:r>
            <a:r>
              <a:rPr lang="ar-IQ" sz="3200" dirty="0" smtClean="0">
                <a:latin typeface="Arial" panose="020B0604020202020204" pitchFamily="34" charset="0"/>
                <a:cs typeface="Arial" panose="020B0604020202020204" pitchFamily="34" charset="0"/>
              </a:rPr>
              <a:t>غير أنه </a:t>
            </a:r>
            <a:r>
              <a:rPr lang="ar-IQ" sz="3200" dirty="0">
                <a:latin typeface="Arial" panose="020B0604020202020204" pitchFamily="34" charset="0"/>
                <a:cs typeface="Arial" panose="020B0604020202020204" pitchFamily="34" charset="0"/>
              </a:rPr>
              <a:t>كما يجب أن يكون </a:t>
            </a:r>
            <a:r>
              <a:rPr lang="ar-IQ" sz="3200" dirty="0" smtClean="0">
                <a:latin typeface="Arial" panose="020B0604020202020204" pitchFamily="34" charset="0"/>
                <a:cs typeface="Arial" panose="020B0604020202020204" pitchFamily="34" charset="0"/>
              </a:rPr>
              <a:t>التناقض واضحًا </a:t>
            </a:r>
            <a:r>
              <a:rPr lang="ar-IQ" sz="3200" dirty="0">
                <a:latin typeface="Arial" panose="020B0604020202020204" pitchFamily="34" charset="0"/>
                <a:cs typeface="Arial" panose="020B0604020202020204" pitchFamily="34" charset="0"/>
              </a:rPr>
              <a:t>فإنه يجب ألا يكون متكلفًا.</a:t>
            </a:r>
            <a:endParaRPr lang="en-US" sz="3200" dirty="0"/>
          </a:p>
        </p:txBody>
      </p:sp>
    </p:spTree>
    <p:extLst>
      <p:ext uri="{BB962C8B-B14F-4D97-AF65-F5344CB8AC3E}">
        <p14:creationId xmlns:p14="http://schemas.microsoft.com/office/powerpoint/2010/main" val="431609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893"/>
            <a:ext cx="12192000" cy="6845107"/>
          </a:xfrm>
          <a:prstGeom prst="rect">
            <a:avLst/>
          </a:prstGeom>
        </p:spPr>
      </p:pic>
    </p:spTree>
    <p:extLst>
      <p:ext uri="{BB962C8B-B14F-4D97-AF65-F5344CB8AC3E}">
        <p14:creationId xmlns:p14="http://schemas.microsoft.com/office/powerpoint/2010/main" val="27953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6393" y="1270536"/>
            <a:ext cx="10520412" cy="4154984"/>
          </a:xfrm>
          <a:prstGeom prst="rect">
            <a:avLst/>
          </a:prstGeom>
        </p:spPr>
        <p:txBody>
          <a:bodyPr wrap="square">
            <a:spAutoFit/>
          </a:bodyPr>
          <a:lstStyle/>
          <a:p>
            <a:pPr algn="r" rtl="1">
              <a:lnSpc>
                <a:spcPct val="150000"/>
              </a:lnSpc>
            </a:pPr>
            <a:r>
              <a:rPr lang="ar-IQ" sz="4400" b="1" dirty="0">
                <a:latin typeface="Arial,Bold"/>
              </a:rPr>
              <a:t>تطوير طرق التفكير والإبداع كأحد مراحل عملية التصميم</a:t>
            </a:r>
          </a:p>
          <a:p>
            <a:pPr marL="742950" indent="-742950" algn="r" rtl="1">
              <a:lnSpc>
                <a:spcPct val="150000"/>
              </a:lnSpc>
              <a:buFont typeface="+mj-lt"/>
              <a:buAutoNum type="arabicPeriod"/>
            </a:pPr>
            <a:r>
              <a:rPr lang="ar-IQ" sz="4400" dirty="0" smtClean="0">
                <a:latin typeface="Arial" panose="020B0604020202020204" pitchFamily="34" charset="0"/>
                <a:cs typeface="Arial" panose="020B0604020202020204" pitchFamily="34" charset="0"/>
              </a:rPr>
              <a:t>التغذية </a:t>
            </a:r>
            <a:r>
              <a:rPr lang="ar-IQ" sz="4400" dirty="0">
                <a:latin typeface="Arial" panose="020B0604020202020204" pitchFamily="34" charset="0"/>
                <a:cs typeface="Arial" panose="020B0604020202020204" pitchFamily="34" charset="0"/>
              </a:rPr>
              <a:t>البصرية </a:t>
            </a:r>
            <a:r>
              <a:rPr lang="en-US" sz="4400" dirty="0">
                <a:latin typeface="Arial" panose="020B0604020202020204" pitchFamily="34" charset="0"/>
                <a:cs typeface="Arial" panose="020B0604020202020204" pitchFamily="34" charset="0"/>
              </a:rPr>
              <a:t>Visual </a:t>
            </a:r>
            <a:r>
              <a:rPr lang="en-US" sz="4400" dirty="0" smtClean="0">
                <a:latin typeface="Arial" panose="020B0604020202020204" pitchFamily="34" charset="0"/>
                <a:cs typeface="Arial" panose="020B0604020202020204" pitchFamily="34" charset="0"/>
              </a:rPr>
              <a:t>feeding</a:t>
            </a:r>
            <a:endParaRPr lang="ar-IQ" sz="4400" dirty="0" smtClean="0">
              <a:latin typeface="Arial" panose="020B0604020202020204" pitchFamily="34" charset="0"/>
              <a:cs typeface="Arial" panose="020B0604020202020204" pitchFamily="34" charset="0"/>
            </a:endParaRPr>
          </a:p>
          <a:p>
            <a:pPr marL="742950" indent="-742950" algn="r" rtl="1">
              <a:lnSpc>
                <a:spcPct val="150000"/>
              </a:lnSpc>
              <a:buFont typeface="+mj-lt"/>
              <a:buAutoNum type="arabicPeriod"/>
            </a:pPr>
            <a:r>
              <a:rPr lang="ar-IQ" sz="4400" dirty="0" smtClean="0">
                <a:latin typeface="Arial" panose="020B0604020202020204" pitchFamily="34" charset="0"/>
                <a:cs typeface="Arial" panose="020B0604020202020204" pitchFamily="34" charset="0"/>
              </a:rPr>
              <a:t>المحاكاة </a:t>
            </a:r>
            <a:r>
              <a:rPr lang="en-US" sz="4400" dirty="0" smtClean="0">
                <a:latin typeface="Arial" panose="020B0604020202020204" pitchFamily="34" charset="0"/>
                <a:cs typeface="Arial" panose="020B0604020202020204" pitchFamily="34" charset="0"/>
              </a:rPr>
              <a:t>Simulation</a:t>
            </a:r>
          </a:p>
          <a:p>
            <a:pPr marL="742950" indent="-742950" algn="r" rtl="1">
              <a:lnSpc>
                <a:spcPct val="150000"/>
              </a:lnSpc>
              <a:buFont typeface="+mj-lt"/>
              <a:buAutoNum type="arabicPeriod"/>
            </a:pPr>
            <a:r>
              <a:rPr lang="ar-IQ" sz="4400" dirty="0" smtClean="0">
                <a:latin typeface="Arial" panose="020B0604020202020204" pitchFamily="34" charset="0"/>
                <a:cs typeface="Arial" panose="020B0604020202020204" pitchFamily="34" charset="0"/>
              </a:rPr>
              <a:t>اعادة </a:t>
            </a:r>
            <a:r>
              <a:rPr lang="ar-IQ" sz="4400" dirty="0">
                <a:latin typeface="Arial" panose="020B0604020202020204" pitchFamily="34" charset="0"/>
                <a:cs typeface="Arial" panose="020B0604020202020204" pitchFamily="34" charset="0"/>
              </a:rPr>
              <a:t>التصميم. </a:t>
            </a:r>
            <a:r>
              <a:rPr lang="en-US" sz="4400" dirty="0" smtClean="0">
                <a:latin typeface="Arial" panose="020B0604020202020204" pitchFamily="34" charset="0"/>
                <a:cs typeface="Arial" panose="020B0604020202020204" pitchFamily="34" charset="0"/>
              </a:rPr>
              <a:t>Re design</a:t>
            </a:r>
            <a:endParaRPr lang="en-US" sz="4400" dirty="0"/>
          </a:p>
        </p:txBody>
      </p:sp>
    </p:spTree>
    <p:extLst>
      <p:ext uri="{BB962C8B-B14F-4D97-AF65-F5344CB8AC3E}">
        <p14:creationId xmlns:p14="http://schemas.microsoft.com/office/powerpoint/2010/main" val="2823328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306" y="387275"/>
            <a:ext cx="11564470" cy="6001643"/>
          </a:xfrm>
          <a:prstGeom prst="rect">
            <a:avLst/>
          </a:prstGeom>
        </p:spPr>
        <p:txBody>
          <a:bodyPr wrap="square">
            <a:spAutoFit/>
          </a:bodyPr>
          <a:lstStyle/>
          <a:p>
            <a:pPr algn="r" rtl="1">
              <a:lnSpc>
                <a:spcPct val="150000"/>
              </a:lnSpc>
            </a:pPr>
            <a:r>
              <a:rPr lang="ar-IQ" sz="4000" b="1" dirty="0">
                <a:latin typeface="Arial,Bold"/>
              </a:rPr>
              <a:t>د مستويات التناسب </a:t>
            </a:r>
            <a:r>
              <a:rPr lang="ar-IQ" sz="3600" b="1" dirty="0">
                <a:latin typeface="Arial,Bold"/>
              </a:rPr>
              <a:t>- </a:t>
            </a:r>
            <a:r>
              <a:rPr lang="ar-IQ" sz="4000" b="1" dirty="0" smtClean="0">
                <a:latin typeface="Arial,Bold"/>
              </a:rPr>
              <a:t>بمعني </a:t>
            </a:r>
            <a:r>
              <a:rPr lang="ar-IQ" sz="4000" b="1" dirty="0">
                <a:latin typeface="Arial,Bold"/>
              </a:rPr>
              <a:t>آخر القياس </a:t>
            </a:r>
            <a:r>
              <a:rPr lang="ar-IQ" sz="3600" b="1" dirty="0">
                <a:latin typeface="Arial,Bold"/>
              </a:rPr>
              <a:t>-</a:t>
            </a:r>
          </a:p>
          <a:p>
            <a:pPr algn="r" rtl="1">
              <a:lnSpc>
                <a:spcPct val="150000"/>
              </a:lnSpc>
            </a:pPr>
            <a:r>
              <a:rPr lang="ar-IQ" sz="3600" dirty="0">
                <a:latin typeface="Arial" panose="020B0604020202020204" pitchFamily="34" charset="0"/>
                <a:cs typeface="Arial" panose="020B0604020202020204" pitchFamily="34" charset="0"/>
              </a:rPr>
              <a:t>وفيه يعرض للتنوع في النسب بين الأجزاء المختلفة سواء </a:t>
            </a:r>
            <a:r>
              <a:rPr lang="ar-IQ" sz="3600" dirty="0" smtClean="0">
                <a:latin typeface="Arial" panose="020B0604020202020204" pitchFamily="34" charset="0"/>
                <a:cs typeface="Arial" panose="020B0604020202020204" pitchFamily="34" charset="0"/>
              </a:rPr>
              <a:t>في الشكل </a:t>
            </a:r>
            <a:r>
              <a:rPr lang="ar-IQ" sz="3600" dirty="0">
                <a:latin typeface="Arial" panose="020B0604020202020204" pitchFamily="34" charset="0"/>
                <a:cs typeface="Arial" panose="020B0604020202020204" pitchFamily="34" charset="0"/>
              </a:rPr>
              <a:t>الواحد أو الفراغات التي تربط بين الأشكال وبين </a:t>
            </a:r>
            <a:r>
              <a:rPr lang="ar-IQ" sz="3600" dirty="0" smtClean="0">
                <a:latin typeface="Arial" panose="020B0604020202020204" pitchFamily="34" charset="0"/>
                <a:cs typeface="Arial" panose="020B0604020202020204" pitchFamily="34" charset="0"/>
              </a:rPr>
              <a:t>الأشكال الأخرى </a:t>
            </a:r>
            <a:r>
              <a:rPr lang="ar-IQ" sz="3600" dirty="0">
                <a:latin typeface="Arial" panose="020B0604020202020204" pitchFamily="34" charset="0"/>
                <a:cs typeface="Arial" panose="020B0604020202020204" pitchFamily="34" charset="0"/>
              </a:rPr>
              <a:t>المختلفة في السياق الواحد. مؤكدًا على أن وسيلتنا </a:t>
            </a:r>
            <a:r>
              <a:rPr lang="ar-IQ" sz="3600" dirty="0" smtClean="0">
                <a:latin typeface="Arial" panose="020B0604020202020204" pitchFamily="34" charset="0"/>
                <a:cs typeface="Arial" panose="020B0604020202020204" pitchFamily="34" charset="0"/>
              </a:rPr>
              <a:t>لصياغة منظومة </a:t>
            </a:r>
            <a:r>
              <a:rPr lang="ar-IQ" sz="3600" dirty="0">
                <a:latin typeface="Arial" panose="020B0604020202020204" pitchFamily="34" charset="0"/>
                <a:cs typeface="Arial" panose="020B0604020202020204" pitchFamily="34" charset="0"/>
              </a:rPr>
              <a:t>متماسكة وحيوية في بيية ما علينا أن نبدع ذلك التناغم </a:t>
            </a:r>
            <a:r>
              <a:rPr lang="ar-IQ" sz="3600" dirty="0" smtClean="0">
                <a:latin typeface="Arial" panose="020B0604020202020204" pitchFamily="34" charset="0"/>
                <a:cs typeface="Arial" panose="020B0604020202020204" pitchFamily="34" charset="0"/>
              </a:rPr>
              <a:t>الدقيق  في </a:t>
            </a:r>
            <a:r>
              <a:rPr lang="ar-IQ" sz="3600" dirty="0">
                <a:latin typeface="Arial" panose="020B0604020202020204" pitchFamily="34" charset="0"/>
                <a:cs typeface="Arial" panose="020B0604020202020204" pitchFamily="34" charset="0"/>
              </a:rPr>
              <a:t>المقاسات والنسب بين الأشياء بحيث لا تكون متماثلة ولا </a:t>
            </a:r>
            <a:r>
              <a:rPr lang="ar-IQ" sz="3600" dirty="0" smtClean="0">
                <a:latin typeface="Arial" panose="020B0604020202020204" pitchFamily="34" charset="0"/>
                <a:cs typeface="Arial" panose="020B0604020202020204" pitchFamily="34" charset="0"/>
              </a:rPr>
              <a:t>بينها </a:t>
            </a:r>
            <a:r>
              <a:rPr lang="ar-IQ" sz="3600" dirty="0"/>
              <a:t>فجوة في النسب. </a:t>
            </a:r>
            <a:r>
              <a:rPr lang="ar-IQ" sz="3600" dirty="0" smtClean="0"/>
              <a:t>والصور(8,9) توضح استخدام </a:t>
            </a:r>
            <a:r>
              <a:rPr lang="ar-IQ" sz="3600" dirty="0"/>
              <a:t>مفهوم مستويات التناسب والتكرار</a:t>
            </a:r>
            <a:r>
              <a:rPr lang="ar-IQ" sz="3600" b="1" dirty="0"/>
              <a:t>.</a:t>
            </a:r>
            <a:r>
              <a:rPr lang="ar-IQ" sz="3600" dirty="0" smtClean="0"/>
              <a:t> </a:t>
            </a:r>
            <a:endParaRPr lang="en-US" sz="3600" dirty="0"/>
          </a:p>
        </p:txBody>
      </p:sp>
    </p:spTree>
    <p:extLst>
      <p:ext uri="{BB962C8B-B14F-4D97-AF65-F5344CB8AC3E}">
        <p14:creationId xmlns:p14="http://schemas.microsoft.com/office/powerpoint/2010/main" val="3086421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36181"/>
          <a:stretch/>
        </p:blipFill>
        <p:spPr>
          <a:xfrm>
            <a:off x="344245" y="182880"/>
            <a:ext cx="11758107" cy="4260028"/>
          </a:xfrm>
          <a:prstGeom prst="rect">
            <a:avLst/>
          </a:prstGeom>
        </p:spPr>
      </p:pic>
      <p:pic>
        <p:nvPicPr>
          <p:cNvPr id="5" name="Picture 4"/>
          <p:cNvPicPr>
            <a:picLocks noChangeAspect="1"/>
          </p:cNvPicPr>
          <p:nvPr/>
        </p:nvPicPr>
        <p:blipFill>
          <a:blip r:embed="rId3"/>
          <a:stretch>
            <a:fillRect/>
          </a:stretch>
        </p:blipFill>
        <p:spPr>
          <a:xfrm>
            <a:off x="1516828" y="4643942"/>
            <a:ext cx="9025666" cy="1756858"/>
          </a:xfrm>
          <a:prstGeom prst="rect">
            <a:avLst/>
          </a:prstGeom>
        </p:spPr>
      </p:pic>
    </p:spTree>
    <p:extLst>
      <p:ext uri="{BB962C8B-B14F-4D97-AF65-F5344CB8AC3E}">
        <p14:creationId xmlns:p14="http://schemas.microsoft.com/office/powerpoint/2010/main" val="3446675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6668"/>
            <a:ext cx="12191999" cy="4206240"/>
          </a:xfrm>
          <a:prstGeom prst="rect">
            <a:avLst/>
          </a:prstGeom>
        </p:spPr>
      </p:pic>
      <p:pic>
        <p:nvPicPr>
          <p:cNvPr id="5" name="Picture 4"/>
          <p:cNvPicPr>
            <a:picLocks noChangeAspect="1"/>
          </p:cNvPicPr>
          <p:nvPr/>
        </p:nvPicPr>
        <p:blipFill>
          <a:blip r:embed="rId3"/>
          <a:stretch>
            <a:fillRect/>
          </a:stretch>
        </p:blipFill>
        <p:spPr>
          <a:xfrm>
            <a:off x="168535" y="4830184"/>
            <a:ext cx="11854927" cy="1598779"/>
          </a:xfrm>
          <a:prstGeom prst="rect">
            <a:avLst/>
          </a:prstGeom>
        </p:spPr>
      </p:pic>
    </p:spTree>
    <p:extLst>
      <p:ext uri="{BB962C8B-B14F-4D97-AF65-F5344CB8AC3E}">
        <p14:creationId xmlns:p14="http://schemas.microsoft.com/office/powerpoint/2010/main" val="599397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807"/>
            <a:ext cx="12102353" cy="3508653"/>
          </a:xfrm>
          <a:prstGeom prst="rect">
            <a:avLst/>
          </a:prstGeom>
        </p:spPr>
        <p:txBody>
          <a:bodyPr wrap="square">
            <a:spAutoFit/>
          </a:bodyPr>
          <a:lstStyle/>
          <a:p>
            <a:pPr algn="r" rtl="1">
              <a:lnSpc>
                <a:spcPct val="150000"/>
              </a:lnSpc>
            </a:pPr>
            <a:r>
              <a:rPr lang="ar-IQ" sz="4000" b="1" dirty="0">
                <a:latin typeface="Arial,Bold"/>
              </a:rPr>
              <a:t>د التراكب والتشابك </a:t>
            </a:r>
            <a:r>
              <a:rPr lang="ar-IQ" sz="3600" b="1" dirty="0" smtClean="0">
                <a:latin typeface="Arial,Bold"/>
              </a:rPr>
              <a:t>-</a:t>
            </a:r>
            <a:endParaRPr lang="en-US" sz="4000" b="1" dirty="0">
              <a:latin typeface="Arial" panose="020B0604020202020204" pitchFamily="34" charset="0"/>
            </a:endParaRPr>
          </a:p>
          <a:p>
            <a:pPr algn="r" rtl="1">
              <a:lnSpc>
                <a:spcPct val="150000"/>
              </a:lnSpc>
            </a:pPr>
            <a:r>
              <a:rPr lang="ar-IQ" sz="3600" dirty="0">
                <a:latin typeface="Arial" panose="020B0604020202020204" pitchFamily="34" charset="0"/>
                <a:cs typeface="Arial" panose="020B0604020202020204" pitchFamily="34" charset="0"/>
              </a:rPr>
              <a:t>التراكب </a:t>
            </a:r>
            <a:r>
              <a:rPr lang="ar-IQ" sz="3600" dirty="0" smtClean="0">
                <a:latin typeface="Arial" panose="020B0604020202020204" pitchFamily="34" charset="0"/>
                <a:cs typeface="Arial" panose="020B0604020202020204" pitchFamily="34" charset="0"/>
              </a:rPr>
              <a:t>نجده متمثلًا في الطبيعة في تراكب قشور بعض الزواحف والقشريات البحرية والأسماك</a:t>
            </a:r>
            <a:r>
              <a:rPr lang="ar-IQ" sz="3600" dirty="0">
                <a:latin typeface="Arial" panose="020B0604020202020204" pitchFamily="34" charset="0"/>
                <a:cs typeface="Arial" panose="020B0604020202020204" pitchFamily="34" charset="0"/>
              </a:rPr>
              <a:t>، </a:t>
            </a:r>
            <a:r>
              <a:rPr lang="ar-IQ" sz="3600" dirty="0" smtClean="0">
                <a:latin typeface="Arial" panose="020B0604020202020204" pitchFamily="34" charset="0"/>
                <a:cs typeface="Arial" panose="020B0604020202020204" pitchFamily="34" charset="0"/>
              </a:rPr>
              <a:t>وهو يوحي بالقوة والتماسك</a:t>
            </a:r>
            <a:r>
              <a:rPr lang="ar-IQ" sz="3600" dirty="0">
                <a:latin typeface="Arial" panose="020B0604020202020204" pitchFamily="34" charset="0"/>
                <a:cs typeface="Arial" panose="020B0604020202020204" pitchFamily="34" charset="0"/>
              </a:rPr>
              <a:t>. أما التشابك والتداخل فنجده متمثلًا في الطبيعة في النمو التكراري وتفرع فروع </a:t>
            </a:r>
            <a:r>
              <a:rPr lang="ar-IQ" sz="3600" dirty="0" smtClean="0">
                <a:latin typeface="Arial" panose="020B0604020202020204" pitchFamily="34" charset="0"/>
                <a:cs typeface="Arial" panose="020B0604020202020204" pitchFamily="34" charset="0"/>
              </a:rPr>
              <a:t>الأشجار </a:t>
            </a:r>
            <a:endParaRPr lang="en-US" sz="3600" dirty="0"/>
          </a:p>
        </p:txBody>
      </p:sp>
    </p:spTree>
    <p:extLst>
      <p:ext uri="{BB962C8B-B14F-4D97-AF65-F5344CB8AC3E}">
        <p14:creationId xmlns:p14="http://schemas.microsoft.com/office/powerpoint/2010/main" val="1627054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4471"/>
            <a:ext cx="12192000" cy="5115207"/>
          </a:xfrm>
          <a:prstGeom prst="rect">
            <a:avLst/>
          </a:prstGeom>
        </p:spPr>
      </p:pic>
      <p:pic>
        <p:nvPicPr>
          <p:cNvPr id="5" name="Picture 4"/>
          <p:cNvPicPr>
            <a:picLocks noChangeAspect="1"/>
          </p:cNvPicPr>
          <p:nvPr/>
        </p:nvPicPr>
        <p:blipFill>
          <a:blip r:embed="rId3"/>
          <a:stretch>
            <a:fillRect/>
          </a:stretch>
        </p:blipFill>
        <p:spPr>
          <a:xfrm>
            <a:off x="408790" y="5318536"/>
            <a:ext cx="11306287" cy="1104900"/>
          </a:xfrm>
          <a:prstGeom prst="rect">
            <a:avLst/>
          </a:prstGeom>
        </p:spPr>
      </p:pic>
    </p:spTree>
    <p:extLst>
      <p:ext uri="{BB962C8B-B14F-4D97-AF65-F5344CB8AC3E}">
        <p14:creationId xmlns:p14="http://schemas.microsoft.com/office/powerpoint/2010/main" val="992204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5217458"/>
          </a:xfrm>
          <a:prstGeom prst="rect">
            <a:avLst/>
          </a:prstGeom>
        </p:spPr>
      </p:pic>
      <p:sp>
        <p:nvSpPr>
          <p:cNvPr id="5" name="Rectangle 4"/>
          <p:cNvSpPr/>
          <p:nvPr/>
        </p:nvSpPr>
        <p:spPr>
          <a:xfrm>
            <a:off x="892885" y="5128273"/>
            <a:ext cx="10424160" cy="1077218"/>
          </a:xfrm>
          <a:prstGeom prst="rect">
            <a:avLst/>
          </a:prstGeom>
        </p:spPr>
        <p:txBody>
          <a:bodyPr wrap="square">
            <a:spAutoFit/>
          </a:bodyPr>
          <a:lstStyle/>
          <a:p>
            <a:pPr algn="ctr"/>
            <a:r>
              <a:rPr lang="ar-IQ" sz="3200" b="1" dirty="0">
                <a:latin typeface="Arial,Bold"/>
              </a:rPr>
              <a:t>صورة </a:t>
            </a:r>
            <a:r>
              <a:rPr lang="ar-IQ" sz="3200" b="1" dirty="0" smtClean="0">
                <a:latin typeface="Arial,Bold"/>
              </a:rPr>
              <a:t>( </a:t>
            </a:r>
            <a:r>
              <a:rPr lang="ar-IQ" sz="3200" b="1" dirty="0">
                <a:latin typeface="Arial,Bold"/>
              </a:rPr>
              <a:t>11 </a:t>
            </a:r>
            <a:r>
              <a:rPr lang="ar-IQ" sz="3200" b="1" dirty="0" smtClean="0">
                <a:latin typeface="Arial,Bold"/>
              </a:rPr>
              <a:t>)  التشابك </a:t>
            </a:r>
            <a:r>
              <a:rPr lang="ar-IQ" sz="3200" b="1" dirty="0">
                <a:latin typeface="Arial,Bold"/>
              </a:rPr>
              <a:t>والتداخل في الطبيعة وتطبيقه في تصميم</a:t>
            </a:r>
          </a:p>
          <a:p>
            <a:pPr algn="ctr"/>
            <a:r>
              <a:rPr lang="ar-IQ" sz="3200" b="1" dirty="0">
                <a:latin typeface="Arial,Bold"/>
              </a:rPr>
              <a:t>الأثاث، والزخارف الإسلامية</a:t>
            </a:r>
            <a:endParaRPr lang="en-US" sz="3200" dirty="0"/>
          </a:p>
        </p:txBody>
      </p:sp>
    </p:spTree>
    <p:extLst>
      <p:ext uri="{BB962C8B-B14F-4D97-AF65-F5344CB8AC3E}">
        <p14:creationId xmlns:p14="http://schemas.microsoft.com/office/powerpoint/2010/main" val="1337478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5609" y="376093"/>
            <a:ext cx="11424622" cy="4616648"/>
          </a:xfrm>
          <a:prstGeom prst="rect">
            <a:avLst/>
          </a:prstGeom>
        </p:spPr>
        <p:txBody>
          <a:bodyPr wrap="square">
            <a:spAutoFit/>
          </a:bodyPr>
          <a:lstStyle/>
          <a:p>
            <a:pPr algn="r" rtl="1">
              <a:lnSpc>
                <a:spcPct val="150000"/>
              </a:lnSpc>
            </a:pPr>
            <a:r>
              <a:rPr lang="ar-IQ" sz="2800" b="1" dirty="0">
                <a:latin typeface="Arial,Bold"/>
              </a:rPr>
              <a:t>ه قوة المركز أو التركيز </a:t>
            </a:r>
            <a:r>
              <a:rPr lang="ar-IQ" sz="2400" b="1" dirty="0">
                <a:latin typeface="Arial,Bold"/>
              </a:rPr>
              <a:t>- </a:t>
            </a:r>
            <a:r>
              <a:rPr lang="en-US" sz="2800" b="1" dirty="0">
                <a:latin typeface="Arial" panose="020B0604020202020204" pitchFamily="34" charset="0"/>
              </a:rPr>
              <a:t>strong center:</a:t>
            </a:r>
          </a:p>
          <a:p>
            <a:pPr algn="r" rtl="1">
              <a:lnSpc>
                <a:spcPct val="150000"/>
              </a:lnSpc>
            </a:pPr>
            <a:r>
              <a:rPr lang="ar-IQ" sz="2800" dirty="0">
                <a:latin typeface="Arial" panose="020B0604020202020204" pitchFamily="34" charset="0"/>
                <a:cs typeface="Arial" panose="020B0604020202020204" pitchFamily="34" charset="0"/>
              </a:rPr>
              <a:t>المركز لا يكون فقط تلك النقطة الهندسية الشكل بل أيضًا تلك العلاقات </a:t>
            </a:r>
            <a:r>
              <a:rPr lang="ar-IQ" sz="2800" dirty="0" smtClean="0">
                <a:latin typeface="Arial" panose="020B0604020202020204" pitchFamily="34" charset="0"/>
                <a:cs typeface="Arial" panose="020B0604020202020204" pitchFamily="34" charset="0"/>
              </a:rPr>
              <a:t>من حوله والتي </a:t>
            </a:r>
            <a:r>
              <a:rPr lang="ar-IQ" sz="2800" dirty="0">
                <a:latin typeface="Arial" panose="020B0604020202020204" pitchFamily="34" charset="0"/>
                <a:cs typeface="Arial" panose="020B0604020202020204" pitchFamily="34" charset="0"/>
              </a:rPr>
              <a:t>تخلق معًا مع الفراغات والأشكال من حوله هذا الإحساس بالمركزية.</a:t>
            </a:r>
          </a:p>
          <a:p>
            <a:pPr algn="r" rtl="1">
              <a:lnSpc>
                <a:spcPct val="150000"/>
              </a:lnSpc>
            </a:pPr>
            <a:r>
              <a:rPr lang="ar-IQ" sz="2800" dirty="0">
                <a:latin typeface="Arial" panose="020B0604020202020204" pitchFamily="34" charset="0"/>
                <a:cs typeface="Arial" panose="020B0604020202020204" pitchFamily="34" charset="0"/>
              </a:rPr>
              <a:t>والمركزية تحقق علاقات متماسكة وتتحقق من خلال </a:t>
            </a:r>
            <a:r>
              <a:rPr lang="ar-IQ" sz="2800" dirty="0" smtClean="0">
                <a:latin typeface="Arial" panose="020B0604020202020204" pitchFamily="34" charset="0"/>
                <a:cs typeface="Arial" panose="020B0604020202020204" pitchFamily="34" charset="0"/>
              </a:rPr>
              <a:t>التأكيد عليها في الأجزاء </a:t>
            </a:r>
            <a:r>
              <a:rPr lang="ar-IQ" sz="2800" dirty="0" smtClean="0"/>
              <a:t>الصغيرة والكبيرة على حد سواء</a:t>
            </a:r>
            <a:r>
              <a:rPr lang="ar-IQ" sz="2800" dirty="0"/>
              <a:t>، </a:t>
            </a:r>
            <a:r>
              <a:rPr lang="ar-IQ" sz="2800" dirty="0" smtClean="0"/>
              <a:t>وكل علاقة من العلاقات والفراغ </a:t>
            </a:r>
            <a:r>
              <a:rPr lang="ar-IQ" sz="2800" dirty="0"/>
              <a:t>أيضًا، كما نجدها في الطبيعة كما في الصورة </a:t>
            </a:r>
            <a:r>
              <a:rPr lang="ar-IQ" sz="2800" dirty="0" smtClean="0"/>
              <a:t>( 12)</a:t>
            </a:r>
            <a:endParaRPr lang="ar-IQ" sz="2800" dirty="0"/>
          </a:p>
          <a:p>
            <a:pPr algn="r" rtl="1">
              <a:lnSpc>
                <a:spcPct val="150000"/>
              </a:lnSpc>
            </a:pPr>
            <a:r>
              <a:rPr lang="ar-IQ" sz="2800" smtClean="0"/>
              <a:t>والصورة </a:t>
            </a:r>
            <a:r>
              <a:rPr lang="ar-IQ" sz="2800" dirty="0" smtClean="0"/>
              <a:t>( </a:t>
            </a:r>
            <a:r>
              <a:rPr lang="ar-IQ" sz="2800" dirty="0"/>
              <a:t>13 </a:t>
            </a:r>
            <a:r>
              <a:rPr lang="ar-IQ" sz="2800" dirty="0" smtClean="0"/>
              <a:t>) لقبة  فبالمسجد النبوي حيث نجد </a:t>
            </a:r>
            <a:r>
              <a:rPr lang="ar-IQ" sz="2800" dirty="0"/>
              <a:t>إن </a:t>
            </a:r>
            <a:r>
              <a:rPr lang="ar-IQ" sz="2800" dirty="0" smtClean="0"/>
              <a:t>تحقيق  المركزية </a:t>
            </a:r>
            <a:r>
              <a:rPr lang="ar-IQ" sz="2800" dirty="0"/>
              <a:t>واضح في مجموعة العلاقات بين </a:t>
            </a:r>
            <a:r>
              <a:rPr lang="ar-IQ" sz="2800"/>
              <a:t>عناصر </a:t>
            </a:r>
            <a:r>
              <a:rPr lang="ar-IQ" sz="2800" smtClean="0"/>
              <a:t>القبة </a:t>
            </a:r>
            <a:endParaRPr lang="en-US" sz="2800" dirty="0"/>
          </a:p>
        </p:txBody>
      </p:sp>
    </p:spTree>
    <p:extLst>
      <p:ext uri="{BB962C8B-B14F-4D97-AF65-F5344CB8AC3E}">
        <p14:creationId xmlns:p14="http://schemas.microsoft.com/office/powerpoint/2010/main" val="393298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039090"/>
            <a:ext cx="10772775" cy="5458691"/>
          </a:xfrm>
        </p:spPr>
        <p:txBody>
          <a:bodyPr>
            <a:noAutofit/>
          </a:bodyPr>
          <a:lstStyle/>
          <a:p>
            <a:pPr algn="r" rtl="1">
              <a:lnSpc>
                <a:spcPct val="150000"/>
              </a:lnSpc>
            </a:pPr>
            <a:r>
              <a:rPr lang="ar-IQ" sz="3600" b="1" dirty="0">
                <a:solidFill>
                  <a:schemeClr val="tx1"/>
                </a:solidFill>
              </a:rPr>
              <a:t>1 - التغذية البصرية:</a:t>
            </a:r>
            <a:br>
              <a:rPr lang="ar-IQ" sz="3600" b="1" dirty="0">
                <a:solidFill>
                  <a:schemeClr val="tx1"/>
                </a:solidFill>
              </a:rPr>
            </a:br>
            <a:r>
              <a:rPr lang="ar-IQ" sz="3600" dirty="0">
                <a:solidFill>
                  <a:schemeClr val="tx1"/>
                </a:solidFill>
              </a:rPr>
              <a:t>إن البصر لدى المصمم هو الحاسة الأساسية في إدراك البيية واكتساب الخبرة، وكما أن اللغة المنطوقة قوامها </a:t>
            </a:r>
            <a:r>
              <a:rPr lang="ar-IQ" sz="3600" dirty="0" smtClean="0">
                <a:solidFill>
                  <a:schemeClr val="tx1"/>
                </a:solidFill>
              </a:rPr>
              <a:t>الكلمات والحروف </a:t>
            </a:r>
            <a:r>
              <a:rPr lang="ar-IQ" sz="3600" dirty="0">
                <a:solidFill>
                  <a:schemeClr val="tx1"/>
                </a:solidFill>
              </a:rPr>
              <a:t>فإن لغة التصميم قوامها الشكل والخط...........، وكما أن الثراء اللغوي للشاعر ينعكس على قوة البيان وبلاغة</a:t>
            </a:r>
            <a:br>
              <a:rPr lang="ar-IQ" sz="3600" dirty="0">
                <a:solidFill>
                  <a:schemeClr val="tx1"/>
                </a:solidFill>
              </a:rPr>
            </a:br>
            <a:r>
              <a:rPr lang="ar-IQ" sz="3600" dirty="0">
                <a:solidFill>
                  <a:schemeClr val="tx1"/>
                </a:solidFill>
              </a:rPr>
              <a:t>التعبير فإن ثراء القاموس البصري لدى المصمم، يتمثل في قدرته على إدراك عناصر </a:t>
            </a:r>
            <a:r>
              <a:rPr lang="ar-IQ" sz="3600" dirty="0" smtClean="0">
                <a:solidFill>
                  <a:schemeClr val="tx1"/>
                </a:solidFill>
              </a:rPr>
              <a:t>البيئة </a:t>
            </a:r>
            <a:r>
              <a:rPr lang="ar-IQ" sz="3600" dirty="0">
                <a:solidFill>
                  <a:schemeClr val="tx1"/>
                </a:solidFill>
              </a:rPr>
              <a:t>وعلاقتها ومن ثم التعبير </a:t>
            </a:r>
            <a:r>
              <a:rPr lang="ar-IQ" sz="3600" dirty="0" smtClean="0">
                <a:solidFill>
                  <a:schemeClr val="tx1"/>
                </a:solidFill>
              </a:rPr>
              <a:t>عن أفكاره </a:t>
            </a:r>
            <a:r>
              <a:rPr lang="ar-IQ" sz="3600" dirty="0">
                <a:solidFill>
                  <a:schemeClr val="tx1"/>
                </a:solidFill>
              </a:rPr>
              <a:t>يكون أقوى وأكثر أصالة.</a:t>
            </a:r>
            <a:br>
              <a:rPr lang="ar-IQ" sz="3600" dirty="0">
                <a:solidFill>
                  <a:schemeClr val="tx1"/>
                </a:solidFill>
              </a:rPr>
            </a:br>
            <a:endParaRPr lang="en-US" sz="3600" dirty="0">
              <a:solidFill>
                <a:schemeClr val="tx1"/>
              </a:solidFill>
            </a:endParaRPr>
          </a:p>
        </p:txBody>
      </p:sp>
    </p:spTree>
    <p:extLst>
      <p:ext uri="{BB962C8B-B14F-4D97-AF65-F5344CB8AC3E}">
        <p14:creationId xmlns:p14="http://schemas.microsoft.com/office/powerpoint/2010/main" val="161117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99532"/>
            <a:ext cx="12192000" cy="5487381"/>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r" rtl="1">
              <a:lnSpc>
                <a:spcPct val="150000"/>
              </a:lnSpc>
            </a:pPr>
            <a:r>
              <a:rPr lang="ar-IQ" sz="4000" dirty="0" smtClean="0">
                <a:solidFill>
                  <a:schemeClr val="tx1"/>
                </a:solidFill>
              </a:rPr>
              <a:t/>
            </a:r>
            <a:br>
              <a:rPr lang="ar-IQ" sz="4000" dirty="0" smtClean="0">
                <a:solidFill>
                  <a:schemeClr val="tx1"/>
                </a:solidFill>
              </a:rPr>
            </a:br>
            <a:r>
              <a:rPr lang="ar-IQ" sz="4000" dirty="0" smtClean="0">
                <a:solidFill>
                  <a:schemeClr val="tx1"/>
                </a:solidFill>
              </a:rPr>
              <a:t>وعملية الإدراك البصري تعتمد على القدرات الفسيولوجية للمصمم، وتلك القدرات الفسيولوجية ترتبط بالقدرات العقلية  النفسية، والتي تعكس مقدار المخزون البصري والمعرفي في اللاوعي لدى المصمم وكذلك المهارات التحليلية للعقل، وهي عوامل فردية تختلف طبقًا لاختلاف الثقافات والبيية المحيطة.</a:t>
            </a:r>
            <a:br>
              <a:rPr lang="ar-IQ" sz="4000" dirty="0" smtClean="0">
                <a:solidFill>
                  <a:schemeClr val="tx1"/>
                </a:solidFill>
              </a:rPr>
            </a:br>
            <a:r>
              <a:rPr lang="ar-IQ" sz="4000" dirty="0" smtClean="0">
                <a:solidFill>
                  <a:schemeClr val="tx1"/>
                </a:solidFill>
              </a:rPr>
              <a:t>والتغذية البصرية تهدف إلى إثراء القاموس البصري لدى طالب التصميم ومن ثم تحقيق التنمية البصرية.</a:t>
            </a:r>
            <a:endParaRPr lang="en-US" sz="4000" dirty="0">
              <a:solidFill>
                <a:schemeClr val="tx1"/>
              </a:solidFill>
            </a:endParaRPr>
          </a:p>
        </p:txBody>
      </p:sp>
    </p:spTree>
    <p:extLst>
      <p:ext uri="{BB962C8B-B14F-4D97-AF65-F5344CB8AC3E}">
        <p14:creationId xmlns:p14="http://schemas.microsoft.com/office/powerpoint/2010/main" val="203086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8982" y="803565"/>
            <a:ext cx="10626436" cy="5081199"/>
          </a:xfrm>
          <a:prstGeom prst="rect">
            <a:avLst/>
          </a:prstGeom>
        </p:spPr>
        <p:txBody>
          <a:bodyPr wrap="square">
            <a:spAutoFit/>
          </a:bodyPr>
          <a:lstStyle/>
          <a:p>
            <a:pPr algn="r" rtl="1">
              <a:lnSpc>
                <a:spcPct val="150000"/>
              </a:lnSpc>
            </a:pPr>
            <a:r>
              <a:rPr lang="ar-IQ" sz="4000" b="1" dirty="0">
                <a:latin typeface="Arial,Bold"/>
              </a:rPr>
              <a:t>تطوير الثقافة البصرية</a:t>
            </a:r>
          </a:p>
          <a:p>
            <a:pPr algn="r" rtl="1">
              <a:lnSpc>
                <a:spcPct val="150000"/>
              </a:lnSpc>
            </a:pPr>
            <a:r>
              <a:rPr lang="ar-IQ" sz="3600" dirty="0">
                <a:latin typeface="Arial" panose="020B0604020202020204" pitchFamily="34" charset="0"/>
                <a:cs typeface="Arial" panose="020B0604020202020204" pitchFamily="34" charset="0"/>
              </a:rPr>
              <a:t>نعني بها تطوير قدرة طالب التصميم على إدراك عناصر التصميم المريية والإدراكية والعلاقية والنظم الإنشايية من </a:t>
            </a:r>
            <a:r>
              <a:rPr lang="ar-IQ" sz="3600" dirty="0" smtClean="0">
                <a:latin typeface="Arial" panose="020B0604020202020204" pitchFamily="34" charset="0"/>
                <a:cs typeface="Arial" panose="020B0604020202020204" pitchFamily="34" charset="0"/>
              </a:rPr>
              <a:t>خلال تطبيق </a:t>
            </a:r>
            <a:r>
              <a:rPr lang="ar-IQ" sz="3600" dirty="0">
                <a:latin typeface="Arial" panose="020B0604020202020204" pitchFamily="34" charset="0"/>
                <a:cs typeface="Arial" panose="020B0604020202020204" pitchFamily="34" charset="0"/>
              </a:rPr>
              <a:t>المفاهيم النظرية لأسس التصميم وتحويل الصور الذهنية للطبيعة والبيية الى لغة التصميم وبالتالي تكون </a:t>
            </a:r>
            <a:r>
              <a:rPr lang="ar-IQ" sz="3600" dirty="0" smtClean="0">
                <a:latin typeface="Arial" panose="020B0604020202020204" pitchFamily="34" charset="0"/>
                <a:cs typeface="Arial" panose="020B0604020202020204" pitchFamily="34" charset="0"/>
              </a:rPr>
              <a:t>القراءةالبصرية </a:t>
            </a:r>
            <a:r>
              <a:rPr lang="ar-IQ" sz="3600" dirty="0">
                <a:latin typeface="Arial" panose="020B0604020202020204" pitchFamily="34" charset="0"/>
                <a:cs typeface="Arial" panose="020B0604020202020204" pitchFamily="34" charset="0"/>
              </a:rPr>
              <a:t>للشكل هى فهم أكثر لعلاقة الجزء بالكل والنسب وبناء العناصر في إطار شكل محدد.</a:t>
            </a:r>
            <a:endParaRPr lang="en-US" sz="3600" dirty="0"/>
          </a:p>
        </p:txBody>
      </p:sp>
    </p:spTree>
    <p:extLst>
      <p:ext uri="{BB962C8B-B14F-4D97-AF65-F5344CB8AC3E}">
        <p14:creationId xmlns:p14="http://schemas.microsoft.com/office/powerpoint/2010/main" val="191926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192000" cy="6857999"/>
          </a:xfrm>
          <a:prstGeom prst="rect">
            <a:avLst/>
          </a:prstGeom>
        </p:spPr>
      </p:pic>
    </p:spTree>
    <p:extLst>
      <p:ext uri="{BB962C8B-B14F-4D97-AF65-F5344CB8AC3E}">
        <p14:creationId xmlns:p14="http://schemas.microsoft.com/office/powerpoint/2010/main" val="1236751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983" y="193964"/>
            <a:ext cx="11748654" cy="6647974"/>
          </a:xfrm>
          <a:prstGeom prst="rect">
            <a:avLst/>
          </a:prstGeom>
        </p:spPr>
        <p:txBody>
          <a:bodyPr wrap="square">
            <a:spAutoFit/>
          </a:bodyPr>
          <a:lstStyle/>
          <a:p>
            <a:pPr algn="r" rtl="1">
              <a:lnSpc>
                <a:spcPct val="150000"/>
              </a:lnSpc>
            </a:pPr>
            <a:r>
              <a:rPr lang="ar-IQ" sz="4400" b="1" dirty="0">
                <a:latin typeface="Arial,Bold"/>
              </a:rPr>
              <a:t>مهارات الثقافة البصرية:</a:t>
            </a:r>
          </a:p>
          <a:p>
            <a:pPr algn="r" rtl="1">
              <a:lnSpc>
                <a:spcPct val="150000"/>
              </a:lnSpc>
            </a:pPr>
            <a:r>
              <a:rPr lang="ar-IQ" sz="4000" b="1" dirty="0">
                <a:latin typeface="Arial,Bold"/>
              </a:rPr>
              <a:t>مهارات الادراك البصري: </a:t>
            </a:r>
            <a:r>
              <a:rPr lang="ar-IQ" sz="4000" dirty="0">
                <a:latin typeface="Arial" panose="020B0604020202020204" pitchFamily="34" charset="0"/>
                <a:cs typeface="Arial" panose="020B0604020202020204" pitchFamily="34" charset="0"/>
              </a:rPr>
              <a:t>مستويات الادراك البصري </a:t>
            </a:r>
            <a:r>
              <a:rPr lang="ar-IQ" sz="4000" dirty="0" smtClean="0">
                <a:latin typeface="Arial" panose="020B0604020202020204" pitchFamily="34" charset="0"/>
                <a:cs typeface="Arial" panose="020B0604020202020204" pitchFamily="34" charset="0"/>
              </a:rPr>
              <a:t>(الشكل</a:t>
            </a:r>
            <a:r>
              <a:rPr lang="ar-IQ" sz="4000" dirty="0">
                <a:latin typeface="Arial" panose="020B0604020202020204" pitchFamily="34" charset="0"/>
                <a:cs typeface="Arial" panose="020B0604020202020204" pitchFamily="34" charset="0"/>
              </a:rPr>
              <a:t>، اللون، العمق، الحركة. الشكل والخلفية والفراغ </a:t>
            </a:r>
            <a:r>
              <a:rPr lang="ar-IQ" sz="4000" dirty="0" smtClean="0">
                <a:latin typeface="Arial" panose="020B0604020202020204" pitchFamily="34" charset="0"/>
                <a:cs typeface="Arial" panose="020B0604020202020204" pitchFamily="34" charset="0"/>
              </a:rPr>
              <a:t>والترتيب والتجميع </a:t>
            </a:r>
            <a:r>
              <a:rPr lang="ar-IQ" sz="4000" dirty="0">
                <a:latin typeface="Arial" panose="020B0604020202020204" pitchFamily="34" charset="0"/>
                <a:cs typeface="Arial" panose="020B0604020202020204" pitchFamily="34" charset="0"/>
              </a:rPr>
              <a:t>وقانون الاستمرارية </a:t>
            </a:r>
            <a:r>
              <a:rPr lang="ar-IQ" sz="4000" dirty="0" smtClean="0">
                <a:latin typeface="Arial" panose="020B0604020202020204" pitchFamily="34" charset="0"/>
                <a:cs typeface="Arial" panose="020B0604020202020204" pitchFamily="34" charset="0"/>
              </a:rPr>
              <a:t>)</a:t>
            </a:r>
            <a:endParaRPr lang="ar-IQ" sz="4000" dirty="0">
              <a:latin typeface="Arial" panose="020B0604020202020204" pitchFamily="34" charset="0"/>
              <a:cs typeface="Arial" panose="020B0604020202020204" pitchFamily="34" charset="0"/>
            </a:endParaRPr>
          </a:p>
          <a:p>
            <a:pPr algn="r" rtl="1">
              <a:lnSpc>
                <a:spcPct val="150000"/>
              </a:lnSpc>
            </a:pPr>
            <a:r>
              <a:rPr lang="ar-IQ" sz="4000" b="1" dirty="0">
                <a:latin typeface="Arial,Bold"/>
              </a:rPr>
              <a:t>مهارات القراءة البصرية: </a:t>
            </a:r>
            <a:r>
              <a:rPr lang="ar-IQ" sz="4000" dirty="0">
                <a:latin typeface="Arial" panose="020B0604020202020204" pitchFamily="34" charset="0"/>
                <a:cs typeface="Arial" panose="020B0604020202020204" pitchFamily="34" charset="0"/>
              </a:rPr>
              <a:t>الوصف وفيه يتم تحديد عناصر الصورة البصرية والتحليل هو إدراك العلاقات </a:t>
            </a:r>
            <a:r>
              <a:rPr lang="ar-IQ" sz="4000" dirty="0" smtClean="0">
                <a:latin typeface="Arial" panose="020B0604020202020204" pitchFamily="34" charset="0"/>
                <a:cs typeface="Arial" panose="020B0604020202020204" pitchFamily="34" charset="0"/>
              </a:rPr>
              <a:t>والملامس ونظم </a:t>
            </a:r>
            <a:r>
              <a:rPr lang="ar-IQ" sz="4000" dirty="0">
                <a:latin typeface="Arial" panose="020B0604020202020204" pitchFamily="34" charset="0"/>
                <a:cs typeface="Arial" panose="020B0604020202020204" pitchFamily="34" charset="0"/>
              </a:rPr>
              <a:t>البناء في الصورة البصرية والتفسير هو إدراك القيم ودلالات الصورة البصرية</a:t>
            </a:r>
            <a:r>
              <a:rPr lang="ar-IQ" sz="4000" dirty="0" smtClean="0">
                <a:latin typeface="Arial" panose="020B0604020202020204" pitchFamily="34" charset="0"/>
                <a:cs typeface="Arial" panose="020B0604020202020204" pitchFamily="34" charset="0"/>
              </a:rPr>
              <a:t>.</a:t>
            </a:r>
            <a:endParaRPr lang="ar-IQ"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59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775855"/>
            <a:ext cx="11998036" cy="5909310"/>
          </a:xfrm>
          <a:prstGeom prst="rect">
            <a:avLst/>
          </a:prstGeom>
        </p:spPr>
        <p:txBody>
          <a:bodyPr wrap="square">
            <a:spAutoFit/>
          </a:bodyPr>
          <a:lstStyle/>
          <a:p>
            <a:pPr algn="r" rtl="1">
              <a:lnSpc>
                <a:spcPct val="150000"/>
              </a:lnSpc>
            </a:pPr>
            <a:r>
              <a:rPr lang="ar-IQ" sz="3600" b="1" dirty="0">
                <a:latin typeface="Arial,Bold"/>
              </a:rPr>
              <a:t>مهارات الانتاج البصاري: </a:t>
            </a:r>
            <a:r>
              <a:rPr lang="ar-IQ" sz="3600" dirty="0" smtClean="0">
                <a:latin typeface="Arial" panose="020B0604020202020204" pitchFamily="34" charset="0"/>
                <a:cs typeface="Arial" panose="020B0604020202020204" pitchFamily="34" charset="0"/>
              </a:rPr>
              <a:t>ويقةد بالتخيل </a:t>
            </a:r>
            <a:r>
              <a:rPr lang="ar-IQ" sz="3600" dirty="0">
                <a:latin typeface="Arial" panose="020B0604020202020204" pitchFamily="34" charset="0"/>
                <a:cs typeface="Arial" panose="020B0604020202020204" pitchFamily="34" charset="0"/>
              </a:rPr>
              <a:t>البصري القدرة على انتاج صورة ذهنية </a:t>
            </a:r>
            <a:r>
              <a:rPr lang="en-US" sz="3600" dirty="0">
                <a:latin typeface="Arial" panose="020B0604020202020204" pitchFamily="34" charset="0"/>
                <a:cs typeface="Arial" panose="020B0604020202020204" pitchFamily="34" charset="0"/>
              </a:rPr>
              <a:t>Images Mental ، </a:t>
            </a:r>
            <a:r>
              <a:rPr lang="ar-IQ" sz="3600" dirty="0">
                <a:latin typeface="Arial" panose="020B0604020202020204" pitchFamily="34" charset="0"/>
                <a:cs typeface="Arial" panose="020B0604020202020204" pitchFamily="34" charset="0"/>
              </a:rPr>
              <a:t>فعند النظر للأشكال البصرية يحدث الادراك وتتكون صورة ذهنية لها وتتم بشكلين:</a:t>
            </a:r>
          </a:p>
          <a:p>
            <a:pPr marL="457200" indent="-457200" algn="r" rtl="1">
              <a:lnSpc>
                <a:spcPct val="150000"/>
              </a:lnSpc>
              <a:buFont typeface="Arial" panose="020B0604020202020204" pitchFamily="34" charset="0"/>
              <a:buChar char="•"/>
            </a:pPr>
            <a:r>
              <a:rPr lang="ar-IQ" sz="3600" dirty="0">
                <a:latin typeface="Arial" panose="020B0604020202020204" pitchFamily="34" charset="0"/>
                <a:cs typeface="Arial" panose="020B0604020202020204" pitchFamily="34" charset="0"/>
              </a:rPr>
              <a:t>*الاول هو استرجاع الصور الموجوده في القاموس البصري </a:t>
            </a:r>
            <a:endParaRPr lang="ar-IQ" sz="3600" dirty="0" smtClean="0">
              <a:latin typeface="Arial" panose="020B0604020202020204" pitchFamily="34" charset="0"/>
              <a:cs typeface="Arial" panose="020B0604020202020204" pitchFamily="34" charset="0"/>
            </a:endParaRPr>
          </a:p>
          <a:p>
            <a:pPr marL="457200" indent="-457200" algn="r" rtl="1">
              <a:lnSpc>
                <a:spcPct val="150000"/>
              </a:lnSpc>
              <a:buFont typeface="Arial" panose="020B0604020202020204" pitchFamily="34" charset="0"/>
              <a:buChar char="•"/>
            </a:pPr>
            <a:r>
              <a:rPr lang="ar-IQ" sz="3600" dirty="0" smtClean="0">
                <a:latin typeface="Arial" panose="020B0604020202020204" pitchFamily="34" charset="0"/>
                <a:cs typeface="Arial" panose="020B0604020202020204" pitchFamily="34" charset="0"/>
              </a:rPr>
              <a:t>*</a:t>
            </a:r>
            <a:r>
              <a:rPr lang="ar-IQ" sz="3600" dirty="0">
                <a:latin typeface="Arial" panose="020B0604020202020204" pitchFamily="34" charset="0"/>
                <a:cs typeface="Arial" panose="020B0604020202020204" pitchFamily="34" charset="0"/>
              </a:rPr>
              <a:t>الثاني هى ابتكار صور ذهنية جديدة.</a:t>
            </a:r>
          </a:p>
          <a:p>
            <a:pPr algn="r" rtl="1">
              <a:lnSpc>
                <a:spcPct val="150000"/>
              </a:lnSpc>
            </a:pPr>
            <a:r>
              <a:rPr lang="ar-IQ" sz="3600" b="1" dirty="0">
                <a:latin typeface="Arial,Bold"/>
              </a:rPr>
              <a:t>التفكير التصويرى: </a:t>
            </a:r>
            <a:r>
              <a:rPr lang="ar-IQ" sz="3600" dirty="0">
                <a:latin typeface="Arial" panose="020B0604020202020204" pitchFamily="34" charset="0"/>
                <a:cs typeface="Arial" panose="020B0604020202020204" pitchFamily="34" charset="0"/>
              </a:rPr>
              <a:t>وفيه يتحرر المصمم من الألفاظ والكلمات الى التفكير باستخدام الأشكال والصور </a:t>
            </a:r>
            <a:r>
              <a:rPr lang="ar-IQ" sz="3600" dirty="0" smtClean="0">
                <a:latin typeface="Arial" panose="020B0604020202020204" pitchFamily="34" charset="0"/>
                <a:cs typeface="Arial" panose="020B0604020202020204" pitchFamily="34" charset="0"/>
              </a:rPr>
              <a:t>والمخططات والرموز</a:t>
            </a:r>
            <a:r>
              <a:rPr lang="ar-IQ" sz="3600" dirty="0">
                <a:latin typeface="Arial" panose="020B0604020202020204" pitchFamily="34" charset="0"/>
                <a:cs typeface="Arial" panose="020B0604020202020204" pitchFamily="34" charset="0"/>
              </a:rPr>
              <a:t>.</a:t>
            </a:r>
            <a:endParaRPr lang="en-US" sz="3600" dirty="0"/>
          </a:p>
        </p:txBody>
      </p:sp>
    </p:spTree>
    <p:extLst>
      <p:ext uri="{BB962C8B-B14F-4D97-AF65-F5344CB8AC3E}">
        <p14:creationId xmlns:p14="http://schemas.microsoft.com/office/powerpoint/2010/main" val="155990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673" y="387927"/>
            <a:ext cx="11970327" cy="5724644"/>
          </a:xfrm>
          <a:prstGeom prst="rect">
            <a:avLst/>
          </a:prstGeom>
        </p:spPr>
        <p:txBody>
          <a:bodyPr wrap="square">
            <a:spAutoFit/>
          </a:bodyPr>
          <a:lstStyle/>
          <a:p>
            <a:pPr algn="r" rtl="1">
              <a:lnSpc>
                <a:spcPct val="150000"/>
              </a:lnSpc>
            </a:pPr>
            <a:r>
              <a:rPr lang="ar-IQ" sz="4400" b="1" dirty="0">
                <a:latin typeface="Arial,Bold"/>
              </a:rPr>
              <a:t>دور الطبيعة في تنمية الثقافة البصرية:</a:t>
            </a:r>
          </a:p>
          <a:p>
            <a:pPr algn="r" rtl="1">
              <a:lnSpc>
                <a:spcPct val="150000"/>
              </a:lnSpc>
            </a:pPr>
            <a:r>
              <a:rPr lang="ar-IQ" sz="4000" dirty="0">
                <a:latin typeface="Arial" panose="020B0604020202020204" pitchFamily="34" charset="0"/>
                <a:cs typeface="Arial" panose="020B0604020202020204" pitchFamily="34" charset="0"/>
              </a:rPr>
              <a:t>الطبيعة هى النموذج المثالي للمصمم كمصدر للإلهام بما تقدمه من تكامل في النظم والعلاقات والبناء، وذلك أنها خلق </a:t>
            </a:r>
            <a:r>
              <a:rPr lang="ar-IQ" sz="4000" dirty="0" smtClean="0">
                <a:latin typeface="Arial" panose="020B0604020202020204" pitchFamily="34" charset="0"/>
                <a:cs typeface="Arial" panose="020B0604020202020204" pitchFamily="34" charset="0"/>
              </a:rPr>
              <a:t>الله عز </a:t>
            </a:r>
            <a:r>
              <a:rPr lang="ar-IQ" sz="4000" dirty="0">
                <a:latin typeface="Arial" panose="020B0604020202020204" pitchFamily="34" charset="0"/>
                <a:cs typeface="Arial" panose="020B0604020202020204" pitchFamily="34" charset="0"/>
              </a:rPr>
              <a:t>وجل بديع السماوات والأرض. فسبحان الله الذي جعل لنا التفكر في خلق السماوات والأرض عباده والحمد لله على</a:t>
            </a:r>
          </a:p>
          <a:p>
            <a:pPr algn="r" rtl="1">
              <a:lnSpc>
                <a:spcPct val="150000"/>
              </a:lnSpc>
            </a:pPr>
            <a:r>
              <a:rPr lang="ar-IQ" sz="4000" dirty="0">
                <a:latin typeface="Arial" panose="020B0604020202020204" pitchFamily="34" charset="0"/>
                <a:cs typeface="Arial" panose="020B0604020202020204" pitchFamily="34" charset="0"/>
              </a:rPr>
              <a:t>بديع خلقه وعظيم قدرته.</a:t>
            </a:r>
            <a:endParaRPr lang="en-US" sz="4000" dirty="0"/>
          </a:p>
        </p:txBody>
      </p:sp>
    </p:spTree>
    <p:extLst>
      <p:ext uri="{BB962C8B-B14F-4D97-AF65-F5344CB8AC3E}">
        <p14:creationId xmlns:p14="http://schemas.microsoft.com/office/powerpoint/2010/main" val="83063604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
  <TotalTime>680</TotalTime>
  <Words>710</Words>
  <Application>Microsoft Office PowerPoint</Application>
  <PresentationFormat>Widescreen</PresentationFormat>
  <Paragraphs>39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Arial,Bold</vt:lpstr>
      <vt:lpstr>Calibri Light</vt:lpstr>
      <vt:lpstr>Times New Roman</vt:lpstr>
      <vt:lpstr>Metropolitan</vt:lpstr>
      <vt:lpstr>المنطق ومنهجية التصميم</vt:lpstr>
      <vt:lpstr>PowerPoint Presentation</vt:lpstr>
      <vt:lpstr>1 - التغذية البصرية: إن البصر لدى المصمم هو الحاسة الأساسية في إدراك البيية واكتساب الخبرة، وكما أن اللغة المنطوقة قوامها الكلمات والحروف فإن لغة التصميم قوامها الشكل والخط...........، وكما أن الثراء اللغوي للشاعر ينعكس على قوة البيان وبلاغة التعبير فإن ثراء القاموس البصري لدى المصمم، يتمثل في قدرته على إدراك عناصر البيئة وعلاقتها ومن ثم التعبير عن أفكاره يكون أقوى وأكثر أصالة.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المنطق ومنهجية التصميم</dc:title>
  <dc:creator>DR.Ahmed Saker 2O14</dc:creator>
  <cp:lastModifiedBy>DR.Ahmed Saker 2O14</cp:lastModifiedBy>
  <cp:revision>37</cp:revision>
  <dcterms:created xsi:type="dcterms:W3CDTF">2020-12-19T17:04:01Z</dcterms:created>
  <dcterms:modified xsi:type="dcterms:W3CDTF">2021-02-06T20:15:58Z</dcterms:modified>
</cp:coreProperties>
</file>