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071AAF-0DF0-4C85-B227-E582AC79C261}"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336910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71AAF-0DF0-4C85-B227-E582AC79C261}"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46130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71AAF-0DF0-4C85-B227-E582AC79C261}"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260779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71AAF-0DF0-4C85-B227-E582AC79C261}"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104928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71AAF-0DF0-4C85-B227-E582AC79C261}"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1422732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071AAF-0DF0-4C85-B227-E582AC79C261}"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124892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071AAF-0DF0-4C85-B227-E582AC79C261}" type="datetimeFigureOut">
              <a:rPr lang="en-US" smtClean="0"/>
              <a:t>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65592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071AAF-0DF0-4C85-B227-E582AC79C261}" type="datetimeFigureOut">
              <a:rPr lang="en-US" smtClean="0"/>
              <a:t>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351053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71AAF-0DF0-4C85-B227-E582AC79C261}" type="datetimeFigureOut">
              <a:rPr lang="en-US" smtClean="0"/>
              <a:t>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161782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71AAF-0DF0-4C85-B227-E582AC79C261}"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348117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71AAF-0DF0-4C85-B227-E582AC79C261}"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D707-A879-4EFF-9948-019B05F51DE9}" type="slidenum">
              <a:rPr lang="en-US" smtClean="0"/>
              <a:t>‹#›</a:t>
            </a:fld>
            <a:endParaRPr lang="en-US"/>
          </a:p>
        </p:txBody>
      </p:sp>
    </p:spTree>
    <p:extLst>
      <p:ext uri="{BB962C8B-B14F-4D97-AF65-F5344CB8AC3E}">
        <p14:creationId xmlns:p14="http://schemas.microsoft.com/office/powerpoint/2010/main" val="2942772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71AAF-0DF0-4C85-B227-E582AC79C261}" type="datetimeFigureOut">
              <a:rPr lang="en-US" smtClean="0"/>
              <a:t>1/10/2021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DD707-A879-4EFF-9948-019B05F51DE9}" type="slidenum">
              <a:rPr lang="en-US" smtClean="0"/>
              <a:t>‹#›</a:t>
            </a:fld>
            <a:endParaRPr lang="en-US"/>
          </a:p>
        </p:txBody>
      </p:sp>
    </p:spTree>
    <p:extLst>
      <p:ext uri="{BB962C8B-B14F-4D97-AF65-F5344CB8AC3E}">
        <p14:creationId xmlns:p14="http://schemas.microsoft.com/office/powerpoint/2010/main" val="1000350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422031" y="1023867"/>
            <a:ext cx="11292399" cy="3349641"/>
          </a:xfrm>
        </p:spPr>
        <p:txBody>
          <a:bodyPr anchor="ctr">
            <a:normAutofit/>
          </a:bodyPr>
          <a:lstStyle/>
          <a:p>
            <a:pPr algn="ctr" rtl="1"/>
            <a:r>
              <a:rPr lang="ar-IQ" sz="6600" dirty="0" smtClean="0"/>
              <a:t>المنطق ومنهجية التصميم</a:t>
            </a:r>
            <a:endParaRPr lang="en-US" sz="6600" dirty="0"/>
          </a:p>
        </p:txBody>
      </p:sp>
      <p:sp>
        <p:nvSpPr>
          <p:cNvPr id="5" name="Subtitle 2"/>
          <p:cNvSpPr>
            <a:spLocks noGrp="1"/>
          </p:cNvSpPr>
          <p:nvPr>
            <p:ph type="subTitle" idx="1"/>
          </p:nvPr>
        </p:nvSpPr>
        <p:spPr>
          <a:xfrm>
            <a:off x="3099124" y="3444576"/>
            <a:ext cx="4756220" cy="1037760"/>
          </a:xfrm>
        </p:spPr>
        <p:txBody>
          <a:bodyPr>
            <a:normAutofit/>
          </a:bodyPr>
          <a:lstStyle/>
          <a:p>
            <a:pPr algn="r" rtl="1"/>
            <a:r>
              <a:rPr lang="ar-IQ" sz="2400" dirty="0" smtClean="0"/>
              <a:t>مدرسة المادة : م.د. مياده لطفي عبد الوهاب</a:t>
            </a:r>
            <a:endParaRPr lang="en-US" sz="2400" dirty="0"/>
          </a:p>
        </p:txBody>
      </p:sp>
    </p:spTree>
    <p:extLst>
      <p:ext uri="{BB962C8B-B14F-4D97-AF65-F5344CB8AC3E}">
        <p14:creationId xmlns:p14="http://schemas.microsoft.com/office/powerpoint/2010/main" val="235490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7516"/>
            <a:ext cx="10515600" cy="5967663"/>
          </a:xfrm>
        </p:spPr>
        <p:txBody>
          <a:bodyPr>
            <a:noAutofit/>
          </a:bodyPr>
          <a:lstStyle/>
          <a:p>
            <a:pPr marL="0" indent="0" algn="just" rtl="1">
              <a:buNone/>
            </a:pPr>
            <a:r>
              <a:rPr lang="ar-IQ" dirty="0"/>
              <a:t>تطور مناھج التصمیم:</a:t>
            </a:r>
          </a:p>
          <a:p>
            <a:pPr marL="0" indent="0" algn="just" rtl="1">
              <a:buNone/>
            </a:pPr>
            <a:r>
              <a:rPr lang="ar-IQ" dirty="0"/>
              <a:t>بدأت فعالیة التصمیم الأول مع فعل المحاكاة لما ھو موجود من ظواھر واشكال في الطبیعة ومن </a:t>
            </a:r>
            <a:r>
              <a:rPr lang="ar-IQ" dirty="0" smtClean="0"/>
              <a:t>صنع الإنسان </a:t>
            </a:r>
            <a:r>
              <a:rPr lang="ar-IQ" dirty="0"/>
              <a:t>ثم انتقل الى وضع تصور مسبق برسم خطوط على الرمل، أو على مساحات مغبرة، </a:t>
            </a:r>
            <a:r>
              <a:rPr lang="ar-IQ" dirty="0" smtClean="0"/>
              <a:t>وبمحاولة تلك الإنسان </a:t>
            </a:r>
            <a:r>
              <a:rPr lang="ar-IQ" dirty="0"/>
              <a:t>تنفیذ ما خطط، مستعیناً بالمواد المتواجدة بین یدیھ، وعلى مقربة من حدود </a:t>
            </a:r>
            <a:r>
              <a:rPr lang="ar-IQ" dirty="0" smtClean="0"/>
              <a:t>تواجده الخطوط </a:t>
            </a:r>
            <a:r>
              <a:rPr lang="ar-IQ" dirty="0"/>
              <a:t>التي رسمت بالأمس على الرمل، ھي نفسھا الخطوط المرسومة الیوم باستعمل الحاسوب </a:t>
            </a:r>
            <a:r>
              <a:rPr lang="ar-IQ" dirty="0" smtClean="0"/>
              <a:t>مع اختلاف </a:t>
            </a:r>
            <a:r>
              <a:rPr lang="ar-IQ" dirty="0"/>
              <a:t>في النوعیة. </a:t>
            </a:r>
            <a:endParaRPr lang="ar-IQ" dirty="0" smtClean="0"/>
          </a:p>
          <a:p>
            <a:pPr marL="0" indent="0" algn="just" rtl="1">
              <a:buNone/>
            </a:pPr>
            <a:r>
              <a:rPr lang="ar-IQ" dirty="0" smtClean="0"/>
              <a:t>ھذا </a:t>
            </a:r>
            <a:r>
              <a:rPr lang="ar-IQ" dirty="0"/>
              <a:t>الاختلاف نتج عن تطور الوعي الإنساني، وھو كذلك نتاج اختلاف </a:t>
            </a:r>
            <a:r>
              <a:rPr lang="ar-IQ" dirty="0" smtClean="0"/>
              <a:t>المنھجیة المرتبطة </a:t>
            </a:r>
            <a:r>
              <a:rPr lang="ar-IQ" dirty="0"/>
              <a:t>بالفكر الإنساني، وطریقة ترتیب الأفكار.</a:t>
            </a:r>
          </a:p>
          <a:p>
            <a:pPr marL="0" indent="0" algn="just" rtl="1">
              <a:buNone/>
            </a:pPr>
            <a:endParaRPr lang="ar-IQ" dirty="0"/>
          </a:p>
        </p:txBody>
      </p:sp>
    </p:spTree>
    <p:extLst>
      <p:ext uri="{BB962C8B-B14F-4D97-AF65-F5344CB8AC3E}">
        <p14:creationId xmlns:p14="http://schemas.microsoft.com/office/powerpoint/2010/main" val="298947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141" y="317634"/>
            <a:ext cx="10766659" cy="5859329"/>
          </a:xfrm>
        </p:spPr>
        <p:txBody>
          <a:bodyPr>
            <a:normAutofit fontScale="92500" lnSpcReduction="10000"/>
          </a:bodyPr>
          <a:lstStyle/>
          <a:p>
            <a:pPr marL="0" indent="0" algn="just" rtl="1">
              <a:buNone/>
            </a:pPr>
            <a:r>
              <a:rPr lang="ar-IQ" dirty="0" smtClean="0"/>
              <a:t>ظھرت فلسفة علم مناھج التّصمیم من القلق حول النّزاع بین الفنّ (الحدس)، والعلم (العقلانیّة) تطلب الأمر إلى تصنیف أو دراسة تطور طرائق التصمیم، ومن أشھر تلك التصنیفات ھو تصنیف كریستوفر جونز الذي نشره في الطبعة الأولى 1970 م من كتابھ الموسوم:.</a:t>
            </a:r>
          </a:p>
          <a:p>
            <a:pPr marL="0" indent="0" algn="ctr" rtl="1">
              <a:buNone/>
            </a:pPr>
            <a:r>
              <a:rPr lang="en-US" dirty="0"/>
              <a:t>Design methods: Seeds of human futures</a:t>
            </a:r>
            <a:endParaRPr lang="ar-IQ" dirty="0" smtClean="0"/>
          </a:p>
          <a:p>
            <a:pPr marL="0" indent="0" algn="just" rtl="1">
              <a:buNone/>
            </a:pPr>
            <a:r>
              <a:rPr lang="ar-IQ" dirty="0" smtClean="0"/>
              <a:t>میز </a:t>
            </a:r>
            <a:r>
              <a:rPr lang="ar-IQ" dirty="0"/>
              <a:t>جونز بین ثلاث نظریات للتصمیم كما </a:t>
            </a:r>
            <a:r>
              <a:rPr lang="ar-IQ" dirty="0" smtClean="0"/>
              <a:t>یأتي</a:t>
            </a:r>
          </a:p>
          <a:p>
            <a:pPr algn="just" rtl="1"/>
            <a:r>
              <a:rPr lang="ar-IQ" dirty="0" smtClean="0"/>
              <a:t> المصمم كصندوق أسود    (</a:t>
            </a:r>
            <a:r>
              <a:rPr lang="en-US" dirty="0" smtClean="0"/>
              <a:t>Black box </a:t>
            </a:r>
            <a:r>
              <a:rPr lang="ar-IQ" dirty="0" smtClean="0"/>
              <a:t>):</a:t>
            </a:r>
          </a:p>
          <a:p>
            <a:pPr marL="0" indent="0" algn="just" rtl="1">
              <a:buNone/>
            </a:pPr>
            <a:r>
              <a:rPr lang="ar-IQ" dirty="0" smtClean="0"/>
              <a:t>من وجھة النظر الإبداعیة ، ینتج </a:t>
            </a:r>
            <a:r>
              <a:rPr lang="ar-IQ" dirty="0"/>
              <a:t>التصمیم من الوثبة </a:t>
            </a:r>
            <a:r>
              <a:rPr lang="ar-IQ" dirty="0" smtClean="0"/>
              <a:t>الإبداعیة الغامضة</a:t>
            </a:r>
          </a:p>
          <a:p>
            <a:pPr algn="just" rtl="1"/>
            <a:r>
              <a:rPr lang="ar-IQ" dirty="0" smtClean="0"/>
              <a:t>المصمم كصندوق زجاج (</a:t>
            </a:r>
            <a:r>
              <a:rPr lang="en-US" dirty="0" smtClean="0"/>
              <a:t>glass box</a:t>
            </a:r>
            <a:r>
              <a:rPr lang="ar-IQ" dirty="0" smtClean="0"/>
              <a:t> )</a:t>
            </a:r>
          </a:p>
          <a:p>
            <a:pPr marL="0" indent="0" algn="just" rtl="1">
              <a:buNone/>
            </a:pPr>
            <a:r>
              <a:rPr lang="ar-IQ" dirty="0" smtClean="0"/>
              <a:t>من </a:t>
            </a:r>
            <a:r>
              <a:rPr lang="ar-IQ" dirty="0"/>
              <a:t>وجھة النظر </a:t>
            </a:r>
            <a:r>
              <a:rPr lang="ar-IQ" dirty="0" smtClean="0"/>
              <a:t>المنطقیة </a:t>
            </a:r>
            <a:r>
              <a:rPr lang="ar-IQ" dirty="0"/>
              <a:t>التصمیم نتاج العملیة المنطقیة </a:t>
            </a:r>
            <a:r>
              <a:rPr lang="ar-IQ" dirty="0" smtClean="0"/>
              <a:t>المبررة</a:t>
            </a:r>
            <a:r>
              <a:rPr lang="ar-IQ" dirty="0"/>
              <a:t>.</a:t>
            </a:r>
          </a:p>
          <a:p>
            <a:pPr marL="0" indent="0" algn="just" rtl="1">
              <a:buNone/>
            </a:pPr>
            <a:endParaRPr lang="ar-IQ" dirty="0" smtClean="0"/>
          </a:p>
          <a:p>
            <a:pPr marL="0" indent="0" algn="just" rtl="1">
              <a:buNone/>
            </a:pPr>
            <a:r>
              <a:rPr lang="ar-IQ" dirty="0" smtClean="0"/>
              <a:t>من </a:t>
            </a:r>
            <a:r>
              <a:rPr lang="ar-IQ" dirty="0"/>
              <a:t>وجھة نظر السیطرة): التصمیم نتاج ) </a:t>
            </a:r>
            <a:r>
              <a:rPr lang="en-US" dirty="0"/>
              <a:t>system </a:t>
            </a:r>
            <a:r>
              <a:rPr lang="en-US" dirty="0" smtClean="0"/>
              <a:t>Self-organizing</a:t>
            </a:r>
            <a:endParaRPr lang="ar-IQ" dirty="0"/>
          </a:p>
          <a:p>
            <a:pPr marL="0" indent="0" algn="just" rtl="1">
              <a:buNone/>
            </a:pPr>
            <a:r>
              <a:rPr lang="ar-IQ" dirty="0"/>
              <a:t>إستراتیجیة وعملیة تصمیم موضوعیة.</a:t>
            </a:r>
          </a:p>
          <a:p>
            <a:pPr marL="0" indent="0" algn="just" rtl="1">
              <a:buNone/>
            </a:pPr>
            <a:r>
              <a:rPr lang="ar-IQ" dirty="0"/>
              <a:t>وبضوء ذلك یمكن تقسیم المناھج التصمیمیة عبر العصور على ثلاثة مناھج رئیسة كما یأت</a:t>
            </a:r>
            <a:endParaRPr lang="en-US" dirty="0"/>
          </a:p>
        </p:txBody>
      </p:sp>
    </p:spTree>
    <p:extLst>
      <p:ext uri="{BB962C8B-B14F-4D97-AF65-F5344CB8AC3E}">
        <p14:creationId xmlns:p14="http://schemas.microsoft.com/office/powerpoint/2010/main" val="270653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مناھج التصمیم التقلیدیة (ما قبل الحداثة):</a:t>
            </a:r>
            <a:br>
              <a:rPr lang="ar-IQ" dirty="0"/>
            </a:br>
            <a:endParaRPr lang="en-US" dirty="0"/>
          </a:p>
        </p:txBody>
      </p:sp>
      <p:sp>
        <p:nvSpPr>
          <p:cNvPr id="3" name="Content Placeholder 2"/>
          <p:cNvSpPr>
            <a:spLocks noGrp="1"/>
          </p:cNvSpPr>
          <p:nvPr>
            <p:ph idx="1"/>
          </p:nvPr>
        </p:nvSpPr>
        <p:spPr>
          <a:xfrm>
            <a:off x="490888" y="1825625"/>
            <a:ext cx="10862912" cy="4351338"/>
          </a:xfrm>
        </p:spPr>
        <p:txBody>
          <a:bodyPr>
            <a:normAutofit/>
          </a:bodyPr>
          <a:lstStyle/>
          <a:p>
            <a:pPr marL="0" indent="0" algn="just" rtl="1">
              <a:buNone/>
            </a:pPr>
            <a:r>
              <a:rPr lang="ar-IQ" dirty="0" smtClean="0"/>
              <a:t>عبر </a:t>
            </a:r>
            <a:r>
              <a:rPr lang="ar-IQ" dirty="0"/>
              <a:t>كریستوفر </a:t>
            </a:r>
            <a:r>
              <a:rPr lang="ar-IQ" dirty="0" smtClean="0"/>
              <a:t>ألیكساندر عن </a:t>
            </a:r>
            <a:r>
              <a:rPr lang="ar-IQ" dirty="0"/>
              <a:t>ھذه المنھجیة بالتصمیم الذاتي اللاواعي </a:t>
            </a:r>
            <a:r>
              <a:rPr lang="ar-IQ" dirty="0" smtClean="0"/>
              <a:t>كونھا </a:t>
            </a:r>
            <a:r>
              <a:rPr lang="ar-IQ" dirty="0"/>
              <a:t>طورت دون وعي بوجود مفھوم فكري مدروس لطرق التصمیم في حل المشكلة </a:t>
            </a:r>
            <a:r>
              <a:rPr lang="ar-IQ" dirty="0" smtClean="0"/>
              <a:t>بل </a:t>
            </a:r>
            <a:r>
              <a:rPr lang="ar-IQ" dirty="0"/>
              <a:t>كانت ولیدة الحاجة الاجتماعیة والحضاریة والثقافیة الفعلیة </a:t>
            </a:r>
            <a:r>
              <a:rPr lang="ar-IQ" dirty="0" smtClean="0"/>
              <a:t>للعمارة.</a:t>
            </a:r>
          </a:p>
          <a:p>
            <a:pPr marL="0" indent="0" algn="just" rtl="1">
              <a:buNone/>
            </a:pPr>
            <a:r>
              <a:rPr lang="ar-IQ" dirty="0" smtClean="0"/>
              <a:t> والتصمیم الكامل </a:t>
            </a:r>
            <a:r>
              <a:rPr lang="ar-IQ" dirty="0"/>
              <a:t>[النتاج الشكلي] في ھذه المنھجیة طبقاً لألیكساندر، عُدل أو أصلح </a:t>
            </a:r>
            <a:r>
              <a:rPr lang="ar-IQ" dirty="0" smtClean="0"/>
              <a:t>علیھا </a:t>
            </a:r>
            <a:r>
              <a:rPr lang="ar-IQ" dirty="0"/>
              <a:t>ثقافیاً وفق </a:t>
            </a:r>
            <a:r>
              <a:rPr lang="ar-IQ" dirty="0" smtClean="0"/>
              <a:t>أنماط :</a:t>
            </a:r>
          </a:p>
          <a:p>
            <a:pPr marL="0" indent="0" algn="just" rtl="1">
              <a:buNone/>
            </a:pPr>
            <a:r>
              <a:rPr lang="ar-IQ" dirty="0" smtClean="0"/>
              <a:t>التقالید </a:t>
            </a:r>
          </a:p>
          <a:p>
            <a:pPr marL="0" indent="0" algn="just" rtl="1">
              <a:buNone/>
            </a:pPr>
            <a:r>
              <a:rPr lang="ar-IQ" dirty="0" smtClean="0"/>
              <a:t>الأسطورة</a:t>
            </a:r>
            <a:endParaRPr lang="ar-IQ" dirty="0"/>
          </a:p>
          <a:p>
            <a:pPr marL="0" indent="0" algn="just" rtl="1">
              <a:buNone/>
            </a:pPr>
            <a:r>
              <a:rPr lang="ar-IQ" dirty="0" smtClean="0"/>
              <a:t>المحرمات</a:t>
            </a:r>
            <a:endParaRPr lang="en-US" dirty="0"/>
          </a:p>
        </p:txBody>
      </p:sp>
    </p:spTree>
    <p:extLst>
      <p:ext uri="{BB962C8B-B14F-4D97-AF65-F5344CB8AC3E}">
        <p14:creationId xmlns:p14="http://schemas.microsoft.com/office/powerpoint/2010/main" val="2210559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886" y="693019"/>
            <a:ext cx="10939914" cy="5483944"/>
          </a:xfrm>
        </p:spPr>
        <p:txBody>
          <a:bodyPr/>
          <a:lstStyle/>
          <a:p>
            <a:pPr marL="0" indent="0" algn="just" rtl="1">
              <a:lnSpc>
                <a:spcPct val="150000"/>
              </a:lnSpc>
              <a:buNone/>
            </a:pPr>
            <a:r>
              <a:rPr lang="ar-IQ" dirty="0">
                <a:cs typeface="+mj-cs"/>
              </a:rPr>
              <a:t>سمى جونز </a:t>
            </a:r>
            <a:r>
              <a:rPr lang="ar-IQ" dirty="0" smtClean="0">
                <a:cs typeface="+mj-cs"/>
              </a:rPr>
              <a:t>1970   </a:t>
            </a:r>
            <a:r>
              <a:rPr lang="ar-IQ" dirty="0">
                <a:cs typeface="+mj-cs"/>
              </a:rPr>
              <a:t>ھذه المنھجیة بطریقة الصندوق الأسود، والتي نسبھا إلى </a:t>
            </a:r>
            <a:r>
              <a:rPr lang="ar-IQ" dirty="0" smtClean="0">
                <a:cs typeface="+mj-cs"/>
              </a:rPr>
              <a:t>غوردن </a:t>
            </a:r>
            <a:r>
              <a:rPr lang="en-US" dirty="0" smtClean="0">
                <a:cs typeface="+mj-cs"/>
              </a:rPr>
              <a:t>1961</a:t>
            </a:r>
            <a:r>
              <a:rPr lang="ar-IQ" dirty="0" smtClean="0">
                <a:cs typeface="+mj-cs"/>
              </a:rPr>
              <a:t> </a:t>
            </a:r>
            <a:r>
              <a:rPr lang="ar-IQ" dirty="0">
                <a:cs typeface="+mj-cs"/>
              </a:rPr>
              <a:t>وماتشیت 1970 م، وبرودبنت 1966 </a:t>
            </a:r>
            <a:r>
              <a:rPr lang="ar-IQ" dirty="0" smtClean="0">
                <a:cs typeface="+mj-cs"/>
              </a:rPr>
              <a:t>م </a:t>
            </a:r>
            <a:r>
              <a:rPr lang="ar-IQ" dirty="0">
                <a:cs typeface="+mj-cs"/>
              </a:rPr>
              <a:t>إذ یرى إن ھذه الطریقة تعتمد على إبداع </a:t>
            </a:r>
            <a:r>
              <a:rPr lang="ar-IQ" dirty="0" smtClean="0">
                <a:cs typeface="+mj-cs"/>
              </a:rPr>
              <a:t>المصمم.</a:t>
            </a:r>
            <a:endParaRPr lang="ar-IQ" dirty="0">
              <a:cs typeface="+mj-cs"/>
            </a:endParaRPr>
          </a:p>
          <a:p>
            <a:pPr marL="0" indent="0" algn="just" rtl="1">
              <a:lnSpc>
                <a:spcPct val="150000"/>
              </a:lnSpc>
              <a:buNone/>
            </a:pPr>
            <a:r>
              <a:rPr lang="ar-IQ" dirty="0">
                <a:cs typeface="+mj-cs"/>
              </a:rPr>
              <a:t>فالمصمم یعتمد على </a:t>
            </a:r>
            <a:r>
              <a:rPr lang="ar-IQ" dirty="0" smtClean="0">
                <a:cs typeface="+mj-cs"/>
              </a:rPr>
              <a:t>خبرتھها، </a:t>
            </a:r>
            <a:r>
              <a:rPr lang="ar-IQ" dirty="0">
                <a:cs typeface="+mj-cs"/>
              </a:rPr>
              <a:t>ویعتمد على طبیعة المشكلة التصمیمیة، مما یجعل التنبؤ وتنظیم </a:t>
            </a:r>
            <a:r>
              <a:rPr lang="ar-IQ" dirty="0" smtClean="0">
                <a:cs typeface="+mj-cs"/>
              </a:rPr>
              <a:t>العملیة </a:t>
            </a:r>
            <a:r>
              <a:rPr lang="ar-IQ" dirty="0">
                <a:cs typeface="+mj-cs"/>
              </a:rPr>
              <a:t>التصمیمیة صعباً، وكذلك ھي </a:t>
            </a:r>
            <a:r>
              <a:rPr lang="ar-IQ" dirty="0" smtClean="0">
                <a:cs typeface="+mj-cs"/>
              </a:rPr>
              <a:t>الحلول </a:t>
            </a:r>
            <a:r>
              <a:rPr lang="ar-IQ" dirty="0">
                <a:cs typeface="+mj-cs"/>
              </a:rPr>
              <a:t>فالعملیات التي تجرى داخل فكر المصمم لا </a:t>
            </a:r>
            <a:r>
              <a:rPr lang="ar-IQ" dirty="0" smtClean="0">
                <a:cs typeface="+mj-cs"/>
              </a:rPr>
              <a:t>یمكن </a:t>
            </a:r>
            <a:r>
              <a:rPr lang="ar-IQ" dirty="0">
                <a:cs typeface="+mj-cs"/>
              </a:rPr>
              <a:t>رؤیتھا، ولا یمكن تفسیر طریقة إنتاج التصمیم ضمن خطوات واضحة، لان المنھجیة مجھولة حتى </a:t>
            </a:r>
            <a:r>
              <a:rPr lang="ar-IQ" dirty="0" smtClean="0">
                <a:cs typeface="+mj-cs"/>
              </a:rPr>
              <a:t>على </a:t>
            </a:r>
            <a:r>
              <a:rPr lang="ar-IQ" dirty="0">
                <a:cs typeface="+mj-cs"/>
              </a:rPr>
              <a:t>المصمم </a:t>
            </a:r>
            <a:r>
              <a:rPr lang="ar-IQ" dirty="0" smtClean="0">
                <a:cs typeface="+mj-cs"/>
              </a:rPr>
              <a:t>نفسه ، </a:t>
            </a:r>
            <a:r>
              <a:rPr lang="ar-IQ" dirty="0"/>
              <a:t>یعتمد نجاح العملیة التصمیمیة فقط على القدرة الفكریة لسیطرة المصمم </a:t>
            </a:r>
            <a:r>
              <a:rPr lang="ar-IQ" dirty="0" smtClean="0"/>
              <a:t>على الأشكال، </a:t>
            </a:r>
            <a:r>
              <a:rPr lang="ar-IQ" dirty="0"/>
              <a:t>كمثال على طرق التصمیم التقلیدیة ناقش جونز التطور التاریخي </a:t>
            </a:r>
            <a:r>
              <a:rPr lang="ar-IQ" dirty="0" smtClean="0"/>
              <a:t>لعجلة العربة </a:t>
            </a:r>
            <a:r>
              <a:rPr lang="en-US" dirty="0"/>
              <a:t>wagon </a:t>
            </a:r>
            <a:r>
              <a:rPr lang="en-US" dirty="0" smtClean="0"/>
              <a:t>wheel</a:t>
            </a:r>
            <a:r>
              <a:rPr lang="ar-IQ" dirty="0" smtClean="0"/>
              <a:t> .</a:t>
            </a:r>
            <a:endParaRPr lang="en-US" dirty="0">
              <a:cs typeface="+mj-cs"/>
            </a:endParaRPr>
          </a:p>
        </p:txBody>
      </p:sp>
    </p:spTree>
    <p:extLst>
      <p:ext uri="{BB962C8B-B14F-4D97-AF65-F5344CB8AC3E}">
        <p14:creationId xmlns:p14="http://schemas.microsoft.com/office/powerpoint/2010/main" val="1634927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0021"/>
            <a:ext cx="10515600" cy="5406942"/>
          </a:xfrm>
        </p:spPr>
        <p:txBody>
          <a:bodyPr>
            <a:normAutofit fontScale="92500" lnSpcReduction="20000"/>
          </a:bodyPr>
          <a:lstStyle/>
          <a:p>
            <a:pPr marL="0" indent="0" algn="r" rtl="1">
              <a:lnSpc>
                <a:spcPct val="150000"/>
              </a:lnSpc>
              <a:buNone/>
            </a:pPr>
            <a:r>
              <a:rPr lang="ar-IQ" dirty="0">
                <a:cs typeface="+mj-cs"/>
              </a:rPr>
              <a:t>واستنتج إن الحرفیین التقلیدیین لم یرسموا منتجاتھم قبل بنائھا، </a:t>
            </a:r>
            <a:r>
              <a:rPr lang="ar-IQ" dirty="0" smtClean="0">
                <a:cs typeface="+mj-cs"/>
              </a:rPr>
              <a:t>فالمنتج </a:t>
            </a:r>
            <a:r>
              <a:rPr lang="ar-IQ" dirty="0">
                <a:cs typeface="+mj-cs"/>
              </a:rPr>
              <a:t>یُّعدل إلى عبر ما یزید عن مئات السنین، عن طریق التجربة </a:t>
            </a:r>
            <a:r>
              <a:rPr lang="ar-IQ" dirty="0" smtClean="0">
                <a:cs typeface="+mj-cs"/>
              </a:rPr>
              <a:t>والخطأ  </a:t>
            </a:r>
            <a:r>
              <a:rPr lang="en-US" dirty="0">
                <a:cs typeface="+mj-cs"/>
              </a:rPr>
              <a:t>،</a:t>
            </a:r>
            <a:r>
              <a:rPr lang="en-US" dirty="0" smtClean="0">
                <a:cs typeface="+mj-cs"/>
              </a:rPr>
              <a:t>trial-and-error</a:t>
            </a:r>
            <a:r>
              <a:rPr lang="ar-IQ" dirty="0" smtClean="0">
                <a:cs typeface="+mj-cs"/>
              </a:rPr>
              <a:t> </a:t>
            </a:r>
            <a:r>
              <a:rPr lang="ar-IQ" dirty="0">
                <a:cs typeface="+mj-cs"/>
              </a:rPr>
              <a:t>بشكل </a:t>
            </a:r>
            <a:r>
              <a:rPr lang="ar-IQ" dirty="0" smtClean="0">
                <a:cs typeface="+mj-cs"/>
              </a:rPr>
              <a:t>بطيء </a:t>
            </a:r>
            <a:r>
              <a:rPr lang="ar-IQ" dirty="0">
                <a:cs typeface="+mj-cs"/>
              </a:rPr>
              <a:t>ومكلف</a:t>
            </a:r>
            <a:r>
              <a:rPr lang="ar-IQ" dirty="0" smtClean="0">
                <a:cs typeface="+mj-cs"/>
              </a:rPr>
              <a:t>، بھدف </a:t>
            </a:r>
            <a:r>
              <a:rPr lang="ar-IQ" dirty="0">
                <a:cs typeface="+mj-cs"/>
              </a:rPr>
              <a:t>البحث عن الخطوط اللامرئیة للتصمیم الجید، وكثیراً ما كانت النتیجة النھائیة صحیحة</a:t>
            </a:r>
          </a:p>
          <a:p>
            <a:pPr marL="0" indent="0" algn="just" rtl="1">
              <a:lnSpc>
                <a:spcPct val="150000"/>
              </a:lnSpc>
              <a:buNone/>
            </a:pPr>
            <a:r>
              <a:rPr lang="ar-IQ" dirty="0" smtClean="0">
                <a:cs typeface="+mj-cs"/>
              </a:rPr>
              <a:t>جداً</a:t>
            </a:r>
            <a:r>
              <a:rPr lang="ar-IQ" dirty="0">
                <a:cs typeface="+mj-cs"/>
              </a:rPr>
              <a:t>، ومناسبة بشكل جید لحاجات </a:t>
            </a:r>
            <a:r>
              <a:rPr lang="ar-IQ" dirty="0" smtClean="0">
                <a:cs typeface="+mj-cs"/>
              </a:rPr>
              <a:t>المستعمل ، وبشكل </a:t>
            </a:r>
            <a:r>
              <a:rPr lang="ar-IQ" dirty="0">
                <a:cs typeface="+mj-cs"/>
              </a:rPr>
              <a:t>عام فقد تم التعامل مع المشكلة التصمیمیة في ھذه المنھجیة باستعمل الحلول المؤقتة، </a:t>
            </a:r>
            <a:r>
              <a:rPr lang="ar-IQ" dirty="0" smtClean="0">
                <a:cs typeface="+mj-cs"/>
              </a:rPr>
              <a:t>كوسائل </a:t>
            </a:r>
            <a:r>
              <a:rPr lang="ar-IQ" dirty="0">
                <a:cs typeface="+mj-cs"/>
              </a:rPr>
              <a:t>سریعة لاستكشاف كل من الحالات الملائمة للتصمیم، والعلاقات بین عناصره في آن </a:t>
            </a:r>
            <a:r>
              <a:rPr lang="ar-IQ" dirty="0" smtClean="0">
                <a:cs typeface="+mj-cs"/>
              </a:rPr>
              <a:t>واحد </a:t>
            </a:r>
            <a:r>
              <a:rPr lang="ar-IQ" dirty="0">
                <a:cs typeface="+mj-cs"/>
              </a:rPr>
              <a:t>لذلك ارتبط التصمیم في ھذه المنھجیة بالحرفة بدرجة </a:t>
            </a:r>
            <a:r>
              <a:rPr lang="ar-IQ" dirty="0" smtClean="0">
                <a:cs typeface="+mj-cs"/>
              </a:rPr>
              <a:t>كبیرة  </a:t>
            </a:r>
            <a:r>
              <a:rPr lang="ar-IQ" dirty="0">
                <a:cs typeface="+mj-cs"/>
              </a:rPr>
              <a:t>تطورت ھذه المنھجیة بعد </a:t>
            </a:r>
            <a:r>
              <a:rPr lang="ar-IQ" dirty="0" smtClean="0">
                <a:cs typeface="+mj-cs"/>
              </a:rPr>
              <a:t>ذلك </a:t>
            </a:r>
            <a:r>
              <a:rPr lang="ar-IQ" dirty="0">
                <a:cs typeface="+mj-cs"/>
              </a:rPr>
              <a:t>على مرحلتین </a:t>
            </a:r>
            <a:r>
              <a:rPr lang="ar-IQ" dirty="0" smtClean="0">
                <a:cs typeface="+mj-cs"/>
              </a:rPr>
              <a:t>:</a:t>
            </a:r>
          </a:p>
          <a:p>
            <a:pPr marL="0" indent="0" algn="just" rtl="1">
              <a:lnSpc>
                <a:spcPct val="150000"/>
              </a:lnSpc>
              <a:buNone/>
            </a:pPr>
            <a:r>
              <a:rPr lang="ar-IQ" dirty="0" smtClean="0">
                <a:cs typeface="+mj-cs"/>
              </a:rPr>
              <a:t>الأولى </a:t>
            </a:r>
            <a:r>
              <a:rPr lang="ar-IQ" dirty="0">
                <a:cs typeface="+mj-cs"/>
              </a:rPr>
              <a:t>التصمیم بالرسم </a:t>
            </a:r>
            <a:r>
              <a:rPr lang="ar-IQ" dirty="0" smtClean="0">
                <a:cs typeface="+mj-cs"/>
              </a:rPr>
              <a:t>والنماذج.</a:t>
            </a:r>
          </a:p>
          <a:p>
            <a:pPr marL="0" indent="0" algn="just" rtl="1">
              <a:lnSpc>
                <a:spcPct val="150000"/>
              </a:lnSpc>
              <a:buNone/>
            </a:pPr>
            <a:r>
              <a:rPr lang="ar-IQ" dirty="0" smtClean="0">
                <a:cs typeface="+mj-cs"/>
              </a:rPr>
              <a:t> </a:t>
            </a:r>
            <a:r>
              <a:rPr lang="ar-IQ" dirty="0">
                <a:cs typeface="+mj-cs"/>
              </a:rPr>
              <a:t>والثانیة التصمیم الفكري. </a:t>
            </a:r>
            <a:endParaRPr lang="en-US" dirty="0">
              <a:cs typeface="+mj-cs"/>
            </a:endParaRPr>
          </a:p>
        </p:txBody>
      </p:sp>
    </p:spTree>
    <p:extLst>
      <p:ext uri="{BB962C8B-B14F-4D97-AF65-F5344CB8AC3E}">
        <p14:creationId xmlns:p14="http://schemas.microsoft.com/office/powerpoint/2010/main" val="340136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3394"/>
            <a:ext cx="10515600" cy="5493569"/>
          </a:xfrm>
        </p:spPr>
        <p:txBody>
          <a:bodyPr/>
          <a:lstStyle/>
          <a:p>
            <a:pPr marL="0" indent="0" algn="just" rtl="1">
              <a:buNone/>
            </a:pPr>
            <a:r>
              <a:rPr lang="ar-IQ" dirty="0"/>
              <a:t>امتازت الطریق الأولى _ منھجیة التصمیم بالرسم_ بالسرعة مقارنة بالتصمیم الحرفي المعتمد على التجربة والخطأ، إلا أنھا لم تلغِ الحرفة بل كانت تطویراً لھا، وبالتالي لم تستطع ھذه الطریقة أن تنقل الواقع الدینامیكي </a:t>
            </a:r>
            <a:r>
              <a:rPr lang="ar-IQ" dirty="0" smtClean="0"/>
              <a:t>المتغیر </a:t>
            </a:r>
            <a:r>
              <a:rPr lang="ar-IQ" dirty="0"/>
              <a:t>والمتطلبات المختلفة للمالك أو </a:t>
            </a:r>
            <a:r>
              <a:rPr lang="ar-IQ" dirty="0" smtClean="0"/>
              <a:t>المستعمل </a:t>
            </a:r>
            <a:r>
              <a:rPr lang="ar-IQ" dirty="0"/>
              <a:t>وفیھا أیضاً المصمم كصندوق اسود حسب </a:t>
            </a:r>
            <a:r>
              <a:rPr lang="ar-IQ" dirty="0" smtClean="0"/>
              <a:t>تصنیف </a:t>
            </a:r>
            <a:r>
              <a:rPr lang="ar-IQ" dirty="0"/>
              <a:t>جونز، فالتصمیم من عصر النھضة إلى الخمسینیات كان </a:t>
            </a:r>
            <a:r>
              <a:rPr lang="ar-IQ" dirty="0" smtClean="0"/>
              <a:t>بوجه </a:t>
            </a:r>
            <a:r>
              <a:rPr lang="ar-IQ" dirty="0"/>
              <a:t>عام </a:t>
            </a:r>
            <a:r>
              <a:rPr lang="ar-IQ" dirty="0" smtClean="0"/>
              <a:t>فردیاً .</a:t>
            </a:r>
          </a:p>
          <a:p>
            <a:pPr marL="0" indent="0" algn="just" rtl="1">
              <a:buNone/>
            </a:pPr>
            <a:r>
              <a:rPr lang="ar-IQ" dirty="0"/>
              <a:t>ھي كذلك </a:t>
            </a:r>
            <a:r>
              <a:rPr lang="ar-IQ" dirty="0" smtClean="0"/>
              <a:t>منھجیة </a:t>
            </a:r>
            <a:r>
              <a:rPr lang="ar-IQ" dirty="0"/>
              <a:t>التصمیم بالتفكیر، فما ھي إلا نتاج دمج للحرفة مع التصمیم بالرسم، فالخبرة والفطنة الذھنیة </a:t>
            </a:r>
            <a:r>
              <a:rPr lang="ar-IQ" dirty="0" smtClean="0"/>
              <a:t>تشكلان </a:t>
            </a:r>
            <a:r>
              <a:rPr lang="ar-IQ" dirty="0"/>
              <a:t>العمود الفقري لھذه الطریقة، والھدف الأساس لھا كما یرى روبین </a:t>
            </a:r>
            <a:r>
              <a:rPr lang="ar-IQ" dirty="0" smtClean="0"/>
              <a:t>بوید هو:</a:t>
            </a:r>
          </a:p>
          <a:p>
            <a:pPr marL="0" indent="0" algn="just" rtl="1">
              <a:buNone/>
            </a:pPr>
            <a:r>
              <a:rPr lang="ar-IQ" dirty="0"/>
              <a:t>"استخلاص نظرة عامة لھیئة البنایة وإعطاؤھا ما </a:t>
            </a:r>
            <a:r>
              <a:rPr lang="ar-IQ" dirty="0" smtClean="0"/>
              <a:t>ستملكه </a:t>
            </a:r>
            <a:r>
              <a:rPr lang="ar-IQ" dirty="0"/>
              <a:t>من تغییر فیما إذا بنیت. فبالاستعانة </a:t>
            </a:r>
            <a:r>
              <a:rPr lang="ar-IQ" dirty="0" smtClean="0"/>
              <a:t>بالخبرة </a:t>
            </a:r>
            <a:r>
              <a:rPr lang="ar-IQ" dirty="0"/>
              <a:t>یتعلم المعماري أخذ لقطة </a:t>
            </a:r>
            <a:r>
              <a:rPr lang="ar-IQ" dirty="0" smtClean="0"/>
              <a:t>سریعة </a:t>
            </a:r>
            <a:r>
              <a:rPr lang="ar-IQ" dirty="0"/>
              <a:t>یتخیل من خلالھا البنایة كاملةً فضلاً عن التفاصیل </a:t>
            </a:r>
            <a:r>
              <a:rPr lang="ar-IQ" dirty="0" smtClean="0"/>
              <a:t>المرتبطة </a:t>
            </a:r>
            <a:r>
              <a:rPr lang="ar-IQ" dirty="0"/>
              <a:t>بالھیكل </a:t>
            </a:r>
            <a:r>
              <a:rPr lang="ar-IQ" dirty="0" smtClean="0"/>
              <a:t>الإنشائي </a:t>
            </a:r>
            <a:endParaRPr lang="en-US" dirty="0"/>
          </a:p>
        </p:txBody>
      </p:sp>
    </p:spTree>
    <p:extLst>
      <p:ext uri="{BB962C8B-B14F-4D97-AF65-F5344CB8AC3E}">
        <p14:creationId xmlns:p14="http://schemas.microsoft.com/office/powerpoint/2010/main" val="2685478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9764"/>
            <a:ext cx="10515600" cy="5657199"/>
          </a:xfrm>
        </p:spPr>
        <p:txBody>
          <a:bodyPr>
            <a:normAutofit/>
          </a:bodyPr>
          <a:lstStyle/>
          <a:p>
            <a:pPr marL="0" indent="0" algn="just" rtl="1">
              <a:buNone/>
            </a:pPr>
            <a:r>
              <a:rPr lang="ar-IQ" dirty="0"/>
              <a:t>یتبین مما سبق إن التصمیم في ھذه المرحلة من تطور مناھج التصمیم كان یصنع لتلبیة حاجة معینة، لامن اجل الشكل، إلا أن الشكل بعد الممارسة یقدس من قبل الجماعة. بمعنى أن ھناك نوعین من </a:t>
            </a:r>
            <a:r>
              <a:rPr lang="ar-IQ" dirty="0" smtClean="0"/>
              <a:t>التعامل مع </a:t>
            </a:r>
            <a:r>
              <a:rPr lang="ar-IQ" dirty="0"/>
              <a:t>العلاقة بین الفكرة والشكل في ھذه المرحلة</a:t>
            </a:r>
            <a:r>
              <a:rPr lang="ar-IQ" dirty="0" smtClean="0"/>
              <a:t>،.</a:t>
            </a:r>
          </a:p>
          <a:p>
            <a:pPr marL="0" indent="0" algn="just" rtl="1">
              <a:buNone/>
            </a:pPr>
            <a:r>
              <a:rPr lang="ar-IQ" dirty="0" smtClean="0"/>
              <a:t> </a:t>
            </a:r>
            <a:r>
              <a:rPr lang="ar-IQ" b="1" u="sng" dirty="0"/>
              <a:t>الأول الشكل یتبع الفكرة التصمیمیة، </a:t>
            </a:r>
            <a:r>
              <a:rPr lang="ar-IQ" dirty="0"/>
              <a:t>إلا أن </a:t>
            </a:r>
            <a:r>
              <a:rPr lang="ar-IQ" dirty="0" smtClean="0"/>
              <a:t>الفكرة التصمیمیة </a:t>
            </a:r>
            <a:r>
              <a:rPr lang="ar-IQ" dirty="0"/>
              <a:t>في ھذا النوع من التعامل لا تعبر إلا عن الجانب النفعي من مفردات الظرف </a:t>
            </a:r>
            <a:r>
              <a:rPr lang="ar-IQ" dirty="0" smtClean="0"/>
              <a:t>التصمیمي،وبالتالي </a:t>
            </a:r>
            <a:r>
              <a:rPr lang="ar-IQ" dirty="0"/>
              <a:t>یكشف عن سیطرة تامة لحساب ھذا الجانب على الجوانب </a:t>
            </a:r>
            <a:r>
              <a:rPr lang="ar-IQ" dirty="0" smtClean="0"/>
              <a:t>الأخرى.</a:t>
            </a:r>
          </a:p>
          <a:p>
            <a:pPr marL="0" indent="0" algn="just" rtl="1">
              <a:buNone/>
            </a:pPr>
            <a:r>
              <a:rPr lang="ar-IQ" dirty="0" smtClean="0"/>
              <a:t> </a:t>
            </a:r>
            <a:r>
              <a:rPr lang="ar-IQ" dirty="0"/>
              <a:t>أما </a:t>
            </a:r>
            <a:r>
              <a:rPr lang="ar-IQ" b="1" dirty="0"/>
              <a:t>الثاني </a:t>
            </a:r>
            <a:r>
              <a:rPr lang="ar-IQ" b="1" dirty="0" smtClean="0"/>
              <a:t>فالفكرة التصمیمیة </a:t>
            </a:r>
            <a:r>
              <a:rPr lang="ar-IQ" b="1" dirty="0"/>
              <a:t>تتبع الشكل</a:t>
            </a:r>
            <a:r>
              <a:rPr lang="ar-IQ" dirty="0"/>
              <a:t>، بسبب القداسة التي اكتسبھا الشكل من قبل الجماعة، وبالتالي یكشف ھذا النوع</a:t>
            </a:r>
          </a:p>
          <a:p>
            <a:pPr marL="0" indent="0" algn="just" rtl="1">
              <a:buNone/>
            </a:pPr>
            <a:r>
              <a:rPr lang="ar-IQ" dirty="0"/>
              <a:t>من التعامل عن سیطرة تامة للشكل. وجود ھذین النوعین من التعامل مع الشكل أو الفكرة أدى </a:t>
            </a:r>
            <a:r>
              <a:rPr lang="ar-IQ" dirty="0" smtClean="0"/>
              <a:t>إلى غموض </a:t>
            </a:r>
            <a:r>
              <a:rPr lang="ar-IQ" dirty="0"/>
              <a:t>في عملیات التصمیم، وظھور أفعال غیر مبررة أثناء العملیة التصمیمیة.</a:t>
            </a:r>
            <a:endParaRPr lang="en-US" dirty="0"/>
          </a:p>
        </p:txBody>
      </p:sp>
    </p:spTree>
    <p:extLst>
      <p:ext uri="{BB962C8B-B14F-4D97-AF65-F5344CB8AC3E}">
        <p14:creationId xmlns:p14="http://schemas.microsoft.com/office/powerpoint/2010/main" val="320734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55342" y="1684421"/>
            <a:ext cx="10825466" cy="4725804"/>
          </a:xfrm>
          <a:prstGeom prst="rect">
            <a:avLst/>
          </a:prstGeom>
        </p:spPr>
      </p:pic>
    </p:spTree>
    <p:extLst>
      <p:ext uri="{BB962C8B-B14F-4D97-AF65-F5344CB8AC3E}">
        <p14:creationId xmlns:p14="http://schemas.microsoft.com/office/powerpoint/2010/main" val="1545117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781</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المنطق ومنهجية التصميم</vt:lpstr>
      <vt:lpstr>PowerPoint Presentation</vt:lpstr>
      <vt:lpstr>PowerPoint Presentation</vt:lpstr>
      <vt:lpstr>مناھج التصمیم التقلیدیة (ما قبل الحداثة): </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2O14</dc:creator>
  <cp:lastModifiedBy>DR.Ahmed Saker 2O14</cp:lastModifiedBy>
  <cp:revision>21</cp:revision>
  <dcterms:created xsi:type="dcterms:W3CDTF">2021-01-08T16:33:17Z</dcterms:created>
  <dcterms:modified xsi:type="dcterms:W3CDTF">2021-01-10T12:13:07Z</dcterms:modified>
</cp:coreProperties>
</file>