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7" r:id="rId2"/>
    <p:sldId id="258" r:id="rId3"/>
    <p:sldId id="263" r:id="rId4"/>
    <p:sldId id="264" r:id="rId5"/>
    <p:sldId id="265" r:id="rId6"/>
    <p:sldId id="266" r:id="rId7"/>
    <p:sldId id="267" r:id="rId8"/>
    <p:sldId id="259" r:id="rId9"/>
    <p:sldId id="260" r:id="rId10"/>
    <p:sldId id="268" r:id="rId11"/>
    <p:sldId id="269" r:id="rId12"/>
    <p:sldId id="270" r:id="rId13"/>
    <p:sldId id="26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280"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3/26/2017</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3/26/2017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3/26/2017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3/26/2017</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2"/>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124200"/>
            <a:ext cx="8229600" cy="1143000"/>
          </a:xfrm>
        </p:spPr>
        <p:txBody>
          <a:bodyPr>
            <a:noAutofit/>
          </a:bodyPr>
          <a:lstStyle/>
          <a:p>
            <a:r>
              <a:rPr lang="ar-IQ" sz="19900" dirty="0" smtClean="0">
                <a:solidFill>
                  <a:schemeClr val="tx1"/>
                </a:solidFill>
                <a:effectLst/>
                <a:latin typeface="Arabic Typesetting" pitchFamily="66" charset="-78"/>
                <a:ea typeface="Adobe Fan Heiti Std B" pitchFamily="34" charset="-128"/>
                <a:cs typeface="Arabic Typesetting" pitchFamily="66" charset="-78"/>
              </a:rPr>
              <a:t>صوتيات العمارة</a:t>
            </a:r>
            <a:endParaRPr lang="ar-IQ" sz="19900" dirty="0">
              <a:solidFill>
                <a:schemeClr val="tx1"/>
              </a:solidFill>
              <a:effectLst/>
              <a:latin typeface="Arabic Typesetting" pitchFamily="66" charset="-78"/>
              <a:ea typeface="Adobe Fan Heiti Std B" pitchFamily="34" charset="-128"/>
              <a:cs typeface="Arabic Typesetting" pitchFamily="66" charset="-78"/>
            </a:endParaRPr>
          </a:p>
        </p:txBody>
      </p:sp>
      <p:sp>
        <p:nvSpPr>
          <p:cNvPr id="3" name="TextBox 2"/>
          <p:cNvSpPr txBox="1"/>
          <p:nvPr/>
        </p:nvSpPr>
        <p:spPr>
          <a:xfrm>
            <a:off x="1371600" y="3886200"/>
            <a:ext cx="6096000" cy="1569660"/>
          </a:xfrm>
          <a:prstGeom prst="rect">
            <a:avLst/>
          </a:prstGeom>
          <a:noFill/>
        </p:spPr>
        <p:txBody>
          <a:bodyPr wrap="square" rtlCol="1">
            <a:spAutoFit/>
          </a:bodyPr>
          <a:lstStyle/>
          <a:p>
            <a:pPr algn="ctr"/>
            <a:r>
              <a:rPr lang="ar-IQ" sz="3200" dirty="0" smtClean="0"/>
              <a:t>المرحلة الثالثة</a:t>
            </a:r>
          </a:p>
          <a:p>
            <a:pPr algn="ctr"/>
            <a:r>
              <a:rPr lang="en-US" sz="3200" dirty="0" smtClean="0"/>
              <a:t>2015-2016</a:t>
            </a:r>
          </a:p>
          <a:p>
            <a:pPr algn="ctr"/>
            <a:r>
              <a:rPr lang="ar-IQ" sz="3200" dirty="0" smtClean="0"/>
              <a:t>المحاضرة الخامسة</a:t>
            </a:r>
            <a:endParaRPr lang="ar-IQ" sz="3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fontScale="90000"/>
          </a:bodyPr>
          <a:lstStyle/>
          <a:p>
            <a:pPr algn="ctr"/>
            <a:r>
              <a:rPr lang="ar-SA" b="1" dirty="0"/>
              <a:t>المواد الماصة للصوت</a:t>
            </a:r>
            <a:r>
              <a:rPr lang="en-US" dirty="0"/>
              <a:t/>
            </a:r>
            <a:br>
              <a:rPr lang="en-US" dirty="0"/>
            </a:br>
            <a:endParaRPr lang="en-US" dirty="0"/>
          </a:p>
        </p:txBody>
      </p:sp>
      <p:sp>
        <p:nvSpPr>
          <p:cNvPr id="3" name="Content Placeholder 2"/>
          <p:cNvSpPr>
            <a:spLocks noGrp="1"/>
          </p:cNvSpPr>
          <p:nvPr>
            <p:ph idx="1"/>
          </p:nvPr>
        </p:nvSpPr>
        <p:spPr>
          <a:xfrm>
            <a:off x="457200" y="1935480"/>
            <a:ext cx="8229600" cy="5074920"/>
          </a:xfrm>
        </p:spPr>
        <p:txBody>
          <a:bodyPr>
            <a:normAutofit/>
          </a:bodyPr>
          <a:lstStyle/>
          <a:p>
            <a:pPr marL="0" indent="0" algn="just">
              <a:buNone/>
            </a:pPr>
            <a:r>
              <a:rPr lang="ar-SA" dirty="0" smtClean="0"/>
              <a:t>يتم </a:t>
            </a:r>
            <a:r>
              <a:rPr lang="ar-SA" dirty="0"/>
              <a:t>قياس قابلية المواد لامتصاص الصوت عبر اختبارها في عدة ترددات صوتية</a:t>
            </a:r>
            <a:r>
              <a:rPr lang="en-US" dirty="0"/>
              <a:t>. </a:t>
            </a:r>
            <a:r>
              <a:rPr lang="ar-SA" dirty="0"/>
              <a:t>يمكن ان تصنع المواد الماصة للصوت من الالياف الزجاجية أوالصوف الصخري أوالرغوة، وغيرها من المواد الماصة للصوت</a:t>
            </a:r>
            <a:r>
              <a:rPr lang="en-US" dirty="0"/>
              <a:t>. </a:t>
            </a:r>
            <a:r>
              <a:rPr lang="ar-SA" dirty="0"/>
              <a:t>وتتصف هذه المواد بقابلية الامتصاص العالية عند الترددات العالية، والمنخفضة عند الترددات الواطئة اعتمادا على نمط المادة وسمكها</a:t>
            </a:r>
            <a:r>
              <a:rPr lang="en-US" dirty="0"/>
              <a:t>. </a:t>
            </a:r>
            <a:r>
              <a:rPr lang="ar-SA" dirty="0"/>
              <a:t>وتعتمد فعالية المواد الماصة للصوت على مقاومة تيار الهواء المرتبط مع الاهتزازات الصوتية للهواء، واكثر فعالية لها تكون في الترددات العالية حيث تكون اقل سمكاً مقارنة مع الطول الموجي للصوت</a:t>
            </a:r>
            <a:r>
              <a:rPr lang="en-US" dirty="0"/>
              <a:t>. </a:t>
            </a:r>
            <a:r>
              <a:rPr lang="ar-SA" dirty="0"/>
              <a:t>وبما ان الامتصاص يقل في الترددات المنخفضة فان المواد المسامية قليلة السمك لن تكون فعالة في الترددات </a:t>
            </a:r>
            <a:endParaRPr lang="en-US" dirty="0"/>
          </a:p>
          <a:p>
            <a:pPr marL="0" indent="0">
              <a:buNone/>
            </a:pPr>
            <a:r>
              <a:rPr lang="ar-SA" dirty="0"/>
              <a:t> </a:t>
            </a:r>
            <a:endParaRPr lang="en-US" dirty="0"/>
          </a:p>
          <a:p>
            <a:endParaRPr lang="en-US" dirty="0"/>
          </a:p>
        </p:txBody>
      </p:sp>
    </p:spTree>
    <p:extLst>
      <p:ext uri="{BB962C8B-B14F-4D97-AF65-F5344CB8AC3E}">
        <p14:creationId xmlns:p14="http://schemas.microsoft.com/office/powerpoint/2010/main" val="39021189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IQ" dirty="0" smtClean="0"/>
              <a:t>استعمالات  المواد الماصة</a:t>
            </a:r>
            <a:endParaRPr lang="en-US" dirty="0"/>
          </a:p>
        </p:txBody>
      </p:sp>
      <p:pic>
        <p:nvPicPr>
          <p:cNvPr id="4" name="Picture 3"/>
          <p:cNvPicPr>
            <a:picLocks noChangeAspect="1"/>
          </p:cNvPicPr>
          <p:nvPr/>
        </p:nvPicPr>
        <p:blipFill>
          <a:blip r:embed="rId2"/>
          <a:stretch>
            <a:fillRect/>
          </a:stretch>
        </p:blipFill>
        <p:spPr>
          <a:xfrm>
            <a:off x="282582" y="1847088"/>
            <a:ext cx="8578836" cy="3695581"/>
          </a:xfrm>
          <a:prstGeom prst="rect">
            <a:avLst/>
          </a:prstGeom>
        </p:spPr>
      </p:pic>
    </p:spTree>
    <p:extLst>
      <p:ext uri="{BB962C8B-B14F-4D97-AF65-F5344CB8AC3E}">
        <p14:creationId xmlns:p14="http://schemas.microsoft.com/office/powerpoint/2010/main" val="40342549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lum contrast="20000"/>
          </a:blip>
          <a:stretch>
            <a:fillRect/>
          </a:stretch>
        </p:blipFill>
        <p:spPr>
          <a:xfrm>
            <a:off x="457200" y="2364229"/>
            <a:ext cx="8229600" cy="3531305"/>
          </a:xfrm>
          <a:prstGeom prst="rect">
            <a:avLst/>
          </a:prstGeom>
        </p:spPr>
      </p:pic>
      <p:sp>
        <p:nvSpPr>
          <p:cNvPr id="5" name="TextBox 4"/>
          <p:cNvSpPr txBox="1"/>
          <p:nvPr/>
        </p:nvSpPr>
        <p:spPr>
          <a:xfrm>
            <a:off x="1143000" y="838200"/>
            <a:ext cx="6858000" cy="523220"/>
          </a:xfrm>
          <a:prstGeom prst="rect">
            <a:avLst/>
          </a:prstGeom>
          <a:noFill/>
        </p:spPr>
        <p:txBody>
          <a:bodyPr wrap="square" rtlCol="1">
            <a:spAutoFit/>
          </a:bodyPr>
          <a:lstStyle/>
          <a:p>
            <a:pPr algn="just" rtl="1"/>
            <a:r>
              <a:rPr lang="ar-IQ" sz="2800" b="1" dirty="0" smtClean="0"/>
              <a:t>امثلة على استخدام المواد الماصة في الجدران والارضيات</a:t>
            </a:r>
            <a:endParaRPr lang="ar-IQ" sz="2800" b="1" dirty="0"/>
          </a:p>
        </p:txBody>
      </p:sp>
    </p:spTree>
    <p:extLst>
      <p:ext uri="{BB962C8B-B14F-4D97-AF65-F5344CB8AC3E}">
        <p14:creationId xmlns:p14="http://schemas.microsoft.com/office/powerpoint/2010/main" val="9514544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lum contrast="20000"/>
          </a:blip>
          <a:stretch>
            <a:fillRect/>
          </a:stretch>
        </p:blipFill>
        <p:spPr>
          <a:xfrm>
            <a:off x="228600" y="1143000"/>
            <a:ext cx="8687556" cy="4724400"/>
          </a:xfrm>
          <a:prstGeom prst="rect">
            <a:avLst/>
          </a:prstGeom>
        </p:spPr>
      </p:pic>
    </p:spTree>
    <p:extLst>
      <p:ext uri="{BB962C8B-B14F-4D97-AF65-F5344CB8AC3E}">
        <p14:creationId xmlns:p14="http://schemas.microsoft.com/office/powerpoint/2010/main" val="939713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381000" y="1905000"/>
            <a:ext cx="8229600" cy="4709160"/>
          </a:xfrm>
          <a:prstGeom prst="rect">
            <a:avLst/>
          </a:prstGeom>
        </p:spPr>
        <p:txBody>
          <a:bodyPr vert="horz" anchor="t">
            <a:noAutofit/>
          </a:bodyPr>
          <a:lstStyle/>
          <a:p>
            <a:pPr marL="548640" marR="0" lvl="0" indent="-411480" algn="r" defTabSz="914400" rtl="1" eaLnBrk="1" fontAlgn="auto" latinLnBrk="0" hangingPunct="1">
              <a:lnSpc>
                <a:spcPct val="100000"/>
              </a:lnSpc>
              <a:spcBef>
                <a:spcPct val="20000"/>
              </a:spcBef>
              <a:spcAft>
                <a:spcPts val="0"/>
              </a:spcAft>
              <a:buClr>
                <a:schemeClr val="tx1">
                  <a:shade val="95000"/>
                </a:schemeClr>
              </a:buClr>
              <a:buSzPct val="65000"/>
              <a:buFont typeface="Wingdings 2"/>
              <a:buNone/>
              <a:tabLst/>
              <a:defRPr/>
            </a:pPr>
            <a:r>
              <a:rPr kumimoji="0" lang="ar-IQ" sz="3600" b="1" i="0" u="none" strike="noStrike" kern="1200" cap="none" spc="0" normalizeH="0" baseline="0" noProof="0" dirty="0" smtClean="0">
                <a:ln>
                  <a:noFill/>
                </a:ln>
                <a:solidFill>
                  <a:schemeClr val="tx1"/>
                </a:solidFill>
                <a:effectLst/>
                <a:uLnTx/>
                <a:uFillTx/>
                <a:latin typeface="+mn-lt"/>
                <a:ea typeface="+mn-ea"/>
                <a:cs typeface="+mn-cs"/>
              </a:rPr>
              <a:t>مفردات المحاضرة الخامسة</a:t>
            </a:r>
            <a:r>
              <a:rPr lang="ar-IQ" sz="3600" b="1" dirty="0" smtClean="0"/>
              <a:t>.</a:t>
            </a:r>
          </a:p>
          <a:p>
            <a:pPr marL="708660" indent="-571500" algn="r" rtl="1">
              <a:spcBef>
                <a:spcPct val="20000"/>
              </a:spcBef>
              <a:buClr>
                <a:schemeClr val="tx1">
                  <a:shade val="95000"/>
                </a:schemeClr>
              </a:buClr>
              <a:buSzPct val="65000"/>
              <a:buFont typeface="Arial" panose="020B0604020202020204" pitchFamily="34" charset="0"/>
              <a:buChar char="•"/>
              <a:defRPr/>
            </a:pPr>
            <a:r>
              <a:rPr lang="ar-SA" sz="3600" b="1" dirty="0"/>
              <a:t>المتطلبات الصوتية </a:t>
            </a:r>
            <a:r>
              <a:rPr lang="ar-SA" sz="3600" b="1" dirty="0" smtClean="0"/>
              <a:t>للقاعات</a:t>
            </a:r>
            <a:r>
              <a:rPr lang="ar-IQ" sz="3600" b="1" dirty="0" smtClean="0"/>
              <a:t>.</a:t>
            </a:r>
          </a:p>
          <a:p>
            <a:pPr marL="708660" indent="-571500" algn="r" rtl="1">
              <a:spcBef>
                <a:spcPct val="20000"/>
              </a:spcBef>
              <a:buClr>
                <a:schemeClr val="tx1">
                  <a:shade val="95000"/>
                </a:schemeClr>
              </a:buClr>
              <a:buSzPct val="65000"/>
              <a:buFont typeface="Arial" panose="020B0604020202020204" pitchFamily="34" charset="0"/>
              <a:buChar char="•"/>
              <a:defRPr/>
            </a:pPr>
            <a:r>
              <a:rPr lang="ar-IQ" sz="3600" b="1" dirty="0"/>
              <a:t>المواد الماصة </a:t>
            </a:r>
            <a:r>
              <a:rPr lang="ar-IQ" sz="3600" b="1" dirty="0" smtClean="0"/>
              <a:t>للصوت.</a:t>
            </a:r>
          </a:p>
          <a:p>
            <a:pPr marL="708660" indent="-571500" algn="r" rtl="1">
              <a:spcBef>
                <a:spcPct val="20000"/>
              </a:spcBef>
              <a:buClr>
                <a:schemeClr val="tx1">
                  <a:shade val="95000"/>
                </a:schemeClr>
              </a:buClr>
              <a:buSzPct val="65000"/>
              <a:buFont typeface="Arial" panose="020B0604020202020204" pitchFamily="34" charset="0"/>
              <a:buChar char="•"/>
              <a:defRPr/>
            </a:pPr>
            <a:endParaRPr lang="en-US" sz="3600" dirty="0"/>
          </a:p>
          <a:p>
            <a:pPr marL="548640" marR="0" lvl="0" indent="-411480" algn="r" defTabSz="914400" rtl="1" eaLnBrk="1" fontAlgn="auto" latinLnBrk="0" hangingPunct="1">
              <a:lnSpc>
                <a:spcPct val="100000"/>
              </a:lnSpc>
              <a:spcBef>
                <a:spcPct val="20000"/>
              </a:spcBef>
              <a:spcAft>
                <a:spcPts val="0"/>
              </a:spcAft>
              <a:buClr>
                <a:schemeClr val="tx1">
                  <a:shade val="95000"/>
                </a:schemeClr>
              </a:buClr>
              <a:buSzPct val="65000"/>
              <a:buFont typeface="Wingdings 2"/>
              <a:buNone/>
              <a:tabLst/>
              <a:defRPr/>
            </a:pPr>
            <a:endParaRPr lang="ar-IQ" sz="3600" b="1" dirty="0" smtClean="0"/>
          </a:p>
          <a:p>
            <a:pPr marL="651510" marR="0" lvl="0" indent="-514350" algn="r" defTabSz="914400" rtl="1" eaLnBrk="1" fontAlgn="auto" latinLnBrk="0" hangingPunct="1">
              <a:lnSpc>
                <a:spcPct val="100000"/>
              </a:lnSpc>
              <a:spcBef>
                <a:spcPct val="20000"/>
              </a:spcBef>
              <a:spcAft>
                <a:spcPts val="0"/>
              </a:spcAft>
              <a:buClr>
                <a:schemeClr val="tx1">
                  <a:shade val="95000"/>
                </a:schemeClr>
              </a:buClr>
              <a:buSzPct val="65000"/>
              <a:tabLst/>
              <a:defRPr/>
            </a:pPr>
            <a:endParaRPr kumimoji="0" lang="ar-IQ" sz="3600" b="1" i="0" u="none" strike="noStrike" kern="1200" cap="none" spc="0" normalizeH="0" baseline="0" noProof="0" dirty="0" smtClean="0">
              <a:ln>
                <a:noFill/>
              </a:ln>
              <a:solidFill>
                <a:schemeClr val="tx1"/>
              </a:solidFill>
              <a:effectLst/>
              <a:uLnTx/>
              <a:uFillTx/>
              <a:latin typeface="+mn-lt"/>
              <a:ea typeface="+mn-ea"/>
              <a:cs typeface="+mn-cs"/>
            </a:endParaRPr>
          </a:p>
          <a:p>
            <a:pPr marL="548640" marR="0" lvl="0" indent="-411480" algn="r" defTabSz="914400" rtl="1" eaLnBrk="1" fontAlgn="auto" latinLnBrk="0" hangingPunct="1">
              <a:lnSpc>
                <a:spcPct val="100000"/>
              </a:lnSpc>
              <a:spcBef>
                <a:spcPct val="20000"/>
              </a:spcBef>
              <a:spcAft>
                <a:spcPts val="0"/>
              </a:spcAft>
              <a:buClr>
                <a:schemeClr val="tx1">
                  <a:shade val="95000"/>
                </a:schemeClr>
              </a:buClr>
              <a:buSzPct val="65000"/>
              <a:buFont typeface="Wingdings 2"/>
              <a:buChar char=""/>
              <a:tabLst/>
              <a:defRPr/>
            </a:pPr>
            <a:endParaRPr kumimoji="0" lang="ar-IQ" sz="3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fontScale="90000"/>
          </a:bodyPr>
          <a:lstStyle/>
          <a:p>
            <a:pPr algn="ctr"/>
            <a:r>
              <a:rPr lang="ar-SA" sz="5400" b="1" dirty="0"/>
              <a:t>المتطلبات الصوتية للقاعات</a:t>
            </a:r>
            <a:r>
              <a:rPr lang="ar-IQ" sz="5400" b="1" dirty="0"/>
              <a:t>.</a:t>
            </a:r>
            <a:br>
              <a:rPr lang="ar-IQ" sz="5400" b="1" dirty="0"/>
            </a:br>
            <a:endParaRPr lang="en-US" dirty="0"/>
          </a:p>
        </p:txBody>
      </p:sp>
      <p:sp>
        <p:nvSpPr>
          <p:cNvPr id="3" name="Content Placeholder 2"/>
          <p:cNvSpPr>
            <a:spLocks noGrp="1"/>
          </p:cNvSpPr>
          <p:nvPr>
            <p:ph idx="1"/>
          </p:nvPr>
        </p:nvSpPr>
        <p:spPr/>
        <p:txBody>
          <a:bodyPr/>
          <a:lstStyle/>
          <a:p>
            <a:pPr marL="0" indent="0">
              <a:buNone/>
            </a:pPr>
            <a:r>
              <a:rPr lang="ar-SA" dirty="0"/>
              <a:t>ان الهدف الرئيسي من تصميم القاعات هو ضمان ان كل مستمع في القاعة يفهم ما يقول المحاضر</a:t>
            </a:r>
            <a:r>
              <a:rPr lang="en-US" dirty="0"/>
              <a:t> , </a:t>
            </a:r>
            <a:r>
              <a:rPr lang="ar-SA" dirty="0"/>
              <a:t>و بتعبير اخر يتعلق ذلك بمشكلة وضوح الكلام</a:t>
            </a:r>
            <a:r>
              <a:rPr lang="en-US" dirty="0"/>
              <a:t> , </a:t>
            </a:r>
            <a:r>
              <a:rPr lang="ar-SA" dirty="0"/>
              <a:t>اما الهدف الاخر فهو حفظ الصفات الطبيعية لصوت المتكلم</a:t>
            </a:r>
            <a:r>
              <a:rPr lang="en-US" dirty="0"/>
              <a:t> , </a:t>
            </a:r>
            <a:r>
              <a:rPr lang="ar-SA" dirty="0"/>
              <a:t>بحيث نضمن ان السامع يستطيع التجاوب مع نبرات الصوت و انفعالات المحاضر دون ان يحدث لها تشويه</a:t>
            </a:r>
            <a:r>
              <a:rPr lang="en-US" dirty="0"/>
              <a:t>.</a:t>
            </a:r>
          </a:p>
          <a:p>
            <a:pPr marL="0" indent="0">
              <a:buNone/>
            </a:pPr>
            <a:r>
              <a:rPr lang="ar-SA" dirty="0"/>
              <a:t>      و بالرغم من التوسع في استخدام الاجهزة و الانظمة الصوتية الكهربائية في معظم القاعات الان</a:t>
            </a:r>
            <a:r>
              <a:rPr lang="en-US" dirty="0"/>
              <a:t>, </a:t>
            </a:r>
            <a:r>
              <a:rPr lang="ar-SA" dirty="0"/>
              <a:t>الا ان ذلك لا يعفي المصمم من دراسة الخصائص الصوتية لهذه القاعات</a:t>
            </a:r>
            <a:r>
              <a:rPr lang="en-US" dirty="0"/>
              <a:t> , </a:t>
            </a:r>
            <a:r>
              <a:rPr lang="ar-SA" dirty="0"/>
              <a:t>و محاولة تصميمها بحيث يضمن الاهداف المذكورة اعلاه</a:t>
            </a:r>
            <a:r>
              <a:rPr lang="en-US" dirty="0"/>
              <a:t>.</a:t>
            </a:r>
          </a:p>
          <a:p>
            <a:pPr marL="0" indent="0">
              <a:buNone/>
            </a:pPr>
            <a:endParaRPr lang="en-US" dirty="0"/>
          </a:p>
        </p:txBody>
      </p:sp>
    </p:spTree>
    <p:extLst>
      <p:ext uri="{BB962C8B-B14F-4D97-AF65-F5344CB8AC3E}">
        <p14:creationId xmlns:p14="http://schemas.microsoft.com/office/powerpoint/2010/main" val="2118133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normAutofit/>
          </a:bodyPr>
          <a:lstStyle/>
          <a:p>
            <a:pPr lvl="0"/>
            <a:r>
              <a:rPr lang="ar-SA" dirty="0"/>
              <a:t>ان الطريق الامثل في التصميم هو البدء بدراسة الغرض الذي انشئت القاعة من اجله و فهم خصائص الصوت في تلك القاعة</a:t>
            </a:r>
            <a:r>
              <a:rPr lang="en-US" dirty="0"/>
              <a:t>, </a:t>
            </a:r>
            <a:r>
              <a:rPr lang="ar-SA" dirty="0"/>
              <a:t>ثم الانطلاق الى دراسة عناصر التصميم المعماري لتحقيق المتطلبات لتلك القاعة</a:t>
            </a:r>
            <a:r>
              <a:rPr lang="en-US" dirty="0"/>
              <a:t>.</a:t>
            </a:r>
          </a:p>
          <a:p>
            <a:pPr lvl="0"/>
            <a:r>
              <a:rPr lang="ar-SA" dirty="0"/>
              <a:t>ان الطريقة المثلى لدراسة تصميم القاعات تكمن في دراسة التخطيط العام للقاعات من حيث الشكل و الحجم و الشكل العام لها و دراسة سطوح القاعة من حيث الامتصاص</a:t>
            </a:r>
            <a:r>
              <a:rPr lang="en-US" dirty="0"/>
              <a:t>.</a:t>
            </a:r>
          </a:p>
          <a:p>
            <a:r>
              <a:rPr lang="ar-SA" dirty="0"/>
              <a:t>والهدف منها تجنب الانعكاسات الطويلة زمنيا و هذا ينتج عن طريق المحافظة على اقصر مسافة بين المتكلم و السامع و هنا نهتم فقط بالانعكاس الاول التي تزيد مسافتها </a:t>
            </a:r>
            <a:r>
              <a:rPr lang="en-US" dirty="0"/>
              <a:t>17 </a:t>
            </a:r>
            <a:r>
              <a:rPr lang="ar-SA" dirty="0"/>
              <a:t>مترا على مسافة الصوت المباشر حتى لا يحصل</a:t>
            </a:r>
            <a:r>
              <a:rPr lang="en-US" dirty="0"/>
              <a:t>  </a:t>
            </a:r>
            <a:r>
              <a:rPr lang="ar-SA" dirty="0"/>
              <a:t>صدى</a:t>
            </a:r>
            <a:r>
              <a:rPr lang="en-US" dirty="0"/>
              <a:t>. </a:t>
            </a:r>
            <a:r>
              <a:rPr lang="ar-SA" dirty="0"/>
              <a:t>و بمعنى اخر ان تكون الفترة الزمنية بين الصوت المباشر و الصوت المنعكس لا تزيد عن </a:t>
            </a:r>
            <a:r>
              <a:rPr lang="en-US" dirty="0"/>
              <a:t>35</a:t>
            </a:r>
            <a:r>
              <a:rPr lang="ar-IQ" dirty="0"/>
              <a:t>-</a:t>
            </a:r>
            <a:r>
              <a:rPr lang="en-US" dirty="0"/>
              <a:t>50 </a:t>
            </a:r>
            <a:r>
              <a:rPr lang="ar-SA" dirty="0"/>
              <a:t>مل/ ثانية</a:t>
            </a:r>
            <a:r>
              <a:rPr lang="en-US" dirty="0"/>
              <a:t>. </a:t>
            </a:r>
          </a:p>
          <a:p>
            <a:endParaRPr lang="en-US" dirty="0"/>
          </a:p>
        </p:txBody>
      </p:sp>
    </p:spTree>
    <p:extLst>
      <p:ext uri="{BB962C8B-B14F-4D97-AF65-F5344CB8AC3E}">
        <p14:creationId xmlns:p14="http://schemas.microsoft.com/office/powerpoint/2010/main" val="3578945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normAutofit/>
          </a:bodyPr>
          <a:lstStyle/>
          <a:p>
            <a:pPr lvl="0"/>
            <a:r>
              <a:rPr lang="ar-SA" dirty="0"/>
              <a:t>في حالة القاعات التي تحوي سطح مقعر , فيجب مراعاة مناطق تجمع الطاقة الصوتية , فإذا سارت الموجات الصوتية واصطدمت بسطح مقعر فان الصوت يتجمع في بؤرة وهذا يؤدي الى زيادة شدة الصوت في تلك في تلك المنطقة وهذا يعني انه اذا وجد في قاعة سطح مقعر وكان احد ابعاد القاعة يساوي نصف قطر التقعر فإن تلك المنطقة ستكون منطقة تجمع صوتي وتكون شدته عالية .</a:t>
            </a:r>
            <a:endParaRPr lang="en-US" dirty="0"/>
          </a:p>
          <a:p>
            <a:pPr lvl="0"/>
            <a:r>
              <a:rPr lang="ar-SA" dirty="0"/>
              <a:t>اذا كان ارتفاع القاعة يساوي نصف قطر تقوس سقف القاعة المقعر فإن ارضية القاعة ستكون منطقة تجمع الطاقة الصوتية , ويحسب ارتفاع القاعة بالشكل التالي:</a:t>
            </a:r>
            <a:endParaRPr lang="en-US" dirty="0"/>
          </a:p>
          <a:p>
            <a:pPr marL="0" indent="0">
              <a:buNone/>
            </a:pPr>
            <a:r>
              <a:rPr lang="ar-SA" dirty="0"/>
              <a:t>ارتفاع الجدران+ارتفاع المضاف للقبة او السطح المقعر </a:t>
            </a:r>
            <a:endParaRPr lang="en-US" dirty="0"/>
          </a:p>
          <a:p>
            <a:pPr marL="0" indent="0">
              <a:buNone/>
            </a:pPr>
            <a:r>
              <a:rPr lang="ar-SA" dirty="0"/>
              <a:t>و باعتبار ان هذه المنطقة هي منطقة جلوس المستمعين فان امكانية فهم الكلام يكون معدوم اي ان القاعة فاشلة صوتيا".</a:t>
            </a:r>
            <a:endParaRPr lang="en-US" dirty="0"/>
          </a:p>
          <a:p>
            <a:endParaRPr lang="en-US" dirty="0"/>
          </a:p>
        </p:txBody>
      </p:sp>
    </p:spTree>
    <p:extLst>
      <p:ext uri="{BB962C8B-B14F-4D97-AF65-F5344CB8AC3E}">
        <p14:creationId xmlns:p14="http://schemas.microsoft.com/office/powerpoint/2010/main" val="4048296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715000"/>
          </a:xfrm>
        </p:spPr>
        <p:txBody>
          <a:bodyPr>
            <a:normAutofit/>
          </a:bodyPr>
          <a:lstStyle/>
          <a:p>
            <a:pPr lvl="0"/>
            <a:r>
              <a:rPr lang="ar-SA" dirty="0"/>
              <a:t>للتخلص من هذا التجمع الصوتي مع رغبة المصمم في استخدام القبة في التصميم , كان يكون تصميم جامع فان نصف قطر تقعر السقف يجب ان يكون اكبر او يساوي ضعف ارتفاع القاعة او يساوي نصف اواقل من ارتفاع القاعة.</a:t>
            </a:r>
            <a:endParaRPr lang="en-US" dirty="0"/>
          </a:p>
          <a:p>
            <a:pPr marL="0" indent="0">
              <a:buNone/>
            </a:pPr>
            <a:r>
              <a:rPr lang="en-US" i="1" dirty="0"/>
              <a:t>H/ 2 ≥ R ≥ 2H  </a:t>
            </a:r>
            <a:endParaRPr lang="en-US" dirty="0"/>
          </a:p>
          <a:p>
            <a:pPr marL="0" indent="0">
              <a:buNone/>
            </a:pPr>
            <a:r>
              <a:rPr lang="ar-IQ" dirty="0"/>
              <a:t>حيث أن:</a:t>
            </a:r>
            <a:endParaRPr lang="en-US" dirty="0"/>
          </a:p>
          <a:p>
            <a:pPr lvl="0"/>
            <a:r>
              <a:rPr lang="ar-IQ" dirty="0"/>
              <a:t>عندما تكون </a:t>
            </a:r>
            <a:r>
              <a:rPr lang="en-US" dirty="0"/>
              <a:t>R </a:t>
            </a:r>
            <a:r>
              <a:rPr lang="ar-IQ" dirty="0"/>
              <a:t> اكبر او تساوي </a:t>
            </a:r>
            <a:r>
              <a:rPr lang="en-US" dirty="0"/>
              <a:t>2H</a:t>
            </a:r>
            <a:r>
              <a:rPr lang="ar-IQ" dirty="0"/>
              <a:t> فان موقع تجمع الطاقة الصوتية يكون دون مستوى ارضية القاعة فلا تؤثر على الجالسين .</a:t>
            </a:r>
            <a:endParaRPr lang="en-US" dirty="0"/>
          </a:p>
          <a:p>
            <a:pPr lvl="0"/>
            <a:r>
              <a:rPr lang="ar-IQ" dirty="0"/>
              <a:t>عندما تكون </a:t>
            </a:r>
            <a:r>
              <a:rPr lang="en-US" dirty="0"/>
              <a:t>R </a:t>
            </a:r>
            <a:r>
              <a:rPr lang="ar-IQ" dirty="0"/>
              <a:t> تساوي او اصغر من </a:t>
            </a:r>
            <a:r>
              <a:rPr lang="en-US" dirty="0"/>
              <a:t>H/2</a:t>
            </a:r>
            <a:r>
              <a:rPr lang="ar-IQ" dirty="0"/>
              <a:t> فن موقع تجمع الطاقة الصوتية وتكون اقرب الى السقف اي اعلى من مستوى السامعين وبذلك يكون المستمعين خارج حدود منطقة التجميع الصوتي.</a:t>
            </a:r>
            <a:endParaRPr lang="en-US" dirty="0"/>
          </a:p>
          <a:p>
            <a:endParaRPr lang="en-US" dirty="0"/>
          </a:p>
        </p:txBody>
      </p:sp>
    </p:spTree>
    <p:extLst>
      <p:ext uri="{BB962C8B-B14F-4D97-AF65-F5344CB8AC3E}">
        <p14:creationId xmlns:p14="http://schemas.microsoft.com/office/powerpoint/2010/main" val="843604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95400"/>
            <a:ext cx="8229600" cy="4389120"/>
          </a:xfrm>
        </p:spPr>
        <p:txBody>
          <a:bodyPr/>
          <a:lstStyle/>
          <a:p>
            <a:pPr lvl="0"/>
            <a:r>
              <a:rPr lang="ar-IQ" dirty="0"/>
              <a:t>في القاعات التي على شكل متوازي مستطيلات وجد ان نسبة ابعاد القاعة التي تجعلها قاعة جيدة صوتيا" والتي تمثل (الطول والعرض والارتفاع) هي كالاتي:</a:t>
            </a:r>
            <a:endParaRPr lang="en-US" dirty="0"/>
          </a:p>
          <a:p>
            <a:pPr marL="0" indent="0">
              <a:buNone/>
            </a:pPr>
            <a:r>
              <a:rPr lang="ar-IQ" dirty="0"/>
              <a:t>          الطول =5  ,          العرض=3  , الارتفاع =</a:t>
            </a:r>
            <a:r>
              <a:rPr lang="ar-IQ" dirty="0" smtClean="0"/>
              <a:t>2</a:t>
            </a:r>
            <a:endParaRPr lang="en-US" dirty="0" smtClean="0"/>
          </a:p>
          <a:p>
            <a:pPr marL="0" indent="0">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val="3159972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pPr algn="just"/>
            <a:r>
              <a:rPr lang="ar-IQ" sz="3600" b="1" dirty="0" smtClean="0">
                <a:solidFill>
                  <a:schemeClr val="tx1"/>
                </a:solidFill>
                <a:cs typeface="+mn-cs"/>
              </a:rPr>
              <a:t>مخطط قاعة صوتية يظهر مسار الصوت المباشر والصوت المنعكس</a:t>
            </a:r>
            <a:endParaRPr lang="ar-IQ" sz="3600" b="1" dirty="0">
              <a:solidFill>
                <a:schemeClr val="tx1"/>
              </a:solidFill>
              <a:cs typeface="+mn-cs"/>
            </a:endParaRPr>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1939131"/>
            <a:ext cx="8229600" cy="4381500"/>
          </a:xfrm>
        </p:spPr>
      </p:pic>
    </p:spTree>
    <p:extLst>
      <p:ext uri="{BB962C8B-B14F-4D97-AF65-F5344CB8AC3E}">
        <p14:creationId xmlns:p14="http://schemas.microsoft.com/office/powerpoint/2010/main" val="19741866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lum contrast="20000"/>
          </a:blip>
          <a:stretch>
            <a:fillRect/>
          </a:stretch>
        </p:blipFill>
        <p:spPr>
          <a:xfrm>
            <a:off x="1752600" y="1600200"/>
            <a:ext cx="5604440" cy="4389437"/>
          </a:xfrm>
          <a:prstGeom prst="rect">
            <a:avLst/>
          </a:prstGeom>
        </p:spPr>
      </p:pic>
    </p:spTree>
    <p:extLst>
      <p:ext uri="{BB962C8B-B14F-4D97-AF65-F5344CB8AC3E}">
        <p14:creationId xmlns:p14="http://schemas.microsoft.com/office/powerpoint/2010/main" val="15533345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756</TotalTime>
  <Words>627</Words>
  <Application>Microsoft Office PowerPoint</Application>
  <PresentationFormat>On-screen Show (4:3)</PresentationFormat>
  <Paragraphs>33</Paragraphs>
  <Slides>13</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Adobe Fan Heiti Std B</vt:lpstr>
      <vt:lpstr>Arabic Typesetting</vt:lpstr>
      <vt:lpstr>Arial</vt:lpstr>
      <vt:lpstr>Calibri</vt:lpstr>
      <vt:lpstr>Constantia</vt:lpstr>
      <vt:lpstr>Majalla UI</vt:lpstr>
      <vt:lpstr>Traditional Arabic</vt:lpstr>
      <vt:lpstr>Wingdings 2</vt:lpstr>
      <vt:lpstr>Flow</vt:lpstr>
      <vt:lpstr>صوتيات العمارة</vt:lpstr>
      <vt:lpstr>PowerPoint Presentation</vt:lpstr>
      <vt:lpstr>المتطلبات الصوتية للقاعات. </vt:lpstr>
      <vt:lpstr>PowerPoint Presentation</vt:lpstr>
      <vt:lpstr>PowerPoint Presentation</vt:lpstr>
      <vt:lpstr>PowerPoint Presentation</vt:lpstr>
      <vt:lpstr>PowerPoint Presentation</vt:lpstr>
      <vt:lpstr>مخطط قاعة صوتية يظهر مسار الصوت المباشر والصوت المنعكس</vt:lpstr>
      <vt:lpstr>PowerPoint Presentation</vt:lpstr>
      <vt:lpstr>المواد الماصة للصوت </vt:lpstr>
      <vt:lpstr>استعمالات  المواد الماصة</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صوتيات العمارة</dc:title>
  <dc:creator>az</dc:creator>
  <cp:lastModifiedBy>DR.Ahmed Saker 2O14</cp:lastModifiedBy>
  <cp:revision>35</cp:revision>
  <dcterms:created xsi:type="dcterms:W3CDTF">2006-08-16T00:00:00Z</dcterms:created>
  <dcterms:modified xsi:type="dcterms:W3CDTF">2017-03-26T04:49:52Z</dcterms:modified>
</cp:coreProperties>
</file>