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8" r:id="rId3"/>
    <p:sldId id="267" r:id="rId4"/>
    <p:sldId id="268" r:id="rId5"/>
    <p:sldId id="269" r:id="rId6"/>
    <p:sldId id="270" r:id="rId7"/>
    <p:sldId id="27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902" y="4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3/5/2016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124200"/>
            <a:ext cx="8229600" cy="1143000"/>
          </a:xfrm>
        </p:spPr>
        <p:txBody>
          <a:bodyPr>
            <a:noAutofit/>
          </a:bodyPr>
          <a:lstStyle/>
          <a:p>
            <a:r>
              <a:rPr lang="ar-IQ" sz="19900" dirty="0" smtClean="0">
                <a:solidFill>
                  <a:schemeClr val="tx1"/>
                </a:solidFill>
                <a:effectLst/>
                <a:latin typeface="Arabic Typesetting" pitchFamily="66" charset="-78"/>
                <a:ea typeface="Adobe Fan Heiti Std B" pitchFamily="34" charset="-128"/>
                <a:cs typeface="Arabic Typesetting" pitchFamily="66" charset="-78"/>
              </a:rPr>
              <a:t>صوتيات العمارة</a:t>
            </a:r>
            <a:endParaRPr lang="ar-IQ" sz="19900" dirty="0">
              <a:solidFill>
                <a:schemeClr val="tx1"/>
              </a:solidFill>
              <a:effectLst/>
              <a:latin typeface="Arabic Typesetting" pitchFamily="66" charset="-78"/>
              <a:ea typeface="Adobe Fan Heiti Std B" pitchFamily="34" charset="-128"/>
              <a:cs typeface="Arabic Typesetting" pitchFamily="66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95400" y="3886200"/>
            <a:ext cx="6096000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IQ" sz="3200" dirty="0" smtClean="0"/>
              <a:t>المرحلة الثالثة</a:t>
            </a:r>
          </a:p>
          <a:p>
            <a:pPr algn="ctr"/>
            <a:r>
              <a:rPr lang="en-US" sz="3200" dirty="0" smtClean="0"/>
              <a:t>2015-2016</a:t>
            </a:r>
          </a:p>
          <a:p>
            <a:pPr algn="ctr"/>
            <a:r>
              <a:rPr lang="ar-IQ" sz="3200" dirty="0" smtClean="0"/>
              <a:t>المحاضرة الثانية</a:t>
            </a:r>
            <a:endParaRPr lang="ar-IQ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381000" y="1905000"/>
            <a:ext cx="8229600" cy="470916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548640" marR="0" lvl="0" indent="-41148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r>
              <a:rPr kumimoji="0" lang="ar-IQ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مفردات المحاضرة الثانية</a:t>
            </a:r>
            <a:r>
              <a:rPr lang="ar-IQ" sz="3600" b="1" dirty="0" smtClean="0"/>
              <a:t>.</a:t>
            </a:r>
          </a:p>
          <a:p>
            <a:pPr marL="548640" marR="0" lvl="0" indent="-41148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" pitchFamily="2" charset="2"/>
              <a:buChar char="v"/>
              <a:tabLst/>
              <a:defRPr/>
            </a:pPr>
            <a:r>
              <a:rPr kumimoji="0" lang="ar-IQ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الجوانب</a:t>
            </a:r>
            <a:r>
              <a:rPr kumimoji="0" lang="ar-IQ" sz="36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الادراكية الانسانية للصوت</a:t>
            </a:r>
            <a:endParaRPr kumimoji="0" lang="ar-IQ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20713" lvl="0" indent="-484188" algn="r" rtl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+mj-lt"/>
              <a:buAutoNum type="arabicPeriod"/>
              <a:defRPr/>
            </a:pPr>
            <a:r>
              <a:rPr lang="ar-IQ" sz="3200" dirty="0" smtClean="0"/>
              <a:t>الديسبل</a:t>
            </a:r>
            <a:r>
              <a:rPr lang="ar-IQ" sz="3200" b="1" dirty="0" smtClean="0"/>
              <a:t>.</a:t>
            </a:r>
            <a:endParaRPr kumimoji="0" lang="ar-IQ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51510" marR="0" lvl="0" indent="-51435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+mj-lt"/>
              <a:buAutoNum type="arabicPeriod"/>
              <a:tabLst/>
              <a:defRPr/>
            </a:pPr>
            <a:r>
              <a:rPr kumimoji="0" lang="ar-IQ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شدة الصوت.</a:t>
            </a:r>
            <a:endParaRPr kumimoji="0" lang="ar-IQ" sz="32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51510" marR="0" lvl="0" indent="-51435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+mj-lt"/>
              <a:buAutoNum type="arabicPeriod"/>
              <a:tabLst/>
              <a:defRPr/>
            </a:pPr>
            <a:r>
              <a:rPr kumimoji="0" lang="ar-IQ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إنتشار الصوت</a:t>
            </a:r>
            <a:r>
              <a:rPr kumimoji="0" lang="ar-IQ" sz="36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ar-IQ" sz="36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51510" marR="0" lvl="0" indent="-51435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endParaRPr kumimoji="0" lang="ar-IQ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48640" marR="0" lvl="0" indent="-41148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endParaRPr kumimoji="0" lang="ar-IQ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4419600"/>
            <a:ext cx="8229600" cy="1981200"/>
          </a:xfrm>
        </p:spPr>
        <p:txBody>
          <a:bodyPr>
            <a:normAutofit/>
          </a:bodyPr>
          <a:lstStyle/>
          <a:p>
            <a:pPr algn="l">
              <a:buNone/>
            </a:pP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Lp2 - Lp1 = 10 log (R2 / R1)2 = 20 log (R2 / R1)</a:t>
            </a:r>
          </a:p>
          <a:p>
            <a:pPr algn="l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Where:</a:t>
            </a:r>
          </a:p>
          <a:p>
            <a:pPr algn="l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Lp1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 sound pressure level at location 1 (dB) </a:t>
            </a:r>
            <a:endParaRPr lang="ar-IQ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None/>
            </a:pP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ضغط 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الصوت في الموقع 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الاول</a:t>
            </a:r>
          </a:p>
          <a:p>
            <a:pPr algn="l">
              <a:buNone/>
            </a:pPr>
            <a:endParaRPr lang="ar-IQ" sz="2400" dirty="0" smtClean="0"/>
          </a:p>
          <a:p>
            <a:pPr algn="l">
              <a:buNone/>
            </a:pPr>
            <a:endParaRPr lang="ar-IQ" sz="2400" dirty="0" smtClean="0"/>
          </a:p>
          <a:p>
            <a:pPr algn="l">
              <a:buNone/>
            </a:pPr>
            <a:endParaRPr lang="ar-IQ" sz="2400" dirty="0" smtClean="0"/>
          </a:p>
          <a:p>
            <a:pPr algn="l">
              <a:buNone/>
            </a:pPr>
            <a:endParaRPr lang="ar-IQ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1143000"/>
            <a:ext cx="8915400" cy="23083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والديسبل 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: هو 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وحدة قياس لوغارتمية تستعمل لوصف نسبة مستوى شدة الصوت والتي تتمثل بالعلاقة التالية :</a:t>
            </a:r>
          </a:p>
          <a:p>
            <a:pPr rt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decibel = 10 log(P /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Pref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)</a:t>
            </a:r>
          </a:p>
          <a:p>
            <a:pPr algn="r" rtl="1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 signal power (W) 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                                  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قدرة الإشارة</a:t>
            </a:r>
          </a:p>
          <a:p>
            <a:pPr algn="r" rtl="1">
              <a:buNone/>
            </a:pP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Pref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= reference power (W) 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                          قدرة الإشارة المرجعية</a:t>
            </a:r>
          </a:p>
          <a:p>
            <a:pPr algn="r" rtl="1"/>
            <a:endParaRPr lang="ar-IQ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Lp2 = sound pressure level at location 2 (dB) </a:t>
            </a:r>
          </a:p>
          <a:p>
            <a:pPr algn="l">
              <a:buNone/>
            </a:pPr>
            <a:r>
              <a:rPr lang="ar-IQ" sz="2800" dirty="0" smtClean="0">
                <a:latin typeface="Times New Roman" pitchFamily="18" charset="0"/>
                <a:cs typeface="Times New Roman" pitchFamily="18" charset="0"/>
              </a:rPr>
              <a:t>ضغط الصوت في الموقع الثاني</a:t>
            </a:r>
          </a:p>
          <a:p>
            <a:pPr algn="l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R1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 distance from source to location 1 (ft, m) </a:t>
            </a:r>
            <a:endParaRPr lang="ar-IQ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None/>
            </a:pP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مسافة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المصدر الى الموقع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الاول</a:t>
            </a:r>
          </a:p>
          <a:p>
            <a:pPr algn="l">
              <a:buNone/>
            </a:pPr>
            <a:endParaRPr lang="ar-IQ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None/>
            </a:pP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R2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 distance from source to location 2 (ft, m) </a:t>
            </a:r>
            <a:endParaRPr lang="ar-IQ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None/>
            </a:pP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مسافة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المصدر الى الموقع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الثاني</a:t>
            </a:r>
            <a:endParaRPr lang="ar-IQ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2175351"/>
            <a:ext cx="914400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533400" y="4724400"/>
            <a:ext cx="73914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IQ" dirty="0" smtClean="0"/>
              <a:t>جدول يوضح </a:t>
            </a:r>
            <a:r>
              <a:rPr lang="ar-IQ" dirty="0" smtClean="0"/>
              <a:t>مستوى ضغط صوت الإنسان الواصل للمتلقي عند مسافات مختلفة لأساليب الكلام</a:t>
            </a:r>
            <a:endParaRPr lang="ar-IQ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3000" y="1371600"/>
            <a:ext cx="6728222" cy="4485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1905000" y="5867400"/>
            <a:ext cx="57150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IQ" dirty="0" smtClean="0"/>
              <a:t>شكل رقم ( ١) يوضح انتشار الصوت في القاعات الدراسية</a:t>
            </a:r>
            <a:endParaRPr lang="ar-IQ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b="9091"/>
          <a:stretch>
            <a:fillRect/>
          </a:stretch>
        </p:blipFill>
        <p:spPr bwMode="auto">
          <a:xfrm>
            <a:off x="1" y="1600200"/>
            <a:ext cx="91440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 l="9478"/>
          <a:stretch>
            <a:fillRect/>
          </a:stretch>
        </p:blipFill>
        <p:spPr bwMode="auto">
          <a:xfrm>
            <a:off x="228600" y="5257800"/>
            <a:ext cx="36385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725</TotalTime>
  <Words>181</Words>
  <Application>Microsoft Office PowerPoint</Application>
  <PresentationFormat>On-screen Show 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صوتيات العمارة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صوتيات العمارة</dc:title>
  <dc:creator>az</dc:creator>
  <cp:lastModifiedBy>az</cp:lastModifiedBy>
  <cp:revision>29</cp:revision>
  <dcterms:created xsi:type="dcterms:W3CDTF">2006-08-16T00:00:00Z</dcterms:created>
  <dcterms:modified xsi:type="dcterms:W3CDTF">2016-03-05T19:12:46Z</dcterms:modified>
</cp:coreProperties>
</file>