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902" y="4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1143000"/>
          </a:xfrm>
        </p:spPr>
        <p:txBody>
          <a:bodyPr>
            <a:noAutofit/>
          </a:bodyPr>
          <a:lstStyle/>
          <a:p>
            <a:r>
              <a:rPr lang="ar-IQ" sz="19900" dirty="0" smtClean="0">
                <a:solidFill>
                  <a:schemeClr val="tx1"/>
                </a:solidFill>
                <a:effectLst/>
                <a:latin typeface="Arabic Typesetting" pitchFamily="66" charset="-78"/>
                <a:ea typeface="Adobe Fan Heiti Std B" pitchFamily="34" charset="-128"/>
                <a:cs typeface="Arabic Typesetting" pitchFamily="66" charset="-78"/>
              </a:rPr>
              <a:t>صوتيات العمارة</a:t>
            </a:r>
            <a:endParaRPr lang="ar-IQ" sz="19900" dirty="0">
              <a:solidFill>
                <a:schemeClr val="tx1"/>
              </a:solidFill>
              <a:effectLst/>
              <a:latin typeface="Arabic Typesetting" pitchFamily="66" charset="-78"/>
              <a:ea typeface="Adobe Fan Heiti Std B" pitchFamily="34" charset="-128"/>
              <a:cs typeface="Arabic Typesetting" pitchFamily="66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886200"/>
            <a:ext cx="6096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/>
              <a:t>المرحلة الثالثة</a:t>
            </a:r>
          </a:p>
          <a:p>
            <a:pPr algn="ctr"/>
            <a:r>
              <a:rPr lang="en-US" sz="3200" dirty="0" smtClean="0"/>
              <a:t>2015-2016</a:t>
            </a:r>
          </a:p>
          <a:p>
            <a:pPr algn="ctr"/>
            <a:r>
              <a:rPr lang="ar-IQ" sz="3200" dirty="0" smtClean="0"/>
              <a:t>المحاضرة الثانية</a:t>
            </a: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905000"/>
            <a:ext cx="8229600" cy="470916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548640" marR="0" lvl="0" indent="-4114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ar-IQ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مفردات المحاضرة الثانية</a:t>
            </a:r>
            <a:r>
              <a:rPr lang="ar-IQ" sz="3600" b="1" dirty="0" smtClean="0"/>
              <a:t>.</a:t>
            </a:r>
          </a:p>
          <a:p>
            <a:pPr marL="548640" marR="0" lvl="0" indent="-4114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v"/>
              <a:tabLst/>
              <a:defRPr/>
            </a:pPr>
            <a:r>
              <a:rPr kumimoji="0" lang="ar-IQ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الجوانب</a:t>
            </a:r>
            <a:r>
              <a:rPr kumimoji="0" lang="ar-IQ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الادراكية الانسانية للصوت</a:t>
            </a:r>
            <a:endParaRPr kumimoji="0" lang="ar-IQ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0713" lvl="0" indent="-484188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ar-IQ" sz="3200" dirty="0" smtClean="0"/>
              <a:t>الديسبل</a:t>
            </a:r>
            <a:r>
              <a:rPr lang="ar-IQ" sz="3200" b="1" dirty="0" smtClean="0"/>
              <a:t>.</a:t>
            </a:r>
            <a:endParaRPr kumimoji="0" lang="ar-IQ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5151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tabLst/>
              <a:defRPr/>
            </a:pPr>
            <a:r>
              <a:rPr kumimoji="0" lang="ar-IQ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شدة الصوت.</a:t>
            </a:r>
            <a:endParaRPr kumimoji="0" lang="ar-IQ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5151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tabLst/>
              <a:defRPr/>
            </a:pPr>
            <a:r>
              <a:rPr kumimoji="0" lang="ar-IQ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إنتشار الصوت</a:t>
            </a:r>
            <a:r>
              <a:rPr kumimoji="0" lang="ar-IQ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ar-IQ" sz="3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5151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ar-IQ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ar-IQ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19600"/>
            <a:ext cx="8229600" cy="198120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Lp2 - Lp1 = 10 log (R2 / R1)2 = 20 log (R2 / R1)</a:t>
            </a:r>
          </a:p>
          <a:p>
            <a:pPr algn="l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Where:</a:t>
            </a:r>
          </a:p>
          <a:p>
            <a:pPr algn="l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Lp1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sound pressure level at location 1 (dB) </a:t>
            </a: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ضغط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الصوت في الموقع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الاول</a:t>
            </a:r>
          </a:p>
          <a:p>
            <a:pPr algn="l">
              <a:buNone/>
            </a:pPr>
            <a:endParaRPr lang="ar-IQ" sz="2400" dirty="0" smtClean="0"/>
          </a:p>
          <a:p>
            <a:pPr algn="l">
              <a:buNone/>
            </a:pPr>
            <a:endParaRPr lang="ar-IQ" sz="2400" dirty="0" smtClean="0"/>
          </a:p>
          <a:p>
            <a:pPr algn="l">
              <a:buNone/>
            </a:pPr>
            <a:endParaRPr lang="ar-IQ" sz="2400" dirty="0" smtClean="0"/>
          </a:p>
          <a:p>
            <a:pPr algn="l">
              <a:buNone/>
            </a:pPr>
            <a:endParaRPr lang="ar-IQ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89154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والديسبل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: هو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وحدة قياس لوغارتمية تستعمل لوصف نسبة مستوى شدة الصوت والتي تتمثل بالعلاقة التالية :</a:t>
            </a:r>
          </a:p>
          <a:p>
            <a:pPr rt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decibel = 10 log(P 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r" rtl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signal power (W)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قدرة الإشارة</a:t>
            </a:r>
          </a:p>
          <a:p>
            <a:pPr algn="r" rtl="1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reference power (W)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                         قدرة الإشارة المرجعية</a:t>
            </a:r>
          </a:p>
          <a:p>
            <a:pPr algn="r" rtl="1"/>
            <a:endParaRPr lang="ar-IQ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Lp2 = sound pressure level at location 2 (dB) </a:t>
            </a:r>
          </a:p>
          <a:p>
            <a:pPr algn="l">
              <a:buNone/>
            </a:pP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ضغط الصوت في الموقع الثاني</a:t>
            </a:r>
          </a:p>
          <a:p>
            <a:pPr algn="l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distance from source to location 1 (ft, m) </a:t>
            </a:r>
            <a:endParaRPr lang="ar-IQ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مسافة 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المصدر الى الموقع 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الاول</a:t>
            </a:r>
          </a:p>
          <a:p>
            <a:pPr algn="l">
              <a:buNone/>
            </a:pPr>
            <a:endParaRPr lang="ar-IQ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distance from source to location 2 (ft, m) </a:t>
            </a:r>
            <a:endParaRPr lang="ar-IQ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مسافة 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المصدر الى الموقع 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الثاني</a:t>
            </a:r>
            <a:endParaRPr lang="ar-IQ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75351"/>
            <a:ext cx="9144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4724400"/>
            <a:ext cx="7391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/>
              <a:t>جدول يوضح </a:t>
            </a:r>
            <a:r>
              <a:rPr lang="ar-IQ" dirty="0" smtClean="0"/>
              <a:t>مستوى ضغط صوت الإنسان الواصل للمتلقي عند مسافات مختلفة لأساليب الكلام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371600"/>
            <a:ext cx="6728222" cy="4485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905000" y="5867400"/>
            <a:ext cx="5715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/>
              <a:t>شكل رقم ( ١) يوضح انتشار الصوت في القاعات الدراسية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9091"/>
          <a:stretch>
            <a:fillRect/>
          </a:stretch>
        </p:blipFill>
        <p:spPr bwMode="auto">
          <a:xfrm>
            <a:off x="1" y="1600200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 l="9478"/>
          <a:stretch>
            <a:fillRect/>
          </a:stretch>
        </p:blipFill>
        <p:spPr bwMode="auto">
          <a:xfrm>
            <a:off x="228600" y="5257800"/>
            <a:ext cx="3638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725</TotalTime>
  <Words>181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صوتيات العمارة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صوتيات العمارة</dc:title>
  <dc:creator>az</dc:creator>
  <cp:lastModifiedBy>az</cp:lastModifiedBy>
  <cp:revision>29</cp:revision>
  <dcterms:created xsi:type="dcterms:W3CDTF">2006-08-16T00:00:00Z</dcterms:created>
  <dcterms:modified xsi:type="dcterms:W3CDTF">2016-03-05T19:12:46Z</dcterms:modified>
</cp:coreProperties>
</file>