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7" r:id="rId5"/>
    <p:sldId id="261" r:id="rId6"/>
    <p:sldId id="262" r:id="rId7"/>
    <p:sldId id="263" r:id="rId8"/>
    <p:sldId id="265" r:id="rId9"/>
    <p:sldId id="268"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2/24/2017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2/24/2017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124200"/>
            <a:ext cx="8229600" cy="1143000"/>
          </a:xfrm>
        </p:spPr>
        <p:txBody>
          <a:bodyPr>
            <a:noAutofit/>
          </a:bodyPr>
          <a:lstStyle/>
          <a:p>
            <a:r>
              <a:rPr lang="ar-IQ" sz="19900" dirty="0" smtClean="0">
                <a:solidFill>
                  <a:schemeClr val="tx1"/>
                </a:solidFill>
                <a:effectLst/>
                <a:latin typeface="Arabic Typesetting" pitchFamily="66" charset="-78"/>
                <a:ea typeface="Adobe Fan Heiti Std B" pitchFamily="34" charset="-128"/>
                <a:cs typeface="Arabic Typesetting" pitchFamily="66" charset="-78"/>
              </a:rPr>
              <a:t>صوتيات العمارة</a:t>
            </a:r>
            <a:endParaRPr lang="ar-IQ" sz="19900" dirty="0">
              <a:solidFill>
                <a:schemeClr val="tx1"/>
              </a:solidFill>
              <a:effectLst/>
              <a:latin typeface="Arabic Typesetting" pitchFamily="66" charset="-78"/>
              <a:ea typeface="Adobe Fan Heiti Std B" pitchFamily="34" charset="-128"/>
              <a:cs typeface="Arabic Typesetting" pitchFamily="66" charset="-78"/>
            </a:endParaRPr>
          </a:p>
        </p:txBody>
      </p:sp>
      <p:sp>
        <p:nvSpPr>
          <p:cNvPr id="3" name="TextBox 2"/>
          <p:cNvSpPr txBox="1"/>
          <p:nvPr/>
        </p:nvSpPr>
        <p:spPr>
          <a:xfrm>
            <a:off x="1295400" y="3886200"/>
            <a:ext cx="6096000" cy="1569660"/>
          </a:xfrm>
          <a:prstGeom prst="rect">
            <a:avLst/>
          </a:prstGeom>
          <a:noFill/>
        </p:spPr>
        <p:txBody>
          <a:bodyPr wrap="square" rtlCol="1">
            <a:spAutoFit/>
          </a:bodyPr>
          <a:lstStyle/>
          <a:p>
            <a:pPr algn="ctr"/>
            <a:r>
              <a:rPr lang="ar-IQ" sz="3200" dirty="0" smtClean="0"/>
              <a:t>المرحلة الثالثة</a:t>
            </a:r>
          </a:p>
          <a:p>
            <a:pPr algn="ctr"/>
            <a:r>
              <a:rPr lang="en-US" sz="3200" dirty="0" smtClean="0"/>
              <a:t>2015-2016</a:t>
            </a:r>
          </a:p>
          <a:p>
            <a:pPr algn="ctr"/>
            <a:r>
              <a:rPr lang="ar-IQ" sz="3200" dirty="0" smtClean="0"/>
              <a:t>المحاضرة الاولى</a:t>
            </a:r>
            <a:endParaRPr lang="ar-IQ"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610600" cy="2677656"/>
          </a:xfrm>
          <a:prstGeom prst="rect">
            <a:avLst/>
          </a:prstGeom>
          <a:noFill/>
        </p:spPr>
        <p:txBody>
          <a:bodyPr wrap="square" rtlCol="1">
            <a:spAutoFit/>
          </a:bodyPr>
          <a:lstStyle/>
          <a:p>
            <a:pPr algn="r" rtl="1"/>
            <a:r>
              <a:rPr lang="ar-IQ" sz="2800" b="1" dirty="0" smtClean="0">
                <a:latin typeface="Simplified Arabic" panose="02020603050405020304" pitchFamily="18" charset="-78"/>
                <a:cs typeface="Simplified Arabic" panose="02020603050405020304" pitchFamily="18" charset="-78"/>
              </a:rPr>
              <a:t>امتصاص </a:t>
            </a:r>
            <a:r>
              <a:rPr lang="ar-IQ" sz="2800" b="1" dirty="0">
                <a:latin typeface="Simplified Arabic" panose="02020603050405020304" pitchFamily="18" charset="-78"/>
                <a:cs typeface="Simplified Arabic" panose="02020603050405020304" pitchFamily="18" charset="-78"/>
              </a:rPr>
              <a:t>الصوت :</a:t>
            </a:r>
          </a:p>
          <a:p>
            <a:pPr algn="r" rtl="1"/>
            <a:r>
              <a:rPr lang="ar-IQ" sz="2800" dirty="0">
                <a:latin typeface="Simplified Arabic" panose="02020603050405020304" pitchFamily="18" charset="-78"/>
                <a:cs typeface="Simplified Arabic" panose="02020603050405020304" pitchFamily="18" charset="-78"/>
              </a:rPr>
              <a:t>عندما تقع موجة الصوت على سطح ما فإن كل طاقة الصوت تتوزع إلى </a:t>
            </a:r>
            <a:r>
              <a:rPr lang="ar-IQ" sz="2800" dirty="0" smtClean="0">
                <a:latin typeface="Simplified Arabic" panose="02020603050405020304" pitchFamily="18" charset="-78"/>
                <a:cs typeface="Simplified Arabic" panose="02020603050405020304" pitchFamily="18" charset="-78"/>
              </a:rPr>
              <a:t>ثلاثة اتجاهات </a:t>
            </a:r>
            <a:r>
              <a:rPr lang="ar-IQ" sz="2800" dirty="0">
                <a:latin typeface="Simplified Arabic" panose="02020603050405020304" pitchFamily="18" charset="-78"/>
                <a:cs typeface="Simplified Arabic" panose="02020603050405020304" pitchFamily="18" charset="-78"/>
              </a:rPr>
              <a:t>رئيسية . جزء منها يدخل في السطح والجزء الثاني يمتص</a:t>
            </a:r>
          </a:p>
          <a:p>
            <a:pPr algn="r" rtl="1"/>
            <a:r>
              <a:rPr lang="ar-IQ" sz="2800" dirty="0">
                <a:latin typeface="Simplified Arabic" panose="02020603050405020304" pitchFamily="18" charset="-78"/>
                <a:cs typeface="Simplified Arabic" panose="02020603050405020304" pitchFamily="18" charset="-78"/>
              </a:rPr>
              <a:t>بالاحتكاك مع السطح والجزء الأخير ينعكس من السطح ويعتمد وجود صدى</a:t>
            </a:r>
          </a:p>
          <a:p>
            <a:pPr algn="r" rtl="1"/>
            <a:r>
              <a:rPr lang="ar-IQ" sz="2800" dirty="0">
                <a:latin typeface="Simplified Arabic" panose="02020603050405020304" pitchFamily="18" charset="-78"/>
                <a:cs typeface="Simplified Arabic" panose="02020603050405020304" pitchFamily="18" charset="-78"/>
              </a:rPr>
              <a:t>صوت على كمية فقد موجة الطاقة الصوتية نتيجة احتكاك الصوت بالسطح</a:t>
            </a:r>
          </a:p>
          <a:p>
            <a:pPr algn="r" rtl="1"/>
            <a:r>
              <a:rPr lang="ar-IQ" sz="2800" dirty="0">
                <a:latin typeface="Simplified Arabic" panose="02020603050405020304" pitchFamily="18" charset="-78"/>
                <a:cs typeface="Simplified Arabic" panose="02020603050405020304" pitchFamily="18" charset="-78"/>
              </a:rPr>
              <a:t>وهذا يمثل أهمية كبرى للصوت </a:t>
            </a:r>
            <a:r>
              <a:rPr lang="ar-IQ" sz="2800" dirty="0" smtClean="0">
                <a:latin typeface="Simplified Arabic" panose="02020603050405020304" pitchFamily="18" charset="-78"/>
                <a:cs typeface="Simplified Arabic" panose="02020603050405020304" pitchFamily="18" charset="-78"/>
              </a:rPr>
              <a:t>. </a:t>
            </a:r>
            <a:endParaRPr lang="ar-IQ"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0" y="1905000"/>
            <a:ext cx="8229600" cy="4709160"/>
          </a:xfrm>
          <a:prstGeom prst="rect">
            <a:avLst/>
          </a:prstGeom>
        </p:spPr>
        <p:txBody>
          <a:bodyPr vert="horz" anchor="ctr">
            <a:noAutofit/>
          </a:bodyPr>
          <a:lstStyle/>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IQ" sz="3600" b="1" i="0" u="none" strike="noStrike" kern="1200" cap="none" spc="0" normalizeH="0" baseline="0" noProof="0" dirty="0" smtClean="0">
                <a:ln>
                  <a:noFill/>
                </a:ln>
                <a:solidFill>
                  <a:schemeClr val="tx1"/>
                </a:solidFill>
                <a:effectLst/>
                <a:uLnTx/>
                <a:uFillTx/>
                <a:latin typeface="+mn-lt"/>
                <a:ea typeface="+mn-ea"/>
                <a:cs typeface="+mn-cs"/>
              </a:rPr>
              <a:t>مفردات المحاضرة الاولى:</a:t>
            </a:r>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pitchFamily="2" charset="2"/>
              <a:buChar char="v"/>
              <a:tabLst/>
              <a:defRPr/>
            </a:pPr>
            <a:r>
              <a:rPr lang="ar-IQ" sz="3600" b="1" dirty="0" smtClean="0"/>
              <a:t>تعريف الصوت.</a:t>
            </a:r>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pitchFamily="2" charset="2"/>
              <a:buChar char="v"/>
              <a:tabLst/>
              <a:defRPr/>
            </a:pPr>
            <a:r>
              <a:rPr kumimoji="0" lang="ar-IQ" sz="3600" b="1" i="0" u="none" strike="noStrike" kern="1200" cap="none" spc="0" normalizeH="0" baseline="0" noProof="0" dirty="0" smtClean="0">
                <a:ln>
                  <a:noFill/>
                </a:ln>
                <a:solidFill>
                  <a:schemeClr val="tx1"/>
                </a:solidFill>
                <a:effectLst/>
                <a:uLnTx/>
                <a:uFillTx/>
                <a:latin typeface="+mn-lt"/>
                <a:ea typeface="+mn-ea"/>
                <a:cs typeface="+mn-cs"/>
              </a:rPr>
              <a:t>علم الصوت.</a:t>
            </a:r>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pitchFamily="2" charset="2"/>
              <a:buChar char="v"/>
              <a:tabLst/>
              <a:defRPr/>
            </a:pPr>
            <a:r>
              <a:rPr lang="ar-IQ" sz="3600" b="1" dirty="0" smtClean="0"/>
              <a:t>نظرة تاريخية.</a:t>
            </a:r>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pitchFamily="2" charset="2"/>
              <a:buChar char="v"/>
              <a:tabLst/>
              <a:defRPr/>
            </a:pPr>
            <a:r>
              <a:rPr kumimoji="0" lang="ar-IQ" sz="3600" b="1" i="0" u="none" strike="noStrike" kern="1200" cap="none" spc="0" normalizeH="0" baseline="0" noProof="0" dirty="0" smtClean="0">
                <a:ln>
                  <a:noFill/>
                </a:ln>
                <a:solidFill>
                  <a:schemeClr val="tx1"/>
                </a:solidFill>
                <a:effectLst/>
                <a:uLnTx/>
                <a:uFillTx/>
                <a:latin typeface="+mn-lt"/>
                <a:ea typeface="+mn-ea"/>
                <a:cs typeface="+mn-cs"/>
              </a:rPr>
              <a:t>الصفات الفيزيائية للصوت.</a:t>
            </a:r>
          </a:p>
          <a:p>
            <a:pPr marL="620713" marR="0" lvl="0" indent="-484188" algn="r" defTabSz="914400" rtl="1" eaLnBrk="1" fontAlgn="auto" latinLnBrk="0" hangingPunct="1">
              <a:lnSpc>
                <a:spcPct val="100000"/>
              </a:lnSpc>
              <a:spcBef>
                <a:spcPct val="20000"/>
              </a:spcBef>
              <a:spcAft>
                <a:spcPts val="0"/>
              </a:spcAft>
              <a:buClr>
                <a:schemeClr val="tx1">
                  <a:shade val="95000"/>
                </a:schemeClr>
              </a:buClr>
              <a:buSzPct val="65000"/>
              <a:buFont typeface="+mj-lt"/>
              <a:buAutoNum type="arabicPeriod"/>
              <a:tabLst/>
              <a:defRPr/>
            </a:pPr>
            <a:r>
              <a:rPr lang="ar-IQ" sz="3200" b="1" dirty="0" smtClean="0"/>
              <a:t>الصوت.</a:t>
            </a:r>
            <a:endParaRPr kumimoji="0" lang="ar-IQ" sz="3200" b="1" i="0" u="none" strike="noStrike" kern="1200" cap="none" spc="0" normalizeH="0" baseline="0" noProof="0" dirty="0" smtClean="0">
              <a:ln>
                <a:noFill/>
              </a:ln>
              <a:solidFill>
                <a:schemeClr val="tx1"/>
              </a:solidFill>
              <a:effectLst/>
              <a:uLnTx/>
              <a:uFillTx/>
              <a:latin typeface="+mn-lt"/>
              <a:ea typeface="+mn-ea"/>
              <a:cs typeface="+mn-cs"/>
            </a:endParaRPr>
          </a:p>
          <a:p>
            <a:pPr marL="651510" marR="0" lvl="0" indent="-514350" algn="r" defTabSz="914400" rtl="1" eaLnBrk="1" fontAlgn="auto" latinLnBrk="0" hangingPunct="1">
              <a:lnSpc>
                <a:spcPct val="100000"/>
              </a:lnSpc>
              <a:spcBef>
                <a:spcPct val="20000"/>
              </a:spcBef>
              <a:spcAft>
                <a:spcPts val="0"/>
              </a:spcAft>
              <a:buClr>
                <a:schemeClr val="tx1">
                  <a:shade val="95000"/>
                </a:schemeClr>
              </a:buClr>
              <a:buSzPct val="65000"/>
              <a:buFont typeface="+mj-lt"/>
              <a:buAutoNum type="arabicPeriod"/>
              <a:tabLst/>
              <a:defRPr/>
            </a:pPr>
            <a:r>
              <a:rPr kumimoji="0" lang="ar-IQ" sz="3200" b="1" i="0" u="none" strike="noStrike" kern="1200" cap="none" spc="0" normalizeH="0" baseline="0" noProof="0" dirty="0" smtClean="0">
                <a:ln>
                  <a:noFill/>
                </a:ln>
                <a:solidFill>
                  <a:schemeClr val="tx1"/>
                </a:solidFill>
                <a:effectLst/>
                <a:uLnTx/>
                <a:uFillTx/>
                <a:latin typeface="+mn-lt"/>
                <a:ea typeface="+mn-ea"/>
                <a:cs typeface="+mn-cs"/>
              </a:rPr>
              <a:t>التردد.</a:t>
            </a:r>
          </a:p>
          <a:p>
            <a:pPr marL="651510" marR="0" lvl="0" indent="-514350" algn="r" defTabSz="914400" rtl="1" eaLnBrk="1" fontAlgn="auto" latinLnBrk="0" hangingPunct="1">
              <a:lnSpc>
                <a:spcPct val="100000"/>
              </a:lnSpc>
              <a:spcBef>
                <a:spcPct val="20000"/>
              </a:spcBef>
              <a:spcAft>
                <a:spcPts val="0"/>
              </a:spcAft>
              <a:buClr>
                <a:schemeClr val="tx1">
                  <a:shade val="95000"/>
                </a:schemeClr>
              </a:buClr>
              <a:buSzPct val="65000"/>
              <a:buFont typeface="+mj-lt"/>
              <a:buAutoNum type="arabicPeriod"/>
              <a:tabLst/>
              <a:defRPr/>
            </a:pPr>
            <a:r>
              <a:rPr kumimoji="0" lang="ar-IQ" sz="3200" b="1" i="0" u="none" strike="noStrike" kern="1200" cap="none" spc="0" normalizeH="0" baseline="0" noProof="0" dirty="0" smtClean="0">
                <a:ln>
                  <a:noFill/>
                </a:ln>
                <a:solidFill>
                  <a:schemeClr val="tx1"/>
                </a:solidFill>
                <a:effectLst/>
                <a:uLnTx/>
                <a:uFillTx/>
                <a:latin typeface="+mn-lt"/>
                <a:ea typeface="+mn-ea"/>
                <a:cs typeface="+mn-cs"/>
              </a:rPr>
              <a:t>الطول الموجي</a:t>
            </a:r>
            <a:r>
              <a:rPr kumimoji="0" lang="ar-IQ" sz="4000" b="1" i="0" u="none" strike="noStrike" kern="1200" cap="none" spc="0" normalizeH="0" baseline="0" noProof="0" dirty="0" smtClean="0">
                <a:ln>
                  <a:noFill/>
                </a:ln>
                <a:solidFill>
                  <a:schemeClr val="tx1"/>
                </a:solidFill>
                <a:effectLst/>
                <a:uLnTx/>
                <a:uFillTx/>
                <a:latin typeface="+mn-lt"/>
                <a:ea typeface="+mn-ea"/>
                <a:cs typeface="+mn-cs"/>
              </a:rPr>
              <a:t>.</a:t>
            </a:r>
          </a:p>
          <a:p>
            <a:pPr marL="651510" marR="0" lvl="0" indent="-514350" algn="r" defTabSz="914400" rtl="1" eaLnBrk="1" fontAlgn="auto" latinLnBrk="0" hangingPunct="1">
              <a:lnSpc>
                <a:spcPct val="100000"/>
              </a:lnSpc>
              <a:spcBef>
                <a:spcPct val="20000"/>
              </a:spcBef>
              <a:spcAft>
                <a:spcPts val="0"/>
              </a:spcAft>
              <a:buClr>
                <a:schemeClr val="tx1">
                  <a:shade val="95000"/>
                </a:schemeClr>
              </a:buClr>
              <a:buSzPct val="65000"/>
              <a:buFont typeface="+mj-lt"/>
              <a:buAutoNum type="arabicPeriod"/>
              <a:tabLst/>
              <a:defRPr/>
            </a:pPr>
            <a:r>
              <a:rPr lang="ar-IQ" sz="3600" b="1" dirty="0" smtClean="0"/>
              <a:t>السرعة.</a:t>
            </a:r>
            <a:endParaRPr kumimoji="0" lang="ar-IQ" sz="3600" b="1" i="0" u="none" strike="noStrike" kern="1200" cap="none" spc="0" normalizeH="0" baseline="0" noProof="0" dirty="0" smtClean="0">
              <a:ln>
                <a:noFill/>
              </a:ln>
              <a:solidFill>
                <a:schemeClr val="tx1"/>
              </a:solidFill>
              <a:effectLst/>
              <a:uLnTx/>
              <a:uFillTx/>
              <a:latin typeface="+mn-lt"/>
              <a:ea typeface="+mn-ea"/>
              <a:cs typeface="+mn-cs"/>
            </a:endParaRPr>
          </a:p>
          <a:p>
            <a:pPr marL="651510" marR="0" lvl="0" indent="-514350" algn="r" defTabSz="914400" rtl="1" eaLnBrk="1" fontAlgn="auto" latinLnBrk="0" hangingPunct="1">
              <a:lnSpc>
                <a:spcPct val="100000"/>
              </a:lnSpc>
              <a:spcBef>
                <a:spcPct val="20000"/>
              </a:spcBef>
              <a:spcAft>
                <a:spcPts val="0"/>
              </a:spcAft>
              <a:buClr>
                <a:schemeClr val="tx1">
                  <a:shade val="95000"/>
                </a:schemeClr>
              </a:buClr>
              <a:buSzPct val="65000"/>
              <a:buFont typeface="+mj-lt"/>
              <a:buAutoNum type="arabicPeriod"/>
              <a:tabLst/>
              <a:defRPr/>
            </a:pPr>
            <a:endParaRPr kumimoji="0" lang="ar-IQ" sz="3600" b="1"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r" defTabSz="914400" rtl="1"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ar-IQ" sz="3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4876800"/>
          </a:xfrm>
        </p:spPr>
        <p:txBody>
          <a:bodyPr anchor="ctr">
            <a:noAutofit/>
          </a:bodyPr>
          <a:lstStyle/>
          <a:p>
            <a:pPr algn="r"/>
            <a:r>
              <a:rPr lang="ar-IQ" sz="3200" b="1" dirty="0" smtClean="0">
                <a:solidFill>
                  <a:schemeClr val="tx1"/>
                </a:solidFill>
                <a:latin typeface="Arial" pitchFamily="34" charset="0"/>
                <a:cs typeface="Arial" pitchFamily="34" charset="0"/>
              </a:rPr>
              <a:t>الصوت</a:t>
            </a:r>
            <a:r>
              <a:rPr lang="ar-IQ" sz="2800" dirty="0" smtClean="0">
                <a:solidFill>
                  <a:schemeClr val="tx1"/>
                </a:solidFill>
                <a:latin typeface="Arial" pitchFamily="34" charset="0"/>
                <a:cs typeface="Arial" pitchFamily="34" charset="0"/>
              </a:rPr>
              <a:t>: هو الظاهرة الفيزيائية الطبيعية التي تقوم بنقل الطاقة الصادرة من المصدر المصوت خلال </a:t>
            </a:r>
            <a:r>
              <a:rPr lang="ar-IQ" sz="2800" b="1" u="sng" dirty="0" smtClean="0">
                <a:solidFill>
                  <a:schemeClr val="tx1"/>
                </a:solidFill>
                <a:latin typeface="Arial" pitchFamily="34" charset="0"/>
                <a:cs typeface="Arial" pitchFamily="34" charset="0"/>
              </a:rPr>
              <a:t>وسط مادي </a:t>
            </a:r>
            <a:r>
              <a:rPr lang="ar-IQ" sz="2800" dirty="0" smtClean="0">
                <a:solidFill>
                  <a:schemeClr val="tx1"/>
                </a:solidFill>
                <a:latin typeface="Arial" pitchFamily="34" charset="0"/>
                <a:cs typeface="Arial" pitchFamily="34" charset="0"/>
              </a:rPr>
              <a:t>كالهواء او الجدار الى المستقِبِل الذي يتحسس بها بواسطة الأذن او بواسطة وسائل تقنية أخرى والذي يكون على شكل </a:t>
            </a:r>
            <a:r>
              <a:rPr lang="ar-IQ" sz="2800" b="1" u="sng" dirty="0" smtClean="0">
                <a:solidFill>
                  <a:schemeClr val="tx1"/>
                </a:solidFill>
                <a:latin typeface="Arial" pitchFamily="34" charset="0"/>
                <a:cs typeface="Arial" pitchFamily="34" charset="0"/>
              </a:rPr>
              <a:t>موجة طولية </a:t>
            </a:r>
            <a:r>
              <a:rPr lang="ar-IQ" sz="2800" dirty="0" smtClean="0">
                <a:solidFill>
                  <a:schemeClr val="tx1"/>
                </a:solidFill>
                <a:latin typeface="Arial" pitchFamily="34" charset="0"/>
                <a:cs typeface="Arial" pitchFamily="34" charset="0"/>
              </a:rPr>
              <a:t>أي سلسلة من التضاغطات و التخلخلات لجزيئات الوسط الناقل حيث تكون سرعة انتقاله في الهواء وفي ظروف جوية اعتيادية بمقدار ٣٤٠ متراً في الثانية الواحدة.</a:t>
            </a:r>
            <a:r>
              <a:rPr lang="ar-IQ" sz="2800" dirty="0" smtClean="0">
                <a:latin typeface="Simplified Arabic" pitchFamily="18" charset="-78"/>
                <a:cs typeface="Simplified Arabic" pitchFamily="18" charset="-78"/>
              </a:rPr>
              <a:t> </a:t>
            </a:r>
            <a:br>
              <a:rPr lang="ar-IQ" sz="2800" dirty="0" smtClean="0">
                <a:latin typeface="Simplified Arabic" pitchFamily="18" charset="-78"/>
                <a:cs typeface="Simplified Arabic" pitchFamily="18" charset="-78"/>
              </a:rPr>
            </a:br>
            <a:r>
              <a:rPr lang="ar-IQ" sz="2800" dirty="0" smtClean="0">
                <a:latin typeface="Simplified Arabic" pitchFamily="18" charset="-78"/>
                <a:cs typeface="Simplified Arabic" pitchFamily="18" charset="-78"/>
              </a:rPr>
              <a:t/>
            </a:r>
            <a:br>
              <a:rPr lang="ar-IQ" sz="2800" dirty="0" smtClean="0">
                <a:latin typeface="Simplified Arabic" pitchFamily="18" charset="-78"/>
                <a:cs typeface="Simplified Arabic" pitchFamily="18" charset="-78"/>
              </a:rPr>
            </a:br>
            <a:r>
              <a:rPr lang="ar-IQ" sz="2800" b="1" dirty="0" smtClean="0">
                <a:solidFill>
                  <a:schemeClr val="tx1"/>
                </a:solidFill>
                <a:latin typeface="Simplified Arabic" pitchFamily="18" charset="-78"/>
                <a:cs typeface="Simplified Arabic" pitchFamily="18" charset="-78"/>
              </a:rPr>
              <a:t>كما يعرف الصوت </a:t>
            </a:r>
            <a:r>
              <a:rPr lang="ar-IQ" sz="2800" dirty="0" smtClean="0">
                <a:latin typeface="Simplified Arabic" pitchFamily="18" charset="-78"/>
                <a:cs typeface="Simplified Arabic" pitchFamily="18" charset="-78"/>
              </a:rPr>
              <a:t>:</a:t>
            </a:r>
            <a:r>
              <a:rPr lang="ar-IQ" sz="2800" dirty="0" smtClean="0">
                <a:solidFill>
                  <a:schemeClr val="tx1"/>
                </a:solidFill>
                <a:latin typeface="Simplified Arabic" pitchFamily="18" charset="-78"/>
                <a:cs typeface="Simplified Arabic" pitchFamily="18" charset="-78"/>
              </a:rPr>
              <a:t>هو اضطراب في وسط مرن , ينتج احساسا“ بالصوت المسموع من الاذن </a:t>
            </a:r>
            <a:r>
              <a:rPr lang="ar-IQ" sz="2800" dirty="0" smtClean="0">
                <a:solidFill>
                  <a:schemeClr val="tx1"/>
                </a:solidFill>
                <a:latin typeface="Simplified Arabic" pitchFamily="18" charset="-78"/>
                <a:cs typeface="Simplified Arabic" pitchFamily="18" charset="-78"/>
              </a:rPr>
              <a:t>البشرية و</a:t>
            </a:r>
            <a:r>
              <a:rPr lang="ar-IQ" sz="2800" dirty="0" smtClean="0">
                <a:solidFill>
                  <a:schemeClr val="tx1"/>
                </a:solidFill>
                <a:latin typeface="Simplified Arabic" panose="02020603050405020304" pitchFamily="18" charset="-78"/>
                <a:cs typeface="Simplified Arabic" panose="02020603050405020304" pitchFamily="18" charset="-78"/>
              </a:rPr>
              <a:t>هو </a:t>
            </a:r>
            <a:r>
              <a:rPr lang="ar-IQ" sz="2800" dirty="0">
                <a:solidFill>
                  <a:schemeClr val="tx1"/>
                </a:solidFill>
                <a:latin typeface="Simplified Arabic" panose="02020603050405020304" pitchFamily="18" charset="-78"/>
                <a:cs typeface="Simplified Arabic" panose="02020603050405020304" pitchFamily="18" charset="-78"/>
              </a:rPr>
              <a:t>أحد صور الطاقة وينتقل الصوت من مكان لآخر بواسطة أمواج </a:t>
            </a:r>
            <a:r>
              <a:rPr lang="ar-IQ" sz="2800" dirty="0" smtClean="0">
                <a:solidFill>
                  <a:schemeClr val="tx1"/>
                </a:solidFill>
                <a:latin typeface="Simplified Arabic" panose="02020603050405020304" pitchFamily="18" charset="-78"/>
                <a:cs typeface="Simplified Arabic" panose="02020603050405020304" pitchFamily="18" charset="-78"/>
              </a:rPr>
              <a:t>ميكانيكية</a:t>
            </a:r>
            <a:r>
              <a:rPr lang="en-US" sz="2800" dirty="0" smtClean="0">
                <a:solidFill>
                  <a:schemeClr val="tx1"/>
                </a:solidFill>
                <a:latin typeface="Simplified Arabic" panose="02020603050405020304" pitchFamily="18" charset="-78"/>
                <a:cs typeface="Simplified Arabic" panose="02020603050405020304" pitchFamily="18" charset="-78"/>
              </a:rPr>
              <a:t> </a:t>
            </a:r>
            <a:r>
              <a:rPr lang="ar-IQ" sz="2800" dirty="0" smtClean="0">
                <a:solidFill>
                  <a:schemeClr val="tx1"/>
                </a:solidFill>
                <a:latin typeface="Simplified Arabic" panose="02020603050405020304" pitchFamily="18" charset="-78"/>
                <a:cs typeface="Simplified Arabic" panose="02020603050405020304" pitchFamily="18" charset="-78"/>
              </a:rPr>
              <a:t>وأمواج </a:t>
            </a:r>
            <a:r>
              <a:rPr lang="ar-IQ" sz="2800" dirty="0">
                <a:solidFill>
                  <a:schemeClr val="tx1"/>
                </a:solidFill>
                <a:latin typeface="Simplified Arabic" panose="02020603050405020304" pitchFamily="18" charset="-78"/>
                <a:cs typeface="Simplified Arabic" panose="02020603050405020304" pitchFamily="18" charset="-78"/>
              </a:rPr>
              <a:t>تضاغط تحدث ذبذبات في الهواء أو المواد البنائية </a:t>
            </a:r>
            <a:r>
              <a:rPr lang="ar-IQ" sz="2800" dirty="0" smtClean="0">
                <a:solidFill>
                  <a:schemeClr val="tx1"/>
                </a:solidFill>
                <a:latin typeface="Simplified Arabic" panose="02020603050405020304" pitchFamily="18" charset="-78"/>
                <a:cs typeface="Simplified Arabic" panose="02020603050405020304" pitchFamily="18" charset="-78"/>
              </a:rPr>
              <a:t>وتقاس</a:t>
            </a:r>
            <a:r>
              <a:rPr lang="en-US" sz="2800" dirty="0" smtClean="0">
                <a:solidFill>
                  <a:schemeClr val="tx1"/>
                </a:solidFill>
                <a:latin typeface="Simplified Arabic" panose="02020603050405020304" pitchFamily="18" charset="-78"/>
                <a:cs typeface="Simplified Arabic" panose="02020603050405020304" pitchFamily="18" charset="-78"/>
              </a:rPr>
              <a:t> </a:t>
            </a:r>
            <a:r>
              <a:rPr lang="ar-IQ" sz="2800" dirty="0" smtClean="0">
                <a:solidFill>
                  <a:schemeClr val="tx1"/>
                </a:solidFill>
                <a:latin typeface="Simplified Arabic" panose="02020603050405020304" pitchFamily="18" charset="-78"/>
                <a:cs typeface="Simplified Arabic" panose="02020603050405020304" pitchFamily="18" charset="-78"/>
              </a:rPr>
              <a:t>بالميكروبار </a:t>
            </a:r>
            <a:r>
              <a:rPr lang="ar-IQ" sz="2800" dirty="0">
                <a:solidFill>
                  <a:schemeClr val="tx1"/>
                </a:solidFill>
                <a:latin typeface="Simplified Arabic" panose="02020603050405020304" pitchFamily="18" charset="-78"/>
                <a:cs typeface="Simplified Arabic" panose="02020603050405020304" pitchFamily="18" charset="-78"/>
              </a:rPr>
              <a:t>ويمكن التمييز بين صوت حديث </a:t>
            </a:r>
            <a:r>
              <a:rPr lang="ar-IQ" sz="2800" dirty="0" smtClean="0">
                <a:solidFill>
                  <a:schemeClr val="tx1"/>
                </a:solidFill>
                <a:latin typeface="Simplified Arabic" panose="02020603050405020304" pitchFamily="18" charset="-78"/>
                <a:cs typeface="Simplified Arabic" panose="02020603050405020304" pitchFamily="18" charset="-78"/>
              </a:rPr>
              <a:t>شخصين </a:t>
            </a:r>
            <a:r>
              <a:rPr lang="ar-IQ" sz="2800" dirty="0">
                <a:solidFill>
                  <a:schemeClr val="tx1"/>
                </a:solidFill>
                <a:latin typeface="Simplified Arabic" panose="02020603050405020304" pitchFamily="18" charset="-78"/>
                <a:cs typeface="Simplified Arabic" panose="02020603050405020304" pitchFamily="18" charset="-78"/>
              </a:rPr>
              <a:t>وصوت موسيقى </a:t>
            </a:r>
            <a:r>
              <a:rPr lang="ar-IQ" sz="2800" dirty="0" smtClean="0">
                <a:solidFill>
                  <a:schemeClr val="tx1"/>
                </a:solidFill>
                <a:latin typeface="Simplified Arabic" panose="02020603050405020304" pitchFamily="18" charset="-78"/>
                <a:cs typeface="Simplified Arabic" panose="02020603050405020304" pitchFamily="18" charset="-78"/>
              </a:rPr>
              <a:t>مثلا</a:t>
            </a:r>
            <a:r>
              <a:rPr lang="en-US" sz="2800" dirty="0" smtClean="0">
                <a:solidFill>
                  <a:schemeClr val="tx1"/>
                </a:solidFill>
                <a:latin typeface="Simplified Arabic" panose="02020603050405020304" pitchFamily="18" charset="-78"/>
                <a:cs typeface="Simplified Arabic" panose="02020603050405020304" pitchFamily="18" charset="-78"/>
              </a:rPr>
              <a:t> </a:t>
            </a:r>
            <a:r>
              <a:rPr lang="ar-IQ" sz="2800" dirty="0" smtClean="0">
                <a:solidFill>
                  <a:schemeClr val="tx1"/>
                </a:solidFill>
                <a:latin typeface="Simplified Arabic" panose="02020603050405020304" pitchFamily="18" charset="-78"/>
                <a:cs typeface="Simplified Arabic" panose="02020603050405020304" pitchFamily="18" charset="-78"/>
              </a:rPr>
              <a:t>بواسطة </a:t>
            </a:r>
            <a:r>
              <a:rPr lang="ar-IQ" sz="2800" dirty="0">
                <a:solidFill>
                  <a:schemeClr val="tx1"/>
                </a:solidFill>
                <a:latin typeface="Simplified Arabic" panose="02020603050405020304" pitchFamily="18" charset="-78"/>
                <a:cs typeface="Simplified Arabic" panose="02020603050405020304" pitchFamily="18" charset="-78"/>
              </a:rPr>
              <a:t>الأذن الآدمية أو الأجهزة الصوتية</a:t>
            </a:r>
            <a:r>
              <a:rPr lang="ar-IQ" sz="2800" dirty="0" smtClean="0">
                <a:solidFill>
                  <a:schemeClr val="tx1"/>
                </a:solidFill>
                <a:latin typeface="Simplified Arabic" pitchFamily="18" charset="-78"/>
                <a:cs typeface="Simplified Arabic" pitchFamily="18" charset="-78"/>
              </a:rPr>
              <a:t/>
            </a:r>
            <a:br>
              <a:rPr lang="ar-IQ" sz="2800" dirty="0" smtClean="0">
                <a:solidFill>
                  <a:schemeClr val="tx1"/>
                </a:solidFill>
                <a:latin typeface="Simplified Arabic" pitchFamily="18" charset="-78"/>
                <a:cs typeface="Simplified Arabic" pitchFamily="18" charset="-78"/>
              </a:rPr>
            </a:br>
            <a:endParaRPr lang="ar-IQ" sz="2800" dirty="0">
              <a:solidFill>
                <a:schemeClr val="tx1"/>
              </a:solidFill>
              <a:latin typeface="Simplified Arabic" panose="02020603050405020304" pitchFamily="18" charset="-78"/>
              <a:cs typeface="Simplified Arabic" panose="02020603050405020304"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389120"/>
          </a:xfrm>
        </p:spPr>
        <p:txBody>
          <a:bodyPr>
            <a:noAutofit/>
          </a:bodyPr>
          <a:lstStyle/>
          <a:p>
            <a:pPr marL="0" indent="0" algn="just">
              <a:buNone/>
            </a:pPr>
            <a:r>
              <a:rPr lang="ar-IQ" sz="2800" dirty="0"/>
              <a:t>كما يعرف بأنه العلم الذي يصف مصدر الصوت وانتقاله والاحساس به ولكي ندرك مدى قدرة الانسان على الشعور بحاسة السمع في البيئة المحيطة به يجب دراسة جهازه السمعي لتقدير ذلك , ونظرا لأن الأصوات المستمرة والمتقطعة المحيطة بالانسان تمثل طاقة خاصة قد تؤدي إلى توتره العصبي وتؤثر على طريقة سلوكياته وتصرفاته لذلك كان علينا دراسة البيئة المحيطة بالانسان سواء خارج المبنى أو داخله دراسة معمارية وتنفيذية للتحكم في تهيئة مستوى الأصوات المناسبة لمعيشته وعمله وهذا لا يتم إلا بالتحكم في شكل الفراغ الداخلي للمبنى سواء في التصميم المعماري أو التنفيذي بجانب حسن اختيار أنسب المواد العازلة للصوت ووضعها في مكانها الصحيح مع ضبط تشطيبها . كل ذلك يساعد على الحد من الأصوات الخارجية الغير مرغوب وصولها للإنسان بالاضافة الى التحكم في درجة مستوى الصوت الداخلي المناسب .</a:t>
            </a:r>
            <a:endParaRPr lang="ar-IQ" sz="2800" dirty="0">
              <a:latin typeface="Simplified Arabic" pitchFamily="18" charset="-78"/>
              <a:cs typeface="Simplified Arabic" pitchFamily="18" charset="-78"/>
            </a:endParaRPr>
          </a:p>
          <a:p>
            <a:pPr algn="just"/>
            <a:endParaRPr lang="en-US" sz="2800" dirty="0"/>
          </a:p>
        </p:txBody>
      </p:sp>
      <p:sp>
        <p:nvSpPr>
          <p:cNvPr id="4" name="Rectangle 3"/>
          <p:cNvSpPr/>
          <p:nvPr/>
        </p:nvSpPr>
        <p:spPr>
          <a:xfrm>
            <a:off x="685800" y="516631"/>
            <a:ext cx="8077200" cy="738664"/>
          </a:xfrm>
          <a:prstGeom prst="rect">
            <a:avLst/>
          </a:prstGeom>
        </p:spPr>
        <p:txBody>
          <a:bodyPr wrap="square">
            <a:spAutoFit/>
          </a:bodyPr>
          <a:lstStyle/>
          <a:p>
            <a:pPr algn="just" rtl="1">
              <a:lnSpc>
                <a:spcPct val="150000"/>
              </a:lnSpc>
            </a:pPr>
            <a:r>
              <a:rPr lang="ar-IQ" sz="2800" b="1" dirty="0" smtClean="0">
                <a:latin typeface="Simplified Arabic" pitchFamily="18" charset="-78"/>
                <a:cs typeface="Simplified Arabic" pitchFamily="18" charset="-78"/>
              </a:rPr>
              <a:t>علم الصوت (</a:t>
            </a:r>
            <a:r>
              <a:rPr lang="en-US" sz="2800" b="1" dirty="0" smtClean="0">
                <a:latin typeface="Simplified Arabic" pitchFamily="18" charset="-78"/>
                <a:cs typeface="Simplified Arabic" pitchFamily="18" charset="-78"/>
              </a:rPr>
              <a:t>Acoustics</a:t>
            </a:r>
            <a:r>
              <a:rPr lang="ar-IQ" sz="2800" b="1" dirty="0" smtClean="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   </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3142258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914400"/>
            <a:ext cx="8458200" cy="4154984"/>
          </a:xfrm>
          <a:prstGeom prst="rect">
            <a:avLst/>
          </a:prstGeom>
          <a:noFill/>
        </p:spPr>
        <p:txBody>
          <a:bodyPr wrap="square" rtlCol="1">
            <a:spAutoFit/>
          </a:bodyPr>
          <a:lstStyle/>
          <a:p>
            <a:pPr algn="just" rtl="1">
              <a:lnSpc>
                <a:spcPct val="150000"/>
              </a:lnSpc>
            </a:pPr>
            <a:r>
              <a:rPr lang="ar-IQ" sz="3200" b="1" dirty="0" smtClean="0">
                <a:latin typeface="Simplified Arabic" pitchFamily="18" charset="-78"/>
                <a:cs typeface="Simplified Arabic" pitchFamily="18" charset="-78"/>
              </a:rPr>
              <a:t>نظرة تاريخية :</a:t>
            </a:r>
          </a:p>
          <a:p>
            <a:pPr algn="just" rtl="1">
              <a:lnSpc>
                <a:spcPct val="150000"/>
              </a:lnSpc>
            </a:pPr>
            <a:r>
              <a:rPr lang="ar-IQ" sz="2400" dirty="0" smtClean="0">
                <a:latin typeface="Simplified Arabic" pitchFamily="18" charset="-78"/>
                <a:cs typeface="Simplified Arabic" pitchFamily="18" charset="-78"/>
              </a:rPr>
              <a:t>    لقد اكتسبت الحضارات القديمة خبرة كبيرة في تحسين الأداء الصوتي للمسارح القديمة باستخدام عوامل متنوعة حيث تم جعلها على شكل نصف دائري ولها مدرجات ترتفع لتحيط بأرضية المسرح وما المسرح الروماني الا احد تطبيقاته عليه . كما تم وضع عاكس خلف الممثل على المسرح كما اعتمد شكل القطع الناقص في تركيز الصوت المنعكس وإيصاله إلى ابعد مسافة ممكنة وخصوصا في أماكن العبادة حيث يكون مصدر الصوت ( الباعث) في بؤرة ذلك القطع الناقص لتحقيق ذلك.</a:t>
            </a:r>
            <a:endParaRPr lang="ar-IQ" sz="24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38200"/>
            <a:ext cx="9144000" cy="4536819"/>
          </a:xfrm>
          <a:prstGeom prst="rect">
            <a:avLst/>
          </a:prstGeom>
          <a:noFill/>
        </p:spPr>
        <p:txBody>
          <a:bodyPr wrap="square" rtlCol="1">
            <a:spAutoFit/>
          </a:bodyPr>
          <a:lstStyle/>
          <a:p>
            <a:pPr algn="just" rtl="1">
              <a:lnSpc>
                <a:spcPct val="150000"/>
              </a:lnSpc>
            </a:pPr>
            <a:r>
              <a:rPr lang="ar-IQ" sz="2800" dirty="0" smtClean="0"/>
              <a:t>لقد حظي مجال الصوتيات باهتمام العديد من الباحثين عبر التاريخ ولكن من ابرز المهتمين بذلك هو العالم :</a:t>
            </a:r>
          </a:p>
          <a:p>
            <a:pPr algn="just" rtl="1">
              <a:lnSpc>
                <a:spcPct val="150000"/>
              </a:lnSpc>
            </a:pPr>
            <a:r>
              <a:rPr lang="en-US" sz="2800" dirty="0" smtClean="0"/>
              <a:t>) ١٩١٩-١٨٦٨) Wallace Clement Sabine </a:t>
            </a:r>
            <a:r>
              <a:rPr lang="ar-IQ" sz="2800" dirty="0" smtClean="0"/>
              <a:t>والاس كليمنت سابين)</a:t>
            </a:r>
          </a:p>
          <a:p>
            <a:pPr algn="just" rtl="1">
              <a:lnSpc>
                <a:spcPct val="150000"/>
              </a:lnSpc>
            </a:pPr>
            <a:r>
              <a:rPr lang="ar-IQ" sz="2800" dirty="0" smtClean="0"/>
              <a:t>وهو احد الباحثين البارزين في مجال الهندسة الصوتية ومؤثراتها في الفعل التصميمي المعماري حيث قام بالعديد من البحوث والتجارب التي كان لها الدور الكبير في إيجاد العلاقات بين جودة الأداء الصوتي وارتباطه بحجم الحيز (الغرفة) ومقدار ونوعية المواد الماصة للصوت الموجودة.</a:t>
            </a:r>
            <a:endParaRPr lang="ar-IQ"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057400"/>
            <a:ext cx="8915400" cy="4401205"/>
          </a:xfrm>
          <a:prstGeom prst="rect">
            <a:avLst/>
          </a:prstGeom>
          <a:noFill/>
        </p:spPr>
        <p:txBody>
          <a:bodyPr wrap="square" rtlCol="1">
            <a:spAutoFit/>
          </a:bodyPr>
          <a:lstStyle/>
          <a:p>
            <a:r>
              <a:rPr lang="en-US" sz="2800" dirty="0" smtClean="0">
                <a:solidFill>
                  <a:srgbClr val="C00000"/>
                </a:solidFill>
                <a:latin typeface="Times New Roman" pitchFamily="18" charset="0"/>
                <a:cs typeface="Times New Roman" pitchFamily="18" charset="0"/>
              </a:rPr>
              <a:t>T= 0.161 ×V/A s/m</a:t>
            </a:r>
          </a:p>
          <a:p>
            <a:pPr algn="r" rtl="1"/>
            <a:r>
              <a:rPr lang="ar-IQ" sz="2800" dirty="0" smtClean="0">
                <a:solidFill>
                  <a:srgbClr val="C00000"/>
                </a:solidFill>
              </a:rPr>
              <a:t>حيث:</a:t>
            </a:r>
          </a:p>
          <a:p>
            <a:pPr algn="r" rtl="1"/>
            <a:r>
              <a:rPr lang="ar-IQ" sz="2800" dirty="0" smtClean="0"/>
              <a:t>زمن الارتداد =</a:t>
            </a:r>
            <a:r>
              <a:rPr lang="en-US" sz="2800" dirty="0" smtClean="0"/>
              <a:t>T </a:t>
            </a:r>
          </a:p>
          <a:p>
            <a:pPr algn="r" rtl="1"/>
            <a:r>
              <a:rPr lang="ar-IQ" sz="2800" dirty="0" smtClean="0"/>
              <a:t>حجم الغرفة</a:t>
            </a:r>
            <a:r>
              <a:rPr lang="en-US" sz="2800" dirty="0" smtClean="0"/>
              <a:t> </a:t>
            </a:r>
            <a:r>
              <a:rPr lang="ar-IQ" sz="2800" dirty="0" smtClean="0"/>
              <a:t> =</a:t>
            </a:r>
            <a:r>
              <a:rPr lang="en-US" sz="2800" dirty="0" smtClean="0"/>
              <a:t>V </a:t>
            </a:r>
            <a:endParaRPr lang="ar-IQ" sz="2800" dirty="0" smtClean="0"/>
          </a:p>
          <a:p>
            <a:pPr algn="r" rtl="1"/>
            <a:r>
              <a:rPr lang="ar-IQ" sz="2800" dirty="0" smtClean="0"/>
              <a:t>مساحة المادة الماصة الكلية =</a:t>
            </a:r>
            <a:r>
              <a:rPr lang="en-US" sz="2800" dirty="0" smtClean="0"/>
              <a:t>A </a:t>
            </a:r>
            <a:endParaRPr lang="ar-IQ" sz="2800" dirty="0" smtClean="0"/>
          </a:p>
          <a:p>
            <a:pPr algn="r" rtl="1"/>
            <a:endParaRPr lang="ar-IQ" sz="2800" dirty="0" smtClean="0"/>
          </a:p>
          <a:p>
            <a:pPr algn="just" rtl="1"/>
            <a:r>
              <a:rPr lang="ar-IQ" sz="2800" dirty="0" smtClean="0"/>
              <a:t>     ونتيجة لتلك الأبحاث والتجارب فقد وضع العديد من التصاميم الناجحة لقاعات مهمة لا تزال تعتبر ذات قيمة هندسية عالية في مجال الهندسة الصوتية المعمارية .ولقد أطلق اسمه(</a:t>
            </a:r>
            <a:r>
              <a:rPr lang="en-US" sz="2800" dirty="0" smtClean="0"/>
              <a:t>Sabine</a:t>
            </a:r>
            <a:r>
              <a:rPr lang="ar-IQ" sz="2800" dirty="0" smtClean="0"/>
              <a:t>) على وحدة الامتصاص الصوتي تقديرا لتلك الجهود.</a:t>
            </a:r>
            <a:endParaRPr lang="ar-IQ" sz="2800" dirty="0">
              <a:latin typeface="Times New Roman" pitchFamily="18" charset="0"/>
              <a:cs typeface="Times New Roman" pitchFamily="18" charset="0"/>
            </a:endParaRPr>
          </a:p>
        </p:txBody>
      </p:sp>
      <p:sp>
        <p:nvSpPr>
          <p:cNvPr id="3" name="TextBox 2"/>
          <p:cNvSpPr txBox="1"/>
          <p:nvPr/>
        </p:nvSpPr>
        <p:spPr>
          <a:xfrm>
            <a:off x="228600" y="685800"/>
            <a:ext cx="8915400" cy="1815882"/>
          </a:xfrm>
          <a:prstGeom prst="rect">
            <a:avLst/>
          </a:prstGeom>
          <a:noFill/>
        </p:spPr>
        <p:txBody>
          <a:bodyPr wrap="square" rtlCol="1">
            <a:spAutoFit/>
          </a:bodyPr>
          <a:lstStyle/>
          <a:p>
            <a:pPr algn="just" rtl="1"/>
            <a:r>
              <a:rPr lang="ar-IQ" sz="2800" dirty="0" smtClean="0"/>
              <a:t>كما انه عرف زمن الإرتداد (</a:t>
            </a:r>
            <a:r>
              <a:rPr lang="en-US" sz="2800" dirty="0" smtClean="0"/>
              <a:t>Reverberation</a:t>
            </a:r>
            <a:r>
              <a:rPr lang="ar-IQ" sz="2800" dirty="0" smtClean="0"/>
              <a:t>) الذي له خواص مهمة جداً في معرفة نوعية وجودة الأداء الصوتي والذي يتمثل بالزمن المطلوب لخفض شدة الصوت بمقدار ٦٠ ديسبل منذ انطلاقه إن العلاقة الرياضية التي توصل اليها هي:</a:t>
            </a:r>
            <a:endParaRPr lang="ar-IQ"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839200" cy="584775"/>
          </a:xfrm>
          <a:prstGeom prst="rect">
            <a:avLst/>
          </a:prstGeom>
          <a:noFill/>
        </p:spPr>
        <p:txBody>
          <a:bodyPr wrap="square" rtlCol="1">
            <a:spAutoFit/>
          </a:bodyPr>
          <a:lstStyle/>
          <a:p>
            <a:pPr algn="r" rtl="1"/>
            <a:r>
              <a:rPr lang="ar-IQ" sz="3200" b="1" dirty="0" smtClean="0">
                <a:latin typeface="Simplified Arabic" pitchFamily="18" charset="-78"/>
                <a:cs typeface="Simplified Arabic" pitchFamily="18" charset="-78"/>
              </a:rPr>
              <a:t> الصفات الفيزيائية للصوت:</a:t>
            </a:r>
            <a:endParaRPr lang="ar-IQ" sz="3200" b="1" dirty="0">
              <a:latin typeface="Simplified Arabic" pitchFamily="18" charset="-78"/>
              <a:cs typeface="Simplified Arabic" pitchFamily="18" charset="-78"/>
            </a:endParaRPr>
          </a:p>
        </p:txBody>
      </p:sp>
      <p:sp>
        <p:nvSpPr>
          <p:cNvPr id="3" name="TextBox 2"/>
          <p:cNvSpPr txBox="1"/>
          <p:nvPr/>
        </p:nvSpPr>
        <p:spPr>
          <a:xfrm>
            <a:off x="381000" y="1219200"/>
            <a:ext cx="8382000" cy="5447645"/>
          </a:xfrm>
          <a:prstGeom prst="rect">
            <a:avLst/>
          </a:prstGeom>
          <a:noFill/>
        </p:spPr>
        <p:txBody>
          <a:bodyPr wrap="square" rtlCol="1">
            <a:spAutoFit/>
          </a:bodyPr>
          <a:lstStyle/>
          <a:p>
            <a:pPr algn="r" rtl="1">
              <a:lnSpc>
                <a:spcPct val="150000"/>
              </a:lnSpc>
            </a:pPr>
            <a:r>
              <a:rPr lang="ar-IQ" sz="3200" b="1" dirty="0" smtClean="0"/>
              <a:t>الاهتزاز</a:t>
            </a:r>
            <a:r>
              <a:rPr lang="ar-IQ" sz="2800" dirty="0" smtClean="0"/>
              <a:t>: هو إضطراب في وسط  صلب مرن يمكن ان ينتج حركة قابلة للإكتشاف.</a:t>
            </a:r>
          </a:p>
          <a:p>
            <a:pPr algn="r" rtl="1">
              <a:lnSpc>
                <a:spcPct val="150000"/>
              </a:lnSpc>
            </a:pPr>
            <a:r>
              <a:rPr lang="ar-IQ" sz="3200" b="1" dirty="0" smtClean="0"/>
              <a:t>الطول الموجي: </a:t>
            </a:r>
            <a:r>
              <a:rPr lang="ar-IQ" sz="2800" dirty="0" smtClean="0"/>
              <a:t>هو المسافة التي يقطعها الصوت اثناء موجة كاملة الاهتزاز , وبالاعتماد على سرعة الصوت في الوسط الناقل مقسوما“ على التردد , ويمكن الحصول عليه من المعادلة التالية:</a:t>
            </a:r>
          </a:p>
          <a:p>
            <a:pPr algn="r" rtl="1">
              <a:lnSpc>
                <a:spcPct val="150000"/>
              </a:lnSpc>
            </a:pPr>
            <a:r>
              <a:rPr lang="ar-IQ" sz="2800" dirty="0" smtClean="0">
                <a:solidFill>
                  <a:srgbClr val="C00000"/>
                </a:solidFill>
              </a:rPr>
              <a:t>الطول الموجي = السرعة/ التردد</a:t>
            </a:r>
          </a:p>
          <a:p>
            <a:pPr algn="just" rtl="1">
              <a:lnSpc>
                <a:spcPct val="150000"/>
              </a:lnSpc>
            </a:pPr>
            <a:r>
              <a:rPr lang="ar-IQ" sz="2800" dirty="0" smtClean="0"/>
              <a:t>او يمثل المسافة الفيزياوية بين نقطتين متماثلتين في الطور من الموجة الصوتية , وتحسب من حاصل قسمة السرعة على تردد الموجة الصوتية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533400"/>
            <a:ext cx="8229600" cy="6001643"/>
          </a:xfrm>
          <a:prstGeom prst="rect">
            <a:avLst/>
          </a:prstGeom>
        </p:spPr>
        <p:txBody>
          <a:bodyPr wrap="square">
            <a:spAutoFit/>
          </a:bodyPr>
          <a:lstStyle/>
          <a:p>
            <a:pPr algn="r" rtl="1"/>
            <a:r>
              <a:rPr lang="ar-IQ" sz="2800" b="1" dirty="0">
                <a:latin typeface="Simplified Arabic" panose="02020603050405020304" pitchFamily="18" charset="-78"/>
                <a:cs typeface="Simplified Arabic" panose="02020603050405020304" pitchFamily="18" charset="-78"/>
              </a:rPr>
              <a:t>سرعة الصوت :</a:t>
            </a:r>
          </a:p>
          <a:p>
            <a:pPr algn="r" rtl="1"/>
            <a:r>
              <a:rPr lang="ar-IQ" sz="2400" dirty="0">
                <a:latin typeface="Simplified Arabic" panose="02020603050405020304" pitchFamily="18" charset="-78"/>
                <a:cs typeface="Simplified Arabic" panose="02020603050405020304" pitchFamily="18" charset="-78"/>
              </a:rPr>
              <a:t>ينتقل الصوت خلال الهواء العادي في درجة حرارة 20 م بسرعة 340 مترا</a:t>
            </a:r>
          </a:p>
          <a:p>
            <a:pPr algn="r" rtl="1"/>
            <a:r>
              <a:rPr lang="ar-IQ" sz="2400" dirty="0">
                <a:latin typeface="Simplified Arabic" panose="02020603050405020304" pitchFamily="18" charset="-78"/>
                <a:cs typeface="Simplified Arabic" panose="02020603050405020304" pitchFamily="18" charset="-78"/>
              </a:rPr>
              <a:t>في الثانية على شكل موجات صوتية</a:t>
            </a:r>
            <a:r>
              <a:rPr lang="ar-IQ" sz="2400" dirty="0" smtClean="0">
                <a:latin typeface="Simplified Arabic" panose="02020603050405020304" pitchFamily="18" charset="-78"/>
                <a:cs typeface="Simplified Arabic" panose="02020603050405020304" pitchFamily="18" charset="-78"/>
              </a:rPr>
              <a:t>.</a:t>
            </a:r>
          </a:p>
          <a:p>
            <a:pPr algn="r" rtl="1"/>
            <a:endParaRPr lang="ar-IQ" sz="2400" dirty="0">
              <a:latin typeface="Simplified Arabic" panose="02020603050405020304" pitchFamily="18" charset="-78"/>
              <a:cs typeface="Simplified Arabic" panose="02020603050405020304" pitchFamily="18" charset="-78"/>
            </a:endParaRPr>
          </a:p>
          <a:p>
            <a:pPr algn="r" rtl="1"/>
            <a:r>
              <a:rPr lang="ar-IQ" sz="2800" b="1" dirty="0" smtClean="0">
                <a:latin typeface="Simplified Arabic" panose="02020603050405020304" pitchFamily="18" charset="-78"/>
                <a:cs typeface="Simplified Arabic" panose="02020603050405020304" pitchFamily="18" charset="-78"/>
              </a:rPr>
              <a:t>تردد الصوت </a:t>
            </a:r>
            <a:r>
              <a:rPr lang="en-US" sz="2800" b="1" dirty="0" smtClean="0">
                <a:latin typeface="Simplified Arabic" panose="02020603050405020304" pitchFamily="18" charset="-78"/>
                <a:cs typeface="Simplified Arabic" panose="02020603050405020304" pitchFamily="18" charset="-78"/>
              </a:rPr>
              <a:t>Frequency</a:t>
            </a:r>
            <a:r>
              <a:rPr lang="ar-IQ" sz="2800" b="1" dirty="0" smtClean="0">
                <a:latin typeface="Simplified Arabic" panose="02020603050405020304" pitchFamily="18" charset="-78"/>
                <a:cs typeface="Simplified Arabic" panose="02020603050405020304" pitchFamily="18" charset="-78"/>
              </a:rPr>
              <a:t> :</a:t>
            </a:r>
            <a:endParaRPr lang="ar-IQ" sz="2800" b="1" dirty="0">
              <a:latin typeface="Simplified Arabic" panose="02020603050405020304" pitchFamily="18" charset="-78"/>
              <a:cs typeface="Simplified Arabic" panose="02020603050405020304" pitchFamily="18" charset="-78"/>
            </a:endParaRPr>
          </a:p>
          <a:p>
            <a:pPr algn="r" rtl="1"/>
            <a:r>
              <a:rPr lang="ar-IQ" sz="2400" dirty="0">
                <a:latin typeface="Simplified Arabic" panose="02020603050405020304" pitchFamily="18" charset="-78"/>
                <a:cs typeface="Simplified Arabic" panose="02020603050405020304" pitchFamily="18" charset="-78"/>
              </a:rPr>
              <a:t>هو عدد الموجات الصوتية في الثانية الواحدة ويقاس بوحدة </a:t>
            </a:r>
            <a:r>
              <a:rPr lang="ar-IQ" sz="2400" dirty="0" smtClean="0">
                <a:latin typeface="Simplified Arabic" panose="02020603050405020304" pitchFamily="18" charset="-78"/>
                <a:cs typeface="Simplified Arabic" panose="02020603050405020304" pitchFamily="18" charset="-78"/>
              </a:rPr>
              <a:t>هيرتزو</a:t>
            </a:r>
            <a:r>
              <a:rPr lang="ar-IQ" sz="2400" dirty="0" smtClean="0"/>
              <a:t>هو </a:t>
            </a:r>
            <a:r>
              <a:rPr lang="ar-IQ" sz="2400" dirty="0"/>
              <a:t>المسافة بين اعلى قمة الى اعلى قمة او نقطة للموجة الصوتية الواحدة  والذي يمر عند نقطة محددة في الفراغ او الفضاء في الثانية الواحدة.</a:t>
            </a:r>
            <a:endParaRPr lang="ar-IQ" sz="2400" dirty="0" smtClean="0">
              <a:latin typeface="Simplified Arabic" panose="02020603050405020304" pitchFamily="18" charset="-78"/>
              <a:cs typeface="Simplified Arabic" panose="02020603050405020304" pitchFamily="18" charset="-78"/>
            </a:endParaRPr>
          </a:p>
          <a:p>
            <a:pPr algn="r" rtl="1"/>
            <a:endParaRPr lang="ar-IQ" sz="2400" dirty="0">
              <a:latin typeface="Simplified Arabic" panose="02020603050405020304" pitchFamily="18" charset="-78"/>
              <a:cs typeface="Simplified Arabic" panose="02020603050405020304" pitchFamily="18" charset="-78"/>
            </a:endParaRPr>
          </a:p>
          <a:p>
            <a:pPr algn="r" rtl="1"/>
            <a:r>
              <a:rPr lang="ar-IQ" sz="2800" b="1" dirty="0" smtClean="0">
                <a:latin typeface="Simplified Arabic" panose="02020603050405020304" pitchFamily="18" charset="-78"/>
                <a:cs typeface="Simplified Arabic" panose="02020603050405020304" pitchFamily="18" charset="-78"/>
              </a:rPr>
              <a:t>شدة الصوت </a:t>
            </a:r>
            <a:r>
              <a:rPr lang="en-US" sz="2800" b="1" dirty="0" smtClean="0">
                <a:latin typeface="Simplified Arabic" panose="02020603050405020304" pitchFamily="18" charset="-78"/>
                <a:cs typeface="Simplified Arabic" panose="02020603050405020304" pitchFamily="18" charset="-78"/>
              </a:rPr>
              <a:t>Intensity</a:t>
            </a:r>
            <a:r>
              <a:rPr lang="ar-IQ" sz="2800" b="1" dirty="0" smtClean="0">
                <a:latin typeface="Simplified Arabic" panose="02020603050405020304" pitchFamily="18" charset="-78"/>
                <a:cs typeface="Simplified Arabic" panose="02020603050405020304" pitchFamily="18" charset="-78"/>
              </a:rPr>
              <a:t> :</a:t>
            </a:r>
            <a:endParaRPr lang="ar-IQ" sz="2800" b="1" dirty="0">
              <a:latin typeface="Simplified Arabic" panose="02020603050405020304" pitchFamily="18" charset="-78"/>
              <a:cs typeface="Simplified Arabic" panose="02020603050405020304" pitchFamily="18" charset="-78"/>
            </a:endParaRPr>
          </a:p>
          <a:p>
            <a:pPr algn="just" rtl="1"/>
            <a:r>
              <a:rPr lang="ar-IQ" sz="2400" dirty="0">
                <a:latin typeface="Simplified Arabic" panose="02020603050405020304" pitchFamily="18" charset="-78"/>
                <a:cs typeface="Simplified Arabic" panose="02020603050405020304" pitchFamily="18" charset="-78"/>
              </a:rPr>
              <a:t>هو مسار الطاقة الصوتية في وحدة زمنية خلال وحدة مساحية ويقاس </a:t>
            </a:r>
            <a:r>
              <a:rPr lang="ar-IQ" sz="2400" dirty="0" smtClean="0">
                <a:latin typeface="Simplified Arabic" panose="02020603050405020304" pitchFamily="18" charset="-78"/>
                <a:cs typeface="Simplified Arabic" panose="02020603050405020304" pitchFamily="18" charset="-78"/>
              </a:rPr>
              <a:t>بوحدة واط </a:t>
            </a:r>
            <a:r>
              <a:rPr lang="ar-IQ" sz="2400" dirty="0">
                <a:latin typeface="Simplified Arabic" panose="02020603050405020304" pitchFamily="18" charset="-78"/>
                <a:cs typeface="Simplified Arabic" panose="02020603050405020304" pitchFamily="18" charset="-78"/>
              </a:rPr>
              <a:t>/ سم 2 فتردد الصوت يحدد نوعية الصوت أما شدة الصوت فتحدد </a:t>
            </a:r>
            <a:r>
              <a:rPr lang="ar-IQ" sz="2400" dirty="0" smtClean="0">
                <a:latin typeface="Simplified Arabic" panose="02020603050405020304" pitchFamily="18" charset="-78"/>
                <a:cs typeface="Simplified Arabic" panose="02020603050405020304" pitchFamily="18" charset="-78"/>
              </a:rPr>
              <a:t>كمية 20000 </a:t>
            </a:r>
            <a:r>
              <a:rPr lang="ar-IQ" sz="2400" dirty="0">
                <a:latin typeface="Simplified Arabic" panose="02020603050405020304" pitchFamily="18" charset="-78"/>
                <a:cs typeface="Simplified Arabic" panose="02020603050405020304" pitchFamily="18" charset="-78"/>
              </a:rPr>
              <a:t>– الصوت وعموما فإن مدى السمع عند الانسان يتراوح بين </a:t>
            </a:r>
            <a:r>
              <a:rPr lang="ar-IQ" sz="2400" dirty="0" smtClean="0">
                <a:latin typeface="Simplified Arabic" panose="02020603050405020304" pitchFamily="18" charset="-78"/>
                <a:cs typeface="Simplified Arabic" panose="02020603050405020304" pitchFamily="18" charset="-78"/>
              </a:rPr>
              <a:t>20 هيرتز.</a:t>
            </a:r>
          </a:p>
          <a:p>
            <a:pPr algn="just" rtl="1"/>
            <a:endParaRPr lang="ar-IQ" sz="2400" dirty="0">
              <a:latin typeface="Simplified Arabic" panose="02020603050405020304" pitchFamily="18" charset="-78"/>
              <a:cs typeface="Simplified Arabic" panose="02020603050405020304" pitchFamily="18" charset="-78"/>
            </a:endParaRPr>
          </a:p>
          <a:p>
            <a:pPr algn="r" rtl="1"/>
            <a:endParaRPr lang="en-US"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179140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466</TotalTime>
  <Words>726</Words>
  <Application>Microsoft Office PowerPoint</Application>
  <PresentationFormat>On-screen Show (4:3)</PresentationFormat>
  <Paragraphs>48</Paragraphs>
  <Slides>10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Adobe Fan Heiti Std B</vt:lpstr>
      <vt:lpstr>Arabic Typesetting</vt:lpstr>
      <vt:lpstr>Arial</vt:lpstr>
      <vt:lpstr>Calibri</vt:lpstr>
      <vt:lpstr>Constantia</vt:lpstr>
      <vt:lpstr>Majalla UI</vt:lpstr>
      <vt:lpstr>Simplified Arabic</vt:lpstr>
      <vt:lpstr>Times New Roman</vt:lpstr>
      <vt:lpstr>Wingdings</vt:lpstr>
      <vt:lpstr>Wingdings 2</vt:lpstr>
      <vt:lpstr>Flow</vt:lpstr>
      <vt:lpstr>صوتيات العمارة</vt:lpstr>
      <vt:lpstr>PowerPoint Presentation</vt:lpstr>
      <vt:lpstr>الصوت: هو الظاهرة الفيزيائية الطبيعية التي تقوم بنقل الطاقة الصادرة من المصدر المصوت خلال وسط مادي كالهواء او الجدار الى المستقِبِل الذي يتحسس بها بواسطة الأذن او بواسطة وسائل تقنية أخرى والذي يكون على شكل موجة طولية أي سلسلة من التضاغطات و التخلخلات لجزيئات الوسط الناقل حيث تكون سرعة انتقاله في الهواء وفي ظروف جوية اعتيادية بمقدار ٣٤٠ متراً في الثانية الواحدة.   كما يعرف الصوت :هو اضطراب في وسط مرن , ينتج احساسا“ بالصوت المسموع من الاذن البشرية وهو أحد صور الطاقة وينتقل الصوت من مكان لآخر بواسطة أمواج ميكانيكية وأمواج تضاغط تحدث ذبذبات في الهواء أو المواد البنائية وتقاس بالميكروبار ويمكن التمييز بين صوت حديث شخصين وصوت موسيقى مثلا بواسطة الأذن الآدمية أو الأجهزة الصوتية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صوتيات العمارة</dc:title>
  <dc:creator>az</dc:creator>
  <cp:lastModifiedBy>DR.Ahmed Saker 2O14</cp:lastModifiedBy>
  <cp:revision>23</cp:revision>
  <dcterms:created xsi:type="dcterms:W3CDTF">2006-08-16T00:00:00Z</dcterms:created>
  <dcterms:modified xsi:type="dcterms:W3CDTF">2017-02-24T09:58:46Z</dcterms:modified>
</cp:coreProperties>
</file>