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9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افتراضي" id="{2EABA9B0-38AE-4102-AF00-1C738A0874D9}">
          <p14:sldIdLst>
            <p14:sldId id="257"/>
            <p14:sldId id="258"/>
            <p14:sldId id="260"/>
            <p14:sldId id="261"/>
            <p14:sldId id="262"/>
          </p14:sldIdLst>
        </p14:section>
        <p14:section name="مقطع بدون عنوان" id="{D170200A-AB44-4225-8636-34A12CFF13D8}">
          <p14:sldIdLst>
            <p14:sldId id="263"/>
            <p14:sldId id="264"/>
            <p14:sldId id="265"/>
            <p14:sldId id="266"/>
            <p14:sldId id="267"/>
            <p14:sldId id="268"/>
            <p14:sldId id="259"/>
            <p14:sldId id="269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6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229600" cy="1143000"/>
          </a:xfrm>
        </p:spPr>
        <p:txBody>
          <a:bodyPr>
            <a:noAutofit/>
          </a:bodyPr>
          <a:lstStyle/>
          <a:p>
            <a:r>
              <a:rPr lang="ar-IQ" sz="19900" dirty="0" smtClean="0">
                <a:solidFill>
                  <a:schemeClr val="tx1"/>
                </a:solidFill>
                <a:effectLst/>
                <a:latin typeface="Arabic Typesetting" pitchFamily="66" charset="-78"/>
                <a:ea typeface="Adobe Fan Heiti Std B" pitchFamily="34" charset="-128"/>
                <a:cs typeface="Arabic Typesetting" pitchFamily="66" charset="-78"/>
              </a:rPr>
              <a:t>صوتيات العمارة</a:t>
            </a:r>
            <a:endParaRPr lang="ar-IQ" sz="19900" dirty="0">
              <a:solidFill>
                <a:schemeClr val="tx1"/>
              </a:solidFill>
              <a:effectLst/>
              <a:latin typeface="Arabic Typesetting" pitchFamily="66" charset="-78"/>
              <a:ea typeface="Adobe Fan Heiti Std B" pitchFamily="34" charset="-128"/>
              <a:cs typeface="Arabic Typesetting" pitchFamily="66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3886200"/>
            <a:ext cx="6096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3200" dirty="0" smtClean="0"/>
              <a:t>المرحلة الثالثة</a:t>
            </a:r>
          </a:p>
          <a:p>
            <a:pPr algn="ctr"/>
            <a:r>
              <a:rPr lang="en-US" sz="3200" dirty="0" smtClean="0"/>
              <a:t>2015-2016</a:t>
            </a:r>
          </a:p>
          <a:p>
            <a:pPr algn="ctr"/>
            <a:r>
              <a:rPr lang="ar-IQ" sz="3200" dirty="0" smtClean="0"/>
              <a:t>المحاضرة السابعة</a:t>
            </a:r>
            <a:endParaRPr lang="ar-IQ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IQ" sz="3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ان للتقوية الطبيعية للصوت أهمية كبيرة تتمثل بالاتي:</a:t>
            </a:r>
            <a:endParaRPr lang="ar-IQ" sz="3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IQ" dirty="0"/>
              <a:t>ان التقوية الطبيعية افضل من التقوية باستعمال </a:t>
            </a:r>
            <a:r>
              <a:rPr lang="ar-IQ" dirty="0" smtClean="0"/>
              <a:t>الاجهزة الكهربائية </a:t>
            </a:r>
            <a:r>
              <a:rPr lang="ar-IQ" dirty="0"/>
              <a:t>المساعدة بسبب الحاجة </a:t>
            </a:r>
            <a:r>
              <a:rPr lang="ar-IQ" dirty="0" smtClean="0"/>
              <a:t>الى صيانة هه الاجهزة </a:t>
            </a:r>
            <a:r>
              <a:rPr lang="ar-IQ" dirty="0"/>
              <a:t>وتصميم مواقع </a:t>
            </a:r>
            <a:r>
              <a:rPr lang="ar-IQ" dirty="0" smtClean="0"/>
              <a:t>تثبيتها </a:t>
            </a:r>
            <a:r>
              <a:rPr lang="ar-IQ" dirty="0"/>
              <a:t>في الفضاء بطريقة مدروسة لتحقيق التقوية الصوتية التي لا </a:t>
            </a:r>
            <a:r>
              <a:rPr lang="ar-IQ" dirty="0" smtClean="0"/>
              <a:t>تؤثر على </a:t>
            </a:r>
            <a:r>
              <a:rPr lang="ar-IQ" dirty="0"/>
              <a:t>خواص الصوت </a:t>
            </a:r>
            <a:r>
              <a:rPr lang="ar-IQ" dirty="0" smtClean="0"/>
              <a:t>ومفهوميته.</a:t>
            </a:r>
          </a:p>
          <a:p>
            <a:pPr algn="just"/>
            <a:r>
              <a:rPr lang="ar-IQ" dirty="0"/>
              <a:t>ملاحظة ان التقوية الطبيعية يجب ان تصل الى اذن المستمع في مدة زمنية محدودة اقل من </a:t>
            </a:r>
            <a:r>
              <a:rPr lang="ar-IQ" dirty="0" smtClean="0"/>
              <a:t>(0.05 ) </a:t>
            </a:r>
            <a:r>
              <a:rPr lang="en-US" dirty="0" smtClean="0"/>
              <a:t> </a:t>
            </a:r>
            <a:r>
              <a:rPr lang="en-US" dirty="0" err="1" smtClean="0"/>
              <a:t>m.sec</a:t>
            </a:r>
            <a:r>
              <a:rPr lang="ar-IQ" dirty="0" smtClean="0"/>
              <a:t>والا ظهرت وكأنها </a:t>
            </a:r>
            <a:r>
              <a:rPr lang="ar-IQ" dirty="0"/>
              <a:t>صوت اخر، فتشوش </a:t>
            </a:r>
            <a:r>
              <a:rPr lang="ar-IQ" dirty="0" smtClean="0"/>
              <a:t>على </a:t>
            </a:r>
            <a:r>
              <a:rPr lang="ar-IQ" dirty="0"/>
              <a:t>الاشارة </a:t>
            </a:r>
            <a:r>
              <a:rPr lang="ar-IQ" dirty="0" smtClean="0"/>
              <a:t>الاصلية عندها </a:t>
            </a:r>
            <a:r>
              <a:rPr lang="ar-IQ" dirty="0"/>
              <a:t>يصبح </a:t>
            </a:r>
            <a:r>
              <a:rPr lang="ar-IQ" dirty="0" smtClean="0"/>
              <a:t>فهم </a:t>
            </a:r>
            <a:r>
              <a:rPr lang="ar-IQ" dirty="0"/>
              <a:t>الصوت </a:t>
            </a:r>
            <a:r>
              <a:rPr lang="ar-IQ" dirty="0" smtClean="0"/>
              <a:t>الاصلي صعب.</a:t>
            </a:r>
          </a:p>
          <a:p>
            <a:r>
              <a:rPr lang="ar-IQ" dirty="0"/>
              <a:t>يسبب انعكاس الصوت من السطوح العاكسة زيادة في منسوب الطاقة الصوتية وفي حين تعد </a:t>
            </a:r>
            <a:r>
              <a:rPr lang="ar-IQ" dirty="0" smtClean="0"/>
              <a:t>هذه التقوية </a:t>
            </a:r>
            <a:r>
              <a:rPr lang="ar-IQ" dirty="0"/>
              <a:t>جيدة في اماكن معينة من الفضاءات السمعية </a:t>
            </a:r>
            <a:r>
              <a:rPr lang="ar-IQ" dirty="0" err="1" smtClean="0"/>
              <a:t>فانها</a:t>
            </a:r>
            <a:r>
              <a:rPr lang="ar-IQ" dirty="0" smtClean="0"/>
              <a:t> </a:t>
            </a:r>
            <a:r>
              <a:rPr lang="ar-IQ" dirty="0"/>
              <a:t>قد تسبب </a:t>
            </a:r>
            <a:r>
              <a:rPr lang="ar-IQ" dirty="0" smtClean="0"/>
              <a:t>تشويشا ناتجاً </a:t>
            </a:r>
            <a:r>
              <a:rPr lang="ar-IQ" dirty="0"/>
              <a:t>عن زيادة طول </a:t>
            </a:r>
            <a:r>
              <a:rPr lang="ar-IQ" dirty="0" smtClean="0"/>
              <a:t>ممرات الموجات </a:t>
            </a:r>
            <a:r>
              <a:rPr lang="ar-IQ" dirty="0"/>
              <a:t>المنعكسة بالنسبة لطول الموجات </a:t>
            </a:r>
            <a:r>
              <a:rPr lang="ar-IQ" dirty="0" smtClean="0"/>
              <a:t>الاصلية </a:t>
            </a:r>
            <a:r>
              <a:rPr lang="ar-IQ" dirty="0"/>
              <a:t>فيحدث الصدى واذا تجاوز الفرق بين طول </a:t>
            </a:r>
            <a:r>
              <a:rPr lang="ar-IQ" dirty="0" smtClean="0"/>
              <a:t>الممرين عن 17 متر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87148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ar-IQ" dirty="0"/>
              <a:t>فمن المتوقع ان يسمع الصوت الاخر </a:t>
            </a:r>
            <a:r>
              <a:rPr lang="ar-IQ" dirty="0" smtClean="0"/>
              <a:t>وكانه </a:t>
            </a:r>
            <a:r>
              <a:rPr lang="ar-IQ" dirty="0"/>
              <a:t>صوت مكرر واضح </a:t>
            </a:r>
            <a:r>
              <a:rPr lang="ar-IQ" dirty="0" smtClean="0"/>
              <a:t>صدى. </a:t>
            </a:r>
            <a:r>
              <a:rPr lang="ar-IQ" dirty="0"/>
              <a:t>مما يؤدي الى تشتت </a:t>
            </a:r>
            <a:r>
              <a:rPr lang="ar-IQ" dirty="0" smtClean="0"/>
              <a:t>ذهن السامع </a:t>
            </a:r>
            <a:r>
              <a:rPr lang="ar-IQ" dirty="0"/>
              <a:t>بين الصوتين، وفي الحالة الثانية يفضل استعمال مادة ماصة </a:t>
            </a:r>
            <a:r>
              <a:rPr lang="ar-IQ" dirty="0" smtClean="0"/>
              <a:t>على </a:t>
            </a:r>
            <a:r>
              <a:rPr lang="ar-IQ" dirty="0"/>
              <a:t>الجدار </a:t>
            </a:r>
            <a:r>
              <a:rPr lang="ar-IQ" dirty="0" smtClean="0"/>
              <a:t>الخلفي </a:t>
            </a:r>
            <a:r>
              <a:rPr lang="ar-IQ" dirty="0"/>
              <a:t>وفي </a:t>
            </a:r>
            <a:r>
              <a:rPr lang="ar-IQ" dirty="0" smtClean="0"/>
              <a:t>منطقة الانعكاسات </a:t>
            </a:r>
            <a:r>
              <a:rPr lang="ar-IQ" dirty="0"/>
              <a:t>الضارة </a:t>
            </a:r>
            <a:r>
              <a:rPr lang="ar-IQ" dirty="0" smtClean="0"/>
              <a:t>لتوهين </a:t>
            </a:r>
            <a:r>
              <a:rPr lang="ar-IQ" dirty="0"/>
              <a:t>الصوت الى حدود غير مسموعة او الى حدود ضعيفة، مما </a:t>
            </a:r>
            <a:r>
              <a:rPr lang="ar-IQ" dirty="0" smtClean="0"/>
              <a:t>يقلل </a:t>
            </a:r>
            <a:r>
              <a:rPr lang="ar-IQ" dirty="0"/>
              <a:t>من </a:t>
            </a:r>
            <a:r>
              <a:rPr lang="ar-IQ" dirty="0" smtClean="0"/>
              <a:t>قيمتها </a:t>
            </a:r>
            <a:r>
              <a:rPr lang="ar-IQ" dirty="0" smtClean="0"/>
              <a:t>فلا تسمع </a:t>
            </a:r>
            <a:r>
              <a:rPr lang="ar-IQ" dirty="0"/>
              <a:t>او تكون ضعيفة. او ان يميل السقف من </a:t>
            </a:r>
            <a:r>
              <a:rPr lang="ar-IQ" dirty="0" smtClean="0"/>
              <a:t>الخلف </a:t>
            </a:r>
            <a:r>
              <a:rPr lang="ar-IQ" dirty="0"/>
              <a:t>فيعكس الصوت الى المناطق </a:t>
            </a:r>
            <a:r>
              <a:rPr lang="ar-IQ" dirty="0" smtClean="0"/>
              <a:t>الخلفية </a:t>
            </a:r>
            <a:r>
              <a:rPr lang="ar-IQ" dirty="0"/>
              <a:t>من القاعة. </a:t>
            </a:r>
            <a:r>
              <a:rPr lang="ar-IQ" dirty="0" smtClean="0"/>
              <a:t>او تستعمل </a:t>
            </a:r>
            <a:r>
              <a:rPr lang="ar-IQ" dirty="0"/>
              <a:t>مواد ناشرة </a:t>
            </a:r>
            <a:r>
              <a:rPr lang="ar-IQ" dirty="0" smtClean="0"/>
              <a:t>للصوت </a:t>
            </a:r>
            <a:r>
              <a:rPr lang="ar-IQ" dirty="0"/>
              <a:t>في الجدار </a:t>
            </a:r>
            <a:r>
              <a:rPr lang="ar-IQ" dirty="0" smtClean="0"/>
              <a:t>الخلفي </a:t>
            </a:r>
            <a:r>
              <a:rPr lang="ar-IQ" dirty="0"/>
              <a:t>فينشر الصوت بعدة </a:t>
            </a:r>
            <a:r>
              <a:rPr lang="ar-IQ" dirty="0" smtClean="0"/>
              <a:t>اتجاهات </a:t>
            </a:r>
            <a:r>
              <a:rPr lang="ar-IQ" dirty="0" err="1"/>
              <a:t>ولايسبب</a:t>
            </a:r>
            <a:r>
              <a:rPr lang="ar-IQ" dirty="0"/>
              <a:t> </a:t>
            </a:r>
            <a:r>
              <a:rPr lang="ar-IQ" dirty="0" smtClean="0"/>
              <a:t>تقوية للصوت </a:t>
            </a:r>
            <a:r>
              <a:rPr lang="ar-IQ" dirty="0"/>
              <a:t>المنعكس </a:t>
            </a:r>
            <a:r>
              <a:rPr lang="ar-IQ" dirty="0" smtClean="0"/>
              <a:t>المتأخر كما </a:t>
            </a:r>
            <a:r>
              <a:rPr lang="ar-IQ" dirty="0" err="1" smtClean="0"/>
              <a:t>قي</a:t>
            </a:r>
            <a:r>
              <a:rPr lang="ar-IQ" dirty="0" smtClean="0"/>
              <a:t> الشكل (3) الذي </a:t>
            </a:r>
            <a:r>
              <a:rPr lang="ar-IQ" dirty="0"/>
              <a:t>يبين أساليب مقترحة لمنع حدوث الصدى</a:t>
            </a:r>
            <a:r>
              <a:rPr lang="ar-IQ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28192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عنصر نائب للمحتوى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219200"/>
            <a:ext cx="7785655" cy="4241800"/>
          </a:xfr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400" y="5797924"/>
            <a:ext cx="7616251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186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IQ" sz="2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 </a:t>
            </a:r>
            <a:r>
              <a:rPr lang="ar-IQ" sz="28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نعكاس</a:t>
            </a:r>
            <a:r>
              <a:rPr lang="ar-IQ" sz="2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من السطوح الدائرية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6537" y="1981200"/>
            <a:ext cx="8229600" cy="4389120"/>
          </a:xfrm>
        </p:spPr>
        <p:txBody>
          <a:bodyPr/>
          <a:lstStyle/>
          <a:p>
            <a:pPr marL="0" indent="0" algn="just">
              <a:buNone/>
            </a:pPr>
            <a:r>
              <a:rPr lang="ar-IQ" dirty="0"/>
              <a:t>يعتمد انعكاس الموجات الصوتية من السطوح الدائرية </a:t>
            </a:r>
            <a:r>
              <a:rPr lang="ar-IQ" dirty="0" smtClean="0"/>
              <a:t>على </a:t>
            </a:r>
            <a:r>
              <a:rPr lang="ar-IQ" dirty="0"/>
              <a:t>اتجاه مركز الدائرة بالنسبة لمصدر الصوت ففي </a:t>
            </a:r>
            <a:r>
              <a:rPr lang="ar-IQ" dirty="0" smtClean="0"/>
              <a:t>حالة انعكاس </a:t>
            </a:r>
            <a:r>
              <a:rPr lang="ar-IQ" dirty="0"/>
              <a:t>الصوت من الاسطح الدائرية في المخطط او المقطع ينطبق </a:t>
            </a:r>
            <a:r>
              <a:rPr lang="ar-IQ" dirty="0" smtClean="0"/>
              <a:t>عليها </a:t>
            </a:r>
            <a:r>
              <a:rPr lang="ar-IQ" dirty="0"/>
              <a:t>قانون </a:t>
            </a:r>
            <a:r>
              <a:rPr lang="ar-IQ" dirty="0" smtClean="0"/>
              <a:t>زاوية </a:t>
            </a:r>
            <a:r>
              <a:rPr lang="ar-IQ" dirty="0"/>
              <a:t>الانعكاس تساوي </a:t>
            </a:r>
            <a:r>
              <a:rPr lang="ar-IQ" dirty="0" smtClean="0"/>
              <a:t>زاوية </a:t>
            </a:r>
            <a:r>
              <a:rPr lang="ar-IQ" dirty="0"/>
              <a:t>السقوط فتتركز الانعكاسات في بؤرة معينة يمكن </a:t>
            </a:r>
            <a:r>
              <a:rPr lang="ar-IQ" dirty="0" smtClean="0"/>
              <a:t>معرفتها </a:t>
            </a:r>
            <a:r>
              <a:rPr lang="ar-IQ" dirty="0"/>
              <a:t>من </a:t>
            </a:r>
            <a:r>
              <a:rPr lang="ar-IQ" dirty="0" smtClean="0"/>
              <a:t>المعادلة :</a:t>
            </a:r>
          </a:p>
          <a:p>
            <a:pPr marL="0" indent="0" algn="just">
              <a:buNone/>
            </a:pPr>
            <a:endParaRPr lang="ar-IQ" dirty="0"/>
          </a:p>
          <a:p>
            <a:pPr marL="0" indent="0" algn="just">
              <a:buNone/>
            </a:pPr>
            <a:endParaRPr lang="ar-IQ" dirty="0" smtClean="0"/>
          </a:p>
          <a:p>
            <a:pPr marL="0" indent="0" algn="just">
              <a:buNone/>
            </a:pPr>
            <a:endParaRPr lang="ar-IQ" dirty="0"/>
          </a:p>
          <a:p>
            <a:pPr marL="0" indent="0" algn="just">
              <a:buNone/>
            </a:pPr>
            <a:endParaRPr lang="ar-IQ" dirty="0" smtClean="0"/>
          </a:p>
          <a:p>
            <a:pPr marL="0" indent="0" algn="just">
              <a:buNone/>
            </a:pPr>
            <a:endParaRPr lang="ar-IQ" dirty="0" smtClean="0"/>
          </a:p>
          <a:p>
            <a:pPr marL="0" indent="0" algn="just">
              <a:buNone/>
            </a:pPr>
            <a:endParaRPr lang="ar-IQ" dirty="0" smtClean="0"/>
          </a:p>
          <a:p>
            <a:pPr marL="0" indent="0" algn="just">
              <a:buNone/>
            </a:pP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810000"/>
            <a:ext cx="1905000" cy="87050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4421646"/>
            <a:ext cx="5052675" cy="220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615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6200" y="685800"/>
            <a:ext cx="8786401" cy="4389120"/>
          </a:xfrm>
        </p:spPr>
        <p:txBody>
          <a:bodyPr/>
          <a:lstStyle/>
          <a:p>
            <a:pPr marL="0" indent="0" algn="just">
              <a:buNone/>
            </a:pPr>
            <a:r>
              <a:rPr lang="ar-IQ" dirty="0" smtClean="0"/>
              <a:t>وتكون نقطة </a:t>
            </a:r>
            <a:r>
              <a:rPr lang="en-US" dirty="0" smtClean="0"/>
              <a:t>V</a:t>
            </a:r>
            <a:r>
              <a:rPr lang="ar-IQ" dirty="0" smtClean="0"/>
              <a:t> مركزاً </a:t>
            </a:r>
            <a:r>
              <a:rPr lang="ar-IQ" dirty="0"/>
              <a:t>لتجمع الطاقة الصوتية في الفضاء مما يسبب </a:t>
            </a:r>
            <a:r>
              <a:rPr lang="ar-IQ" dirty="0" smtClean="0"/>
              <a:t>عيباً صوتياً فيها</a:t>
            </a:r>
            <a:r>
              <a:rPr lang="ar-IQ" dirty="0"/>
              <a:t>. اما في حالة </a:t>
            </a:r>
            <a:r>
              <a:rPr lang="ar-IQ" dirty="0" smtClean="0"/>
              <a:t>انعكاس </a:t>
            </a:r>
            <a:r>
              <a:rPr lang="ar-IQ" dirty="0"/>
              <a:t>الموجات الصوتية من السطوح المحدبة فان السطوح المحدبة تعمل </a:t>
            </a:r>
            <a:r>
              <a:rPr lang="ar-IQ" dirty="0" smtClean="0"/>
              <a:t>كناشرات جيدة للموجات </a:t>
            </a:r>
            <a:r>
              <a:rPr lang="ar-IQ" dirty="0"/>
              <a:t>الصوتية، </a:t>
            </a:r>
            <a:r>
              <a:rPr lang="ar-IQ" dirty="0" smtClean="0"/>
              <a:t>ويمكن </a:t>
            </a:r>
            <a:r>
              <a:rPr lang="ar-IQ" dirty="0"/>
              <a:t>استغلال </a:t>
            </a:r>
            <a:r>
              <a:rPr lang="ar-IQ" dirty="0" smtClean="0"/>
              <a:t>هذه </a:t>
            </a:r>
            <a:r>
              <a:rPr lang="ar-IQ" dirty="0"/>
              <a:t>السطوح في نشر الصوت لمسافات اكبر من بقية </a:t>
            </a:r>
            <a:r>
              <a:rPr lang="ar-IQ" dirty="0" smtClean="0"/>
              <a:t>السطوح .</a:t>
            </a:r>
          </a:p>
          <a:p>
            <a:pPr marL="0" indent="0" algn="ctr">
              <a:buNone/>
            </a:pP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786205"/>
            <a:ext cx="4062001" cy="3365500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3528601" y="3145790"/>
            <a:ext cx="2438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/>
              <a:t>الانعكاسات الصوتية </a:t>
            </a:r>
            <a:r>
              <a:rPr lang="ar-IQ" b="1" dirty="0" smtClean="0"/>
              <a:t>من السطوح </a:t>
            </a:r>
            <a:r>
              <a:rPr lang="ar-IQ" b="1" dirty="0"/>
              <a:t>الدائرية</a:t>
            </a:r>
            <a:r>
              <a:rPr lang="ar-IQ" b="1" dirty="0" smtClean="0"/>
              <a:t> </a:t>
            </a:r>
            <a:endParaRPr lang="ar-IQ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4953000"/>
            <a:ext cx="838272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589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914400"/>
            <a:ext cx="6753151" cy="5418174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1262270" y="6211669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b="1" dirty="0"/>
              <a:t>الشروط التي يتوجب ان تحقق في العاكس </a:t>
            </a:r>
            <a:r>
              <a:rPr lang="ar-IQ" b="1" dirty="0" smtClean="0"/>
              <a:t>الصوتي(المستوي والمحدب) لتحقيق </a:t>
            </a:r>
            <a:r>
              <a:rPr lang="ar-IQ" b="1" dirty="0"/>
              <a:t>نشر متجانس لمصوت في القاعات السمعية</a:t>
            </a:r>
          </a:p>
        </p:txBody>
      </p:sp>
    </p:spTree>
    <p:extLst>
      <p:ext uri="{BB962C8B-B14F-4D97-AF65-F5344CB8AC3E}">
        <p14:creationId xmlns:p14="http://schemas.microsoft.com/office/powerpoint/2010/main" val="74571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914400"/>
            <a:ext cx="8229600" cy="57912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548640" marR="0" lvl="0" indent="-4114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ar-IQ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مفردات المحاضرة السابعة</a:t>
            </a:r>
            <a:r>
              <a:rPr lang="ar-IQ" sz="3600" b="1" dirty="0" smtClean="0"/>
              <a:t>.</a:t>
            </a:r>
          </a:p>
          <a:p>
            <a:pPr marL="880110" indent="-74295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ar-IQ" sz="3600" b="1" dirty="0" smtClean="0"/>
              <a:t>معادلات </a:t>
            </a:r>
            <a:r>
              <a:rPr lang="ar-IQ" sz="3600" b="1" dirty="0"/>
              <a:t>زمن ارتداد </a:t>
            </a:r>
            <a:r>
              <a:rPr lang="ar-IQ" sz="3600" b="1" dirty="0" smtClean="0"/>
              <a:t>الصوت </a:t>
            </a:r>
          </a:p>
          <a:p>
            <a:pPr marL="880110" indent="-74295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Arial" panose="020B0604020202020204" pitchFamily="34" charset="0"/>
              <a:buChar char="•"/>
              <a:defRPr/>
            </a:pPr>
            <a:r>
              <a:rPr lang="ar-IQ" sz="3600" b="1" dirty="0"/>
              <a:t>معادلة </a:t>
            </a:r>
            <a:r>
              <a:rPr lang="ar-IQ" sz="3600" b="1" dirty="0" smtClean="0"/>
              <a:t>سابين</a:t>
            </a:r>
            <a:r>
              <a:rPr lang="en-US" sz="3600" b="1" dirty="0" smtClean="0"/>
              <a:t> .(</a:t>
            </a:r>
            <a:r>
              <a:rPr lang="en-US" sz="3600" b="1" dirty="0"/>
              <a:t>Sabine</a:t>
            </a:r>
            <a:r>
              <a:rPr lang="en-US" sz="3600" b="1" dirty="0" smtClean="0"/>
              <a:t>)</a:t>
            </a:r>
          </a:p>
          <a:p>
            <a:pPr marL="880110" indent="-74295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Arial" panose="020B0604020202020204" pitchFamily="34" charset="0"/>
              <a:buChar char="•"/>
              <a:defRPr/>
            </a:pPr>
            <a:r>
              <a:rPr lang="ar-IQ" sz="3600" b="1" dirty="0" smtClean="0"/>
              <a:t>معادلة </a:t>
            </a:r>
            <a:r>
              <a:rPr lang="en-US" sz="3600" b="1" dirty="0" smtClean="0"/>
              <a:t>(</a:t>
            </a:r>
            <a:r>
              <a:rPr lang="en-US" sz="3600" b="1" dirty="0" err="1" smtClean="0"/>
              <a:t>Eyring</a:t>
            </a:r>
            <a:r>
              <a:rPr lang="en-US" sz="3600" b="1" dirty="0" smtClean="0"/>
              <a:t>)</a:t>
            </a:r>
            <a:endParaRPr lang="ar-IQ" sz="3600" b="1" dirty="0" smtClean="0"/>
          </a:p>
          <a:p>
            <a:pPr marL="880110" indent="-74295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Arial" panose="020B0604020202020204" pitchFamily="34" charset="0"/>
              <a:buChar char="•"/>
              <a:defRPr/>
            </a:pPr>
            <a:r>
              <a:rPr lang="ar-IQ" sz="3600" b="1" dirty="0" smtClean="0"/>
              <a:t>زمن </a:t>
            </a:r>
            <a:r>
              <a:rPr lang="ar-IQ" sz="3600" b="1" dirty="0"/>
              <a:t>الترديد </a:t>
            </a:r>
            <a:r>
              <a:rPr lang="ar-IQ" sz="3600" b="1" dirty="0" smtClean="0"/>
              <a:t>الأمثل.</a:t>
            </a:r>
          </a:p>
          <a:p>
            <a:pPr marL="880110" indent="-74295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Arial" panose="020B0604020202020204" pitchFamily="34" charset="0"/>
              <a:buChar char="•"/>
              <a:defRPr/>
            </a:pPr>
            <a:r>
              <a:rPr lang="ar-IQ" sz="3600" b="1" dirty="0" smtClean="0"/>
              <a:t>الانعكاس.</a:t>
            </a:r>
          </a:p>
          <a:p>
            <a:pPr marL="880110" indent="-74295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Arial" panose="020B0604020202020204" pitchFamily="34" charset="0"/>
              <a:buChar char="•"/>
              <a:defRPr/>
            </a:pPr>
            <a:r>
              <a:rPr lang="ar-IQ" sz="3600" b="1" dirty="0"/>
              <a:t>الانعكاس من السطوح </a:t>
            </a:r>
            <a:r>
              <a:rPr lang="ar-IQ" sz="3600" b="1" dirty="0" smtClean="0"/>
              <a:t>المستوية.</a:t>
            </a:r>
          </a:p>
          <a:p>
            <a:pPr marL="880110" indent="-74295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Arial" panose="020B0604020202020204" pitchFamily="34" charset="0"/>
              <a:buChar char="•"/>
              <a:defRPr/>
            </a:pPr>
            <a:r>
              <a:rPr lang="ar-IQ" sz="3600" b="1" dirty="0"/>
              <a:t>الا </a:t>
            </a:r>
            <a:r>
              <a:rPr lang="ar-IQ" sz="3600" b="1" dirty="0" err="1"/>
              <a:t>نعكاس</a:t>
            </a:r>
            <a:r>
              <a:rPr lang="ar-IQ" sz="3600" b="1" dirty="0"/>
              <a:t> من السطوح </a:t>
            </a:r>
            <a:r>
              <a:rPr lang="ar-IQ" sz="3600" b="1" dirty="0" smtClean="0"/>
              <a:t>الدائرية.</a:t>
            </a:r>
            <a:endParaRPr lang="en-US" sz="3600" b="1" dirty="0" smtClean="0"/>
          </a:p>
          <a:p>
            <a:pPr marL="880110" indent="-74295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Arial" panose="020B0604020202020204" pitchFamily="34" charset="0"/>
              <a:buChar char="•"/>
              <a:defRPr/>
            </a:pPr>
            <a:endParaRPr lang="ar-IQ" sz="3600" b="1" dirty="0" smtClean="0"/>
          </a:p>
          <a:p>
            <a:pPr marL="880110" indent="-74295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Arial" panose="020B0604020202020204" pitchFamily="34" charset="0"/>
              <a:buChar char="•"/>
              <a:defRPr/>
            </a:pPr>
            <a:endParaRPr lang="ar-IQ" sz="3600" b="1" dirty="0" smtClean="0"/>
          </a:p>
          <a:p>
            <a:pPr marL="880110" indent="-74295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endParaRPr lang="ar-IQ" sz="3600" b="1" dirty="0" smtClean="0"/>
          </a:p>
          <a:p>
            <a:pPr marL="708660" indent="-57150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Arial" panose="020B0604020202020204" pitchFamily="34" charset="0"/>
              <a:buChar char="•"/>
              <a:defRPr/>
            </a:pPr>
            <a:endParaRPr lang="en-US" sz="3600" dirty="0"/>
          </a:p>
          <a:p>
            <a:pPr marL="548640" marR="0" lvl="0" indent="-4114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lang="ar-IQ" sz="3600" b="1" dirty="0" smtClean="0"/>
          </a:p>
          <a:p>
            <a:pPr marL="65151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endParaRPr kumimoji="0" lang="ar-IQ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ar-IQ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b="1" dirty="0">
                <a:solidFill>
                  <a:schemeClr val="tx1"/>
                </a:solidFill>
              </a:rPr>
              <a:t>معادلة سابين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IQ" dirty="0"/>
              <a:t>تعتمد معادلة سابين في حساب زمن الترديد </a:t>
            </a:r>
            <a:r>
              <a:rPr lang="ar-IQ" dirty="0" smtClean="0"/>
              <a:t>على عاملين </a:t>
            </a:r>
            <a:r>
              <a:rPr lang="ar-IQ" dirty="0"/>
              <a:t>مؤثرين </a:t>
            </a:r>
            <a:r>
              <a:rPr lang="ar-IQ" dirty="0" smtClean="0"/>
              <a:t>هما: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IQ" dirty="0" smtClean="0"/>
              <a:t> </a:t>
            </a:r>
            <a:r>
              <a:rPr lang="ar-IQ" dirty="0"/>
              <a:t>حجم الفضاء الصوتي </a:t>
            </a:r>
            <a:r>
              <a:rPr lang="ar-IQ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IQ" dirty="0" smtClean="0"/>
              <a:t>معاملات الامتصاص للمواد المستعملة </a:t>
            </a:r>
            <a:r>
              <a:rPr lang="ar-IQ" dirty="0"/>
              <a:t>في </a:t>
            </a:r>
            <a:r>
              <a:rPr lang="ar-IQ" dirty="0" smtClean="0"/>
              <a:t>تغليف سطوحه.</a:t>
            </a:r>
          </a:p>
          <a:p>
            <a:pPr marL="0" indent="0" algn="just">
              <a:buNone/>
            </a:pPr>
            <a:endParaRPr lang="ar-IQ" dirty="0"/>
          </a:p>
          <a:p>
            <a:pPr marL="0" indent="0" algn="just">
              <a:buNone/>
            </a:pPr>
            <a:endParaRPr lang="ar-IQ" dirty="0" smtClean="0"/>
          </a:p>
          <a:p>
            <a:pPr algn="just"/>
            <a:endParaRPr lang="ar-IQ" dirty="0"/>
          </a:p>
          <a:p>
            <a:pPr marL="0" indent="0" algn="just">
              <a:buNone/>
            </a:pP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657600"/>
            <a:ext cx="3148051" cy="139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631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9050" y="1066800"/>
            <a:ext cx="8812376" cy="5241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121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r"/>
            <a:r>
              <a:rPr lang="ar-IQ" sz="4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معادلة </a:t>
            </a:r>
            <a:r>
              <a:rPr lang="ar-IQ" sz="4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</a:t>
            </a:r>
            <a:r>
              <a:rPr lang="en-US" sz="4000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Eyring</a:t>
            </a:r>
            <a:r>
              <a:rPr lang="ar-IQ" sz="4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)</a:t>
            </a:r>
            <a:r>
              <a:rPr lang="en-US" sz="4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en-US" sz="4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ar-IQ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400" dirty="0"/>
              <a:t>تفترض </a:t>
            </a:r>
            <a:r>
              <a:rPr lang="ar-IQ" sz="2400" dirty="0" smtClean="0"/>
              <a:t>هذه </a:t>
            </a:r>
            <a:r>
              <a:rPr lang="ar-IQ" sz="2400" dirty="0"/>
              <a:t>المعادلة ان سطوح الفضاء ناشرة </a:t>
            </a:r>
            <a:r>
              <a:rPr lang="ar-IQ" sz="2400" dirty="0" smtClean="0"/>
              <a:t>للصوت </a:t>
            </a:r>
            <a:r>
              <a:rPr lang="ar-IQ" sz="2400" dirty="0"/>
              <a:t>بشكل متجانس بحيث تحدث </a:t>
            </a:r>
            <a:r>
              <a:rPr lang="ar-IQ" sz="2400" dirty="0" smtClean="0"/>
              <a:t>عملية </a:t>
            </a:r>
            <a:r>
              <a:rPr lang="ar-IQ" sz="2400" dirty="0"/>
              <a:t>امتصاص </a:t>
            </a:r>
            <a:r>
              <a:rPr lang="ar-IQ" sz="2400" dirty="0" smtClean="0"/>
              <a:t>الصوت بطريقة </a:t>
            </a:r>
            <a:r>
              <a:rPr lang="ar-IQ" sz="2400" dirty="0"/>
              <a:t>متجانسة في ارجاء الفضاء ذي الشكل متوازي السطوح </a:t>
            </a:r>
            <a:r>
              <a:rPr lang="ar-IQ" sz="2400" dirty="0" smtClean="0"/>
              <a:t>المستطيلة </a:t>
            </a:r>
            <a:r>
              <a:rPr lang="ar-IQ" sz="2400" dirty="0"/>
              <a:t>ويرمز لزمن الترديد </a:t>
            </a:r>
            <a:r>
              <a:rPr lang="ar-IQ" sz="2400" dirty="0" smtClean="0"/>
              <a:t>هنا  </a:t>
            </a:r>
            <a:r>
              <a:rPr lang="en-US" sz="2400" dirty="0" err="1" smtClean="0"/>
              <a:t>Te</a:t>
            </a:r>
            <a:endParaRPr lang="ar-IQ" sz="2400" dirty="0" smtClean="0"/>
          </a:p>
          <a:p>
            <a:pPr marL="0" indent="0" algn="ctr">
              <a:buNone/>
            </a:pPr>
            <a:endParaRPr lang="ar-IQ" sz="2400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971800"/>
            <a:ext cx="4572000" cy="1033219"/>
          </a:xfrm>
          <a:prstGeom prst="rect">
            <a:avLst/>
          </a:prstGeom>
        </p:spPr>
      </p:pic>
      <p:sp>
        <p:nvSpPr>
          <p:cNvPr id="6" name="عنوان 1"/>
          <p:cNvSpPr txBox="1">
            <a:spLocks/>
          </p:cNvSpPr>
          <p:nvPr/>
        </p:nvSpPr>
        <p:spPr>
          <a:xfrm>
            <a:off x="609600" y="3668162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IQ" sz="40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زمن الترديد الامثل</a:t>
            </a:r>
            <a:endParaRPr lang="ar-IQ" sz="4000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04800" y="4876800"/>
            <a:ext cx="8534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IQ" sz="2400" dirty="0"/>
              <a:t>يوصى بان يكون زمن الترديد الامثل للفضاءات السمعية في نطاق الترددات المحصورة بين </a:t>
            </a:r>
            <a:r>
              <a:rPr lang="en-US" sz="2400" dirty="0"/>
              <a:t>500-1000</a:t>
            </a:r>
            <a:r>
              <a:rPr lang="ar-IQ" sz="2400" dirty="0"/>
              <a:t>  </a:t>
            </a:r>
            <a:r>
              <a:rPr lang="en-US" sz="2400" dirty="0"/>
              <a:t>Hz </a:t>
            </a:r>
            <a:r>
              <a:rPr lang="ar-IQ" sz="2400" dirty="0"/>
              <a:t> كما في الجدول التالي</a:t>
            </a:r>
          </a:p>
        </p:txBody>
      </p:sp>
    </p:spTree>
    <p:extLst>
      <p:ext uri="{BB962C8B-B14F-4D97-AF65-F5344CB8AC3E}">
        <p14:creationId xmlns:p14="http://schemas.microsoft.com/office/powerpoint/2010/main" val="3589132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64243"/>
            <a:ext cx="5486400" cy="6596553"/>
          </a:xfrm>
        </p:spPr>
      </p:pic>
    </p:spTree>
    <p:extLst>
      <p:ext uri="{BB962C8B-B14F-4D97-AF65-F5344CB8AC3E}">
        <p14:creationId xmlns:p14="http://schemas.microsoft.com/office/powerpoint/2010/main" val="3560445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6553200" y="381000"/>
            <a:ext cx="2209800" cy="1143000"/>
          </a:xfrm>
        </p:spPr>
        <p:txBody>
          <a:bodyPr anchor="ctr">
            <a:normAutofit/>
          </a:bodyPr>
          <a:lstStyle/>
          <a:p>
            <a:pPr algn="r"/>
            <a:r>
              <a:rPr lang="ar-IQ" sz="32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الانعكاس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685800" y="1219200"/>
            <a:ext cx="8229600" cy="2209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IQ" sz="2400" dirty="0"/>
              <a:t>عندما تصطدم الموجات الصوتية </a:t>
            </a:r>
            <a:r>
              <a:rPr lang="ar-IQ" sz="2400" dirty="0" smtClean="0"/>
              <a:t>بجدار </a:t>
            </a:r>
            <a:r>
              <a:rPr lang="ar-IQ" sz="2400" dirty="0" err="1"/>
              <a:t>فاما</a:t>
            </a:r>
            <a:r>
              <a:rPr lang="ar-IQ" sz="2400" dirty="0"/>
              <a:t> تنعكس </a:t>
            </a:r>
            <a:r>
              <a:rPr lang="ar-IQ" sz="2400" dirty="0" smtClean="0"/>
              <a:t>كلياً </a:t>
            </a:r>
            <a:r>
              <a:rPr lang="ar-IQ" sz="2400" dirty="0"/>
              <a:t>او تمتص </a:t>
            </a:r>
            <a:r>
              <a:rPr lang="ar-IQ" sz="2400" dirty="0" smtClean="0"/>
              <a:t>كلياً </a:t>
            </a:r>
            <a:r>
              <a:rPr lang="ar-IQ" sz="2400" dirty="0"/>
              <a:t>او تنتقل </a:t>
            </a:r>
            <a:r>
              <a:rPr lang="ar-IQ" sz="2400" dirty="0" smtClean="0"/>
              <a:t>كلياً </a:t>
            </a:r>
            <a:r>
              <a:rPr lang="ar-IQ" sz="2400" dirty="0"/>
              <a:t>او يحدث </a:t>
            </a:r>
            <a:r>
              <a:rPr lang="ar-IQ" sz="2400" dirty="0" smtClean="0"/>
              <a:t>لها امتصاص وانعكاس </a:t>
            </a:r>
            <a:r>
              <a:rPr lang="ar-IQ" sz="2400" dirty="0"/>
              <a:t>وانتقال </a:t>
            </a:r>
            <a:r>
              <a:rPr lang="ar-IQ" sz="2400" dirty="0" smtClean="0"/>
              <a:t>معاً</a:t>
            </a:r>
            <a:r>
              <a:rPr lang="ar-IQ" sz="2400" dirty="0"/>
              <a:t>، وتؤثر في ذلك طبيعة المواد المكون </a:t>
            </a:r>
            <a:r>
              <a:rPr lang="ar-IQ" sz="2400" dirty="0" smtClean="0"/>
              <a:t>منها </a:t>
            </a:r>
            <a:r>
              <a:rPr lang="ar-IQ" sz="2400" dirty="0"/>
              <a:t>الجدار </a:t>
            </a:r>
            <a:r>
              <a:rPr lang="ar-IQ" sz="2400" dirty="0" smtClean="0"/>
              <a:t>وسطحها وكثافتها ومساميتها وسمكها وخواص </a:t>
            </a:r>
            <a:r>
              <a:rPr lang="ar-IQ" sz="2400" dirty="0"/>
              <a:t>اخرى فيزيائية، كمعامل المرونة وطريقة </a:t>
            </a:r>
            <a:r>
              <a:rPr lang="ar-IQ" sz="2400" dirty="0" smtClean="0"/>
              <a:t>تثبيتها </a:t>
            </a:r>
            <a:r>
              <a:rPr lang="ar-IQ" sz="2400" dirty="0"/>
              <a:t>وغيره. </a:t>
            </a:r>
            <a:r>
              <a:rPr lang="ar-IQ" sz="2400" dirty="0" smtClean="0"/>
              <a:t>وتختلف </a:t>
            </a:r>
            <a:r>
              <a:rPr lang="ar-IQ" sz="2400" dirty="0"/>
              <a:t>طريقة انعكاس الموجات </a:t>
            </a:r>
            <a:r>
              <a:rPr lang="ar-IQ" sz="2400" dirty="0" smtClean="0"/>
              <a:t>الصوتية  باختلاف </a:t>
            </a:r>
            <a:r>
              <a:rPr lang="ar-IQ" sz="2400" dirty="0"/>
              <a:t>اشكال السطوح التي تصطدم </a:t>
            </a:r>
            <a:r>
              <a:rPr lang="ar-IQ" sz="2400" dirty="0" smtClean="0"/>
              <a:t>بها.</a:t>
            </a:r>
          </a:p>
          <a:p>
            <a:pPr marL="0" indent="0" algn="just">
              <a:buNone/>
            </a:pPr>
            <a:endParaRPr lang="ar-IQ" sz="2400" dirty="0"/>
          </a:p>
        </p:txBody>
      </p:sp>
      <p:sp>
        <p:nvSpPr>
          <p:cNvPr id="6" name="مستطيل 5"/>
          <p:cNvSpPr/>
          <p:nvPr/>
        </p:nvSpPr>
        <p:spPr>
          <a:xfrm>
            <a:off x="5105400" y="3136612"/>
            <a:ext cx="38683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800" b="1" dirty="0" smtClean="0"/>
              <a:t>الانعكاس </a:t>
            </a:r>
            <a:r>
              <a:rPr lang="ar-IQ" sz="3200" b="1" dirty="0"/>
              <a:t>من</a:t>
            </a:r>
            <a:r>
              <a:rPr lang="ar-IQ" sz="2800" b="1" dirty="0"/>
              <a:t> السطوح المستوية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762000" y="3721387"/>
            <a:ext cx="80772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ar-IQ" sz="2400" dirty="0"/>
              <a:t>عندما تنعكس الموجات الصوتية من السطوح المستوية تنطبق </a:t>
            </a:r>
            <a:r>
              <a:rPr lang="ar-IQ" sz="2400" dirty="0" smtClean="0"/>
              <a:t>عليها </a:t>
            </a:r>
            <a:r>
              <a:rPr lang="ar-IQ" sz="2400" dirty="0"/>
              <a:t>قوانين انعكاس الضوء، حيث ان </a:t>
            </a:r>
            <a:r>
              <a:rPr lang="ar-IQ" sz="2400" dirty="0" smtClean="0"/>
              <a:t>زاوية </a:t>
            </a:r>
            <a:r>
              <a:rPr lang="ar-IQ" sz="2400" dirty="0"/>
              <a:t>السقوط تساوي </a:t>
            </a:r>
            <a:r>
              <a:rPr lang="ar-IQ" sz="2400" dirty="0" smtClean="0"/>
              <a:t>زاوية </a:t>
            </a:r>
            <a:r>
              <a:rPr lang="ar-IQ" sz="2400" dirty="0"/>
              <a:t>الانعكاس و يمكن ايجاد مواقع انعكاسات الموجات </a:t>
            </a:r>
            <a:r>
              <a:rPr lang="ar-IQ" sz="2400" dirty="0" smtClean="0"/>
              <a:t>المختلفة </a:t>
            </a:r>
            <a:r>
              <a:rPr lang="ar-IQ" sz="2400" dirty="0"/>
              <a:t>من </a:t>
            </a:r>
            <a:r>
              <a:rPr lang="ar-IQ" sz="2400" dirty="0" smtClean="0"/>
              <a:t>الشكل (1) </a:t>
            </a:r>
            <a:r>
              <a:rPr lang="ar-IQ" sz="2400" dirty="0"/>
              <a:t>يمكن </a:t>
            </a:r>
            <a:r>
              <a:rPr lang="ar-IQ" sz="2400" dirty="0" smtClean="0"/>
              <a:t>ان </a:t>
            </a:r>
            <a:r>
              <a:rPr lang="ar-IQ" sz="2400" dirty="0"/>
              <a:t>يستفاد من الانعكاس في تقوية الصوت </a:t>
            </a:r>
            <a:r>
              <a:rPr lang="ar-IQ" sz="2400" dirty="0" smtClean="0"/>
              <a:t>طبيعياً </a:t>
            </a:r>
            <a:r>
              <a:rPr lang="ar-IQ" sz="2400" dirty="0"/>
              <a:t>في الفضاءات السمعية مثل القاعات الموسيقية </a:t>
            </a:r>
            <a:r>
              <a:rPr lang="ar-IQ" sz="2400" dirty="0" smtClean="0"/>
              <a:t>والمسرحية وقاعات المؤتمرات </a:t>
            </a:r>
            <a:r>
              <a:rPr lang="ar-IQ" sz="2400" dirty="0"/>
              <a:t>لاحظ </a:t>
            </a:r>
            <a:r>
              <a:rPr lang="ar-IQ" sz="2400" dirty="0" smtClean="0"/>
              <a:t>الشكل (2) 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546465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381000" y="834782"/>
            <a:ext cx="8610600" cy="4952999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1066800" y="5867400"/>
            <a:ext cx="6934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2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شكل (1) تقوية </a:t>
            </a:r>
            <a:r>
              <a:rPr lang="ar-IQ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طبيعية </a:t>
            </a:r>
            <a:r>
              <a:rPr lang="ar-IQ" sz="2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للمصدر </a:t>
            </a:r>
            <a:r>
              <a:rPr lang="ar-IQ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الانعكاس </a:t>
            </a:r>
            <a:r>
              <a:rPr lang="ar-IQ" sz="2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على السطوح </a:t>
            </a:r>
            <a:r>
              <a:rPr lang="ar-IQ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المستوية</a:t>
            </a:r>
          </a:p>
        </p:txBody>
      </p:sp>
    </p:spTree>
    <p:extLst>
      <p:ext uri="{BB962C8B-B14F-4D97-AF65-F5344CB8AC3E}">
        <p14:creationId xmlns:p14="http://schemas.microsoft.com/office/powerpoint/2010/main" val="1322458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752600"/>
            <a:ext cx="8020474" cy="4079081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533400" y="5508515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IQ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شكل (2) تقوية </a:t>
            </a:r>
            <a:r>
              <a:rPr lang="ar-IQ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طبيعية </a:t>
            </a:r>
            <a:r>
              <a:rPr lang="ar-IQ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للمصدر </a:t>
            </a:r>
            <a:r>
              <a:rPr lang="ar-IQ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في القاعات الصوتية باستعمال عاكسات </a:t>
            </a:r>
            <a:r>
              <a:rPr lang="ar-IQ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الصوت </a:t>
            </a:r>
            <a:r>
              <a:rPr lang="ar-IQ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المستوية</a:t>
            </a:r>
          </a:p>
        </p:txBody>
      </p:sp>
    </p:spTree>
    <p:extLst>
      <p:ext uri="{BB962C8B-B14F-4D97-AF65-F5344CB8AC3E}">
        <p14:creationId xmlns:p14="http://schemas.microsoft.com/office/powerpoint/2010/main" val="23771802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2824</TotalTime>
  <Words>612</Words>
  <Application>Microsoft Office PowerPoint</Application>
  <PresentationFormat>عرض على الشاشة (3:4)‏</PresentationFormat>
  <Paragraphs>48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9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5" baseType="lpstr">
      <vt:lpstr>Adobe Fan Heiti Std B</vt:lpstr>
      <vt:lpstr>Arabic Typesetting</vt:lpstr>
      <vt:lpstr>Arial</vt:lpstr>
      <vt:lpstr>Calibri</vt:lpstr>
      <vt:lpstr>Constantia</vt:lpstr>
      <vt:lpstr>Majalla UI</vt:lpstr>
      <vt:lpstr>Simplified Arabic</vt:lpstr>
      <vt:lpstr>Traditional Arabic</vt:lpstr>
      <vt:lpstr>Wingdings 2</vt:lpstr>
      <vt:lpstr>Flow</vt:lpstr>
      <vt:lpstr>صوتيات العمارة</vt:lpstr>
      <vt:lpstr>عرض تقديمي في PowerPoint</vt:lpstr>
      <vt:lpstr>معادلة سابين</vt:lpstr>
      <vt:lpstr>عرض تقديمي في PowerPoint</vt:lpstr>
      <vt:lpstr>معادلة (Eyring) </vt:lpstr>
      <vt:lpstr>عرض تقديمي في PowerPoint</vt:lpstr>
      <vt:lpstr>الانعكاس</vt:lpstr>
      <vt:lpstr>عرض تقديمي في PowerPoint</vt:lpstr>
      <vt:lpstr>عرض تقديمي في PowerPoint</vt:lpstr>
      <vt:lpstr>ان للتقوية الطبيعية للصوت أهمية كبيرة تتمثل بالاتي:</vt:lpstr>
      <vt:lpstr>عرض تقديمي في PowerPoint</vt:lpstr>
      <vt:lpstr>عرض تقديمي في PowerPoint</vt:lpstr>
      <vt:lpstr>الا نعكاس من السطوح الدائرية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صوتيات العمارة</dc:title>
  <dc:creator>az</dc:creator>
  <cp:lastModifiedBy>DR.Ahmed Saker 2O14</cp:lastModifiedBy>
  <cp:revision>55</cp:revision>
  <dcterms:created xsi:type="dcterms:W3CDTF">2006-08-16T00:00:00Z</dcterms:created>
  <dcterms:modified xsi:type="dcterms:W3CDTF">2016-05-08T00:17:50Z</dcterms:modified>
</cp:coreProperties>
</file>