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7562850" cy="1069181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1140" y="3252"/>
      </p:cViewPr>
      <p:guideLst>
        <p:guide orient="horz" pos="3367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7908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8275" y="974725"/>
            <a:ext cx="6884988" cy="942181"/>
          </a:xfrm>
          <a:prstGeom prst="rect">
            <a:avLst/>
          </a:prstGeom>
        </p:spPr>
        <p:txBody>
          <a:bodyPr lIns="0" tIns="0" rIns="0" bIns="0"/>
          <a:lstStyle/>
          <a:p>
            <a:pPr marL="190500" eaLnBrk="1" hangingPunct="1">
              <a:spcAft>
                <a:spcPts val="838"/>
              </a:spcAft>
            </a:pPr>
            <a:r>
              <a:rPr lang="en-US" sz="2300" b="1" u="sng" dirty="0">
                <a:latin typeface="Times New Roman" pitchFamily="18" charset="0"/>
              </a:rPr>
              <a:t>Term 2, Lecture 7: Emitter-Feedback &amp; Collector-</a:t>
            </a:r>
          </a:p>
          <a:p>
            <a:pPr marL="190500" algn="ctr" eaLnBrk="1" hangingPunct="1">
              <a:spcAft>
                <a:spcPts val="1675"/>
              </a:spcAft>
            </a:pPr>
            <a:r>
              <a:rPr lang="en-US" sz="2300" b="1" u="sng" dirty="0">
                <a:latin typeface="Times New Roman" pitchFamily="18" charset="0"/>
              </a:rPr>
              <a:t>Feedback biases</a:t>
            </a:r>
          </a:p>
          <a:p>
            <a:pPr marL="190500" eaLnBrk="1" hangingPunct="1">
              <a:spcAft>
                <a:spcPts val="2100"/>
              </a:spcAft>
            </a:pPr>
            <a:r>
              <a:rPr lang="en-US" sz="2300" b="1" u="sng" dirty="0">
                <a:latin typeface="Times New Roman" pitchFamily="18" charset="0"/>
              </a:rPr>
              <a:t>Emitter-Feedback bias:</a:t>
            </a:r>
          </a:p>
        </p:txBody>
      </p:sp>
      <p:sp>
        <p:nvSpPr>
          <p:cNvPr id="8" name="Rectangle 7"/>
          <p:cNvSpPr/>
          <p:nvPr/>
        </p:nvSpPr>
        <p:spPr>
          <a:xfrm>
            <a:off x="3697288" y="9926638"/>
            <a:ext cx="88900" cy="125412"/>
          </a:xfrm>
          <a:prstGeom prst="rect">
            <a:avLst/>
          </a:prstGeom>
        </p:spPr>
        <p:txBody>
          <a:bodyPr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50" b="1" dirty="0">
                <a:latin typeface="Times New Roman"/>
              </a:rPr>
              <a:t>1</a:t>
            </a:r>
          </a:p>
        </p:txBody>
      </p:sp>
      <p:pic>
        <p:nvPicPr>
          <p:cNvPr id="9" name="Picture 8" descr="C:\Users\k\Desktop\Untitled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2602706"/>
            <a:ext cx="7038975" cy="3562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C:\Users\k\Desktop\Untitled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01" y="6165056"/>
            <a:ext cx="6334125" cy="3276600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491084"/>
    </mc:Choice>
    <mc:Fallback xmlns="">
      <p:transition spd="slow" advTm="491084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3694113" y="9926638"/>
            <a:ext cx="92075" cy="125412"/>
          </a:xfrm>
          <a:prstGeom prst="rect">
            <a:avLst/>
          </a:prstGeom>
        </p:spPr>
        <p:txBody>
          <a:bodyPr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50" b="1" dirty="0">
                <a:latin typeface="Times New Roman"/>
              </a:rPr>
              <a:t>2</a:t>
            </a:r>
          </a:p>
        </p:txBody>
      </p:sp>
      <p:pic>
        <p:nvPicPr>
          <p:cNvPr id="31" name="Picture 30" descr="C:\Users\k\Desktop\Untitled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96" y="392906"/>
            <a:ext cx="7206664" cy="137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Picture 31" descr="C:\Users\k\Desktop\Untitled2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425" y="1916906"/>
            <a:ext cx="1905000" cy="190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Picture 32" descr="C:\Users\k\Desktop\Untitled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34" y="4050506"/>
            <a:ext cx="7307629" cy="5181600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321287"/>
    </mc:Choice>
    <mc:Fallback xmlns="">
      <p:transition spd="slow" advTm="321287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173038" y="392906"/>
            <a:ext cx="32591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/>
          <a:p>
            <a:pPr eaLnBrk="1" hangingPunct="1">
              <a:spcAft>
                <a:spcPts val="1888"/>
              </a:spcAft>
            </a:pPr>
            <a:r>
              <a:rPr lang="en-US" sz="2300" b="1" u="sng" dirty="0">
                <a:latin typeface="Times New Roman" pitchFamily="18" charset="0"/>
              </a:rPr>
              <a:t>Collector-Feedback bias: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690938" y="9926638"/>
            <a:ext cx="92075" cy="125412"/>
          </a:xfrm>
          <a:prstGeom prst="rect">
            <a:avLst/>
          </a:prstGeom>
        </p:spPr>
        <p:txBody>
          <a:bodyPr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50" b="1" dirty="0">
                <a:latin typeface="Times New Roman"/>
              </a:rPr>
              <a:t>3</a:t>
            </a:r>
          </a:p>
        </p:txBody>
      </p:sp>
      <p:pic>
        <p:nvPicPr>
          <p:cNvPr id="26" name="Picture 25" descr="C:\Users\k\Desktop\Untitled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" y="926306"/>
            <a:ext cx="7342187" cy="6553200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328048"/>
    </mc:Choice>
    <mc:Fallback xmlns="">
      <p:transition spd="slow" advTm="328048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87763" y="9926638"/>
            <a:ext cx="101600" cy="125412"/>
          </a:xfrm>
          <a:prstGeom prst="rect">
            <a:avLst/>
          </a:prstGeom>
        </p:spPr>
        <p:txBody>
          <a:bodyPr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50" b="1" dirty="0" smtClean="0">
                <a:latin typeface="Times New Roman"/>
              </a:rPr>
              <a:t>4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950" b="1" dirty="0">
              <a:latin typeface="Times New Roman"/>
            </a:endParaRPr>
          </a:p>
        </p:txBody>
      </p:sp>
      <p:pic>
        <p:nvPicPr>
          <p:cNvPr id="1026" name="Picture 2" descr="C:\Users\k\Desktop\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6" y="392906"/>
            <a:ext cx="7239000" cy="466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\Desktop\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" y="5193506"/>
            <a:ext cx="7162801" cy="3056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414883"/>
    </mc:Choice>
    <mc:Fallback xmlns="">
      <p:transition spd="slow" advTm="414883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90938" y="9926638"/>
            <a:ext cx="92075" cy="125412"/>
          </a:xfrm>
          <a:prstGeom prst="rect">
            <a:avLst/>
          </a:prstGeom>
        </p:spPr>
        <p:txBody>
          <a:bodyPr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50" b="1" dirty="0" smtClean="0">
                <a:latin typeface="Times New Roman"/>
              </a:rPr>
              <a:t>5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950" b="1" dirty="0">
              <a:latin typeface="Times New Roman"/>
            </a:endParaRPr>
          </a:p>
        </p:txBody>
      </p:sp>
      <p:pic>
        <p:nvPicPr>
          <p:cNvPr id="6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6" y="5422106"/>
            <a:ext cx="7386637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C:\Users\k\Desktop\Untitled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05" y="469106"/>
            <a:ext cx="7105015" cy="251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05" y="3364706"/>
            <a:ext cx="7117471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12176" y="2983706"/>
            <a:ext cx="118268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/>
          <a:p>
            <a:pPr eaLnBrk="1" hangingPunct="1"/>
            <a:r>
              <a:rPr lang="en-US" sz="2300" b="1" u="sng" dirty="0">
                <a:latin typeface="Times New Roman" pitchFamily="18" charset="0"/>
              </a:rPr>
              <a:t>Solution</a:t>
            </a:r>
            <a:r>
              <a:rPr lang="en-US" sz="2300" b="1" dirty="0">
                <a:latin typeface="Times New Roman" pitchFamily="18" charset="0"/>
              </a:rPr>
              <a:t>: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47152"/>
    </mc:Choice>
    <mc:Fallback xmlns="">
      <p:transition spd="slow" advTm="47152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6224" y="8165306"/>
            <a:ext cx="6994525" cy="1871662"/>
          </a:xfrm>
          <a:prstGeom prst="rect">
            <a:avLst/>
          </a:prstGeom>
        </p:spPr>
        <p:txBody>
          <a:bodyPr lIns="0" tIns="0" rIns="0" bIns="0"/>
          <a:lstStyle/>
          <a:p>
            <a:pPr eaLnBrk="1" fontAlgn="auto" hangingPunct="1">
              <a:spcBef>
                <a:spcPts val="1470"/>
              </a:spcBef>
              <a:spcAft>
                <a:spcPts val="1470"/>
              </a:spcAft>
              <a:defRPr/>
            </a:pPr>
            <a:r>
              <a:rPr lang="en-US" sz="2300" b="1" u="sng" dirty="0">
                <a:latin typeface="Times New Roman"/>
              </a:rPr>
              <a:t>Review Questions:</a:t>
            </a:r>
          </a:p>
          <a:p>
            <a:pPr marL="965200" indent="-215900" eaLnBrk="1" fontAlgn="auto" hangingPunct="1">
              <a:lnSpc>
                <a:spcPts val="316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Times New Roman"/>
              </a:rPr>
              <a:t>1. </a:t>
            </a:r>
            <a:r>
              <a:rPr lang="en-US" sz="2000" dirty="0">
                <a:latin typeface="Times New Roman"/>
              </a:rPr>
              <a:t>How does emitter-feedback bias improve on base bias?</a:t>
            </a:r>
          </a:p>
          <a:p>
            <a:pPr marL="965200" indent="-215900" eaLnBrk="1" fontAlgn="auto" hangingPunct="1">
              <a:lnSpc>
                <a:spcPts val="316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Times New Roman"/>
              </a:rPr>
              <a:t>2. </a:t>
            </a:r>
            <a:r>
              <a:rPr lang="en-US" sz="2000" dirty="0" smtClean="0">
                <a:latin typeface="Times New Roman"/>
              </a:rPr>
              <a:t>Explain </a:t>
            </a:r>
            <a:r>
              <a:rPr lang="en-US" sz="2000" dirty="0">
                <a:latin typeface="Times New Roman"/>
              </a:rPr>
              <a:t>how an increase in beta DC causes a reduction in base current in a collector-feedback circuit.</a:t>
            </a:r>
          </a:p>
        </p:txBody>
      </p:sp>
      <p:pic>
        <p:nvPicPr>
          <p:cNvPr id="3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87" y="392906"/>
            <a:ext cx="712152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87" y="4202906"/>
            <a:ext cx="7165488" cy="361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726664" y="10063381"/>
            <a:ext cx="92075" cy="125412"/>
          </a:xfrm>
          <a:prstGeom prst="rect">
            <a:avLst/>
          </a:prstGeom>
        </p:spPr>
        <p:txBody>
          <a:bodyPr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50" b="1" dirty="0">
                <a:latin typeface="Times New Roman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967779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804"/>
    </mc:Choice>
    <mc:Fallback xmlns="">
      <p:transition spd="slow" advTm="61804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59</Words>
  <Application>Microsoft Office PowerPoint</Application>
  <PresentationFormat>Custom</PresentationFormat>
  <Paragraphs>14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</dc:creator>
  <cp:lastModifiedBy>k</cp:lastModifiedBy>
  <cp:revision>24</cp:revision>
  <dcterms:modified xsi:type="dcterms:W3CDTF">2020-06-28T17:12:34Z</dcterms:modified>
</cp:coreProperties>
</file>