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02F54ABB-568F-4140-B519-BD16DDDA76D5}" type="datetimeFigureOut">
              <a:rPr lang="en-GB" smtClean="0"/>
              <a:t>20/04/2019</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E7C22C96-2DF0-43FA-92AA-B60A9D6031E8}" type="slidenum">
              <a:rPr lang="en-GB" smtClean="0"/>
              <a:t>‹#›</a:t>
            </a:fld>
            <a:endParaRPr lang="en-GB"/>
          </a:p>
        </p:txBody>
      </p:sp>
    </p:spTree>
    <p:extLst>
      <p:ext uri="{BB962C8B-B14F-4D97-AF65-F5344CB8AC3E}">
        <p14:creationId xmlns:p14="http://schemas.microsoft.com/office/powerpoint/2010/main" val="2415113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7C22C96-2DF0-43FA-92AA-B60A9D6031E8}" type="slidenum">
              <a:rPr lang="en-GB" smtClean="0"/>
              <a:t>1</a:t>
            </a:fld>
            <a:endParaRPr lang="en-GB"/>
          </a:p>
        </p:txBody>
      </p:sp>
    </p:spTree>
    <p:extLst>
      <p:ext uri="{BB962C8B-B14F-4D97-AF65-F5344CB8AC3E}">
        <p14:creationId xmlns:p14="http://schemas.microsoft.com/office/powerpoint/2010/main" val="3326776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A458C7B-CDBD-462A-ABB9-EB70F1BA78F6}" type="datetime1">
              <a:rPr lang="en-GB" smtClean="0"/>
              <a:t>20/04/2019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677734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3FF468-529C-4116-B3AA-F788412DF606}" type="datetime1">
              <a:rPr lang="en-GB" smtClean="0"/>
              <a:t>20/04/2019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329265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C7559E-76EC-4E79-A2E5-7EF124558B3C}" type="datetime1">
              <a:rPr lang="en-GB" smtClean="0"/>
              <a:t>20/04/2019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398279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D60A61-457A-4CC3-A13B-7E0413B0A566}" type="datetime1">
              <a:rPr lang="en-GB" smtClean="0"/>
              <a:t>20/04/2019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2090863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AE4F0-C10E-4C1F-8E57-3FE11E17F23F}" type="datetime1">
              <a:rPr lang="en-GB" smtClean="0"/>
              <a:t>20/04/2019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1379530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D16B826-F7CD-4CA7-900E-382FDF88056F}" type="datetime1">
              <a:rPr lang="en-GB" smtClean="0"/>
              <a:t>20/04/2019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272514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9ADD63E-CA58-4F34-A6C1-AC0FED222281}" type="datetime1">
              <a:rPr lang="en-GB" smtClean="0"/>
              <a:t>20/04/2019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163490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800BD0F-620F-44D5-A0A7-36CCB693EAA8}" type="datetime1">
              <a:rPr lang="en-GB" smtClean="0"/>
              <a:t>20/04/2019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3992062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82026-C168-4974-B91C-95A3E806DDAA}" type="datetime1">
              <a:rPr lang="en-GB" smtClean="0"/>
              <a:t>20/04/2019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4246048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F4313F-7FDE-4FB2-B6E2-C0E8145D506B}" type="datetime1">
              <a:rPr lang="en-GB" smtClean="0"/>
              <a:t>20/04/2019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3603160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699D4E-87B3-4EAD-809B-E3CE6ADAEEE6}" type="datetime1">
              <a:rPr lang="en-GB" smtClean="0"/>
              <a:t>20/04/2019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1751897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F1D6AA-1A40-4BAC-96CD-59DAFA1FF50D}" type="datetime1">
              <a:rPr lang="en-GB" smtClean="0"/>
              <a:t>20/04/2019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31785-3209-4D27-AA3F-B4E29C692001}" type="slidenum">
              <a:rPr lang="en-GB" smtClean="0"/>
              <a:t>‹#›</a:t>
            </a:fld>
            <a:endParaRPr lang="en-GB"/>
          </a:p>
        </p:txBody>
      </p:sp>
    </p:spTree>
    <p:extLst>
      <p:ext uri="{BB962C8B-B14F-4D97-AF65-F5344CB8AC3E}">
        <p14:creationId xmlns:p14="http://schemas.microsoft.com/office/powerpoint/2010/main" val="782078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1043189"/>
          </a:xfrm>
          <a:ln>
            <a:solidFill>
              <a:schemeClr val="accent2">
                <a:lumMod val="75000"/>
              </a:schemeClr>
            </a:solidFill>
          </a:ln>
        </p:spPr>
        <p:txBody>
          <a:bodyPr/>
          <a:lstStyle/>
          <a:p>
            <a:r>
              <a:rPr lang="en-GB" b="1" dirty="0" smtClean="0">
                <a:ln w="22225">
                  <a:solidFill>
                    <a:schemeClr val="accent2"/>
                  </a:solidFill>
                  <a:prstDash val="solid"/>
                </a:ln>
                <a:solidFill>
                  <a:schemeClr val="accent2">
                    <a:lumMod val="40000"/>
                    <a:lumOff val="60000"/>
                  </a:schemeClr>
                </a:solidFill>
              </a:rPr>
              <a:t>Nanomaterials for Building</a:t>
            </a:r>
            <a:endParaRPr lang="en-GB" b="1" dirty="0">
              <a:ln w="22225">
                <a:solidFill>
                  <a:schemeClr val="accent2"/>
                </a:solidFill>
                <a:prstDash val="solid"/>
              </a:ln>
              <a:solidFill>
                <a:schemeClr val="accent2">
                  <a:lumMod val="40000"/>
                  <a:lumOff val="60000"/>
                </a:schemeClr>
              </a:solidFill>
            </a:endParaRPr>
          </a:p>
        </p:txBody>
      </p:sp>
      <p:sp>
        <p:nvSpPr>
          <p:cNvPr id="3" name="Subtitle 2"/>
          <p:cNvSpPr>
            <a:spLocks noGrp="1"/>
          </p:cNvSpPr>
          <p:nvPr>
            <p:ph type="subTitle" idx="1"/>
          </p:nvPr>
        </p:nvSpPr>
        <p:spPr>
          <a:xfrm>
            <a:off x="4121239" y="4018207"/>
            <a:ext cx="3949521" cy="437883"/>
          </a:xfrm>
          <a:ln>
            <a:solidFill>
              <a:schemeClr val="accent2">
                <a:lumMod val="60000"/>
                <a:lumOff val="40000"/>
              </a:schemeClr>
            </a:solidFill>
          </a:ln>
        </p:spPr>
        <p:txBody>
          <a:bodyPr/>
          <a:lstStyle/>
          <a:p>
            <a:r>
              <a:rPr lang="en-GB" b="1" dirty="0" smtClean="0">
                <a:ln w="6600">
                  <a:solidFill>
                    <a:schemeClr val="accent2"/>
                  </a:solidFill>
                  <a:prstDash val="solid"/>
                </a:ln>
                <a:solidFill>
                  <a:srgbClr val="FFFFFF"/>
                </a:solidFill>
                <a:effectLst>
                  <a:outerShdw dist="38100" dir="2700000" algn="tl" rotWithShape="0">
                    <a:schemeClr val="accent2"/>
                  </a:outerShdw>
                </a:effectLst>
              </a:rPr>
              <a:t>Dr. Raouf Mahmood</a:t>
            </a:r>
            <a:endParaRPr lang="en-GB"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1</a:t>
            </a:fld>
            <a:endParaRPr lang="en-GB"/>
          </a:p>
        </p:txBody>
      </p:sp>
    </p:spTree>
    <p:extLst>
      <p:ext uri="{BB962C8B-B14F-4D97-AF65-F5344CB8AC3E}">
        <p14:creationId xmlns:p14="http://schemas.microsoft.com/office/powerpoint/2010/main" val="3659612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900" b="1" dirty="0" smtClean="0">
                <a:latin typeface="Times New Roman" panose="02020603050405020304" pitchFamily="18" charset="0"/>
                <a:cs typeface="Times New Roman" panose="02020603050405020304" pitchFamily="18" charset="0"/>
              </a:rPr>
              <a:t>6</a:t>
            </a:r>
            <a:r>
              <a:rPr lang="en-GB" sz="2900" b="1" dirty="0">
                <a:latin typeface="Times New Roman" panose="02020603050405020304" pitchFamily="18" charset="0"/>
                <a:cs typeface="Times New Roman" panose="02020603050405020304" pitchFamily="18" charset="0"/>
              </a:rPr>
              <a:t>. </a:t>
            </a:r>
            <a:r>
              <a:rPr lang="en-GB" sz="2900" b="1" dirty="0" smtClean="0">
                <a:latin typeface="Times New Roman" panose="02020603050405020304" pitchFamily="18" charset="0"/>
                <a:cs typeface="Times New Roman" panose="02020603050405020304" pitchFamily="18" charset="0"/>
              </a:rPr>
              <a:t>Aluminium </a:t>
            </a:r>
            <a:r>
              <a:rPr lang="en-GB" sz="2900" b="1" dirty="0">
                <a:latin typeface="Times New Roman" panose="02020603050405020304" pitchFamily="18" charset="0"/>
                <a:cs typeface="Times New Roman" panose="02020603050405020304" pitchFamily="18" charset="0"/>
              </a:rPr>
              <a:t>Oxide Nanoparticles (</a:t>
            </a:r>
            <a:r>
              <a:rPr lang="en-GB" sz="2900" b="1" dirty="0" smtClean="0">
                <a:latin typeface="Times New Roman" panose="02020603050405020304" pitchFamily="18" charset="0"/>
                <a:cs typeface="Times New Roman" panose="02020603050405020304" pitchFamily="18" charset="0"/>
              </a:rPr>
              <a:t>Al</a:t>
            </a:r>
            <a:r>
              <a:rPr lang="en-GB" dirty="0">
                <a:latin typeface="Times New Roman" panose="02020603050405020304" pitchFamily="18" charset="0"/>
                <a:cs typeface="Times New Roman" panose="02020603050405020304" pitchFamily="18" charset="0"/>
              </a:rPr>
              <a:t>₂</a:t>
            </a:r>
            <a:r>
              <a:rPr lang="en-GB" sz="2900" b="1" dirty="0" smtClean="0">
                <a:latin typeface="Times New Roman" panose="02020603050405020304" pitchFamily="18" charset="0"/>
                <a:cs typeface="Times New Roman" panose="02020603050405020304" pitchFamily="18" charset="0"/>
              </a:rPr>
              <a:t>O</a:t>
            </a:r>
            <a:r>
              <a:rPr lang="en-GB" sz="1800" b="1" dirty="0" smtClean="0">
                <a:latin typeface="Times New Roman" panose="02020603050405020304" pitchFamily="18" charset="0"/>
                <a:cs typeface="Times New Roman" panose="02020603050405020304" pitchFamily="18" charset="0"/>
              </a:rPr>
              <a:t>3</a:t>
            </a:r>
            <a:r>
              <a:rPr lang="en-GB" sz="2900" b="1" dirty="0">
                <a:latin typeface="Times New Roman" panose="02020603050405020304" pitchFamily="18" charset="0"/>
                <a:cs typeface="Times New Roman" panose="02020603050405020304" pitchFamily="18" charset="0"/>
              </a:rPr>
              <a:t>)</a:t>
            </a:r>
          </a:p>
          <a:p>
            <a:pPr marL="0" indent="0" algn="just">
              <a:buNone/>
            </a:pPr>
            <a:r>
              <a:rPr lang="en-GB" dirty="0" smtClean="0">
                <a:latin typeface="Times New Roman" panose="02020603050405020304" pitchFamily="18" charset="0"/>
                <a:cs typeface="Times New Roman" panose="02020603050405020304" pitchFamily="18" charset="0"/>
              </a:rPr>
              <a:t>Alumina (Al</a:t>
            </a:r>
            <a:r>
              <a:rPr lang="en-GB" sz="18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O</a:t>
            </a:r>
            <a:r>
              <a:rPr lang="en-GB" sz="1800" b="1" dirty="0" smtClean="0">
                <a:solidFill>
                  <a:prstClr val="black"/>
                </a:solidFill>
                <a:latin typeface="Times New Roman" panose="02020603050405020304" pitchFamily="18" charset="0"/>
                <a:cs typeface="Times New Roman" panose="02020603050405020304" pitchFamily="18" charset="0"/>
              </a:rPr>
              <a:t>3</a:t>
            </a:r>
            <a:r>
              <a:rPr lang="en-GB" dirty="0" smtClean="0">
                <a:latin typeface="Times New Roman" panose="02020603050405020304" pitchFamily="18" charset="0"/>
                <a:cs typeface="Times New Roman" panose="02020603050405020304" pitchFamily="18" charset="0"/>
              </a:rPr>
              <a:t>) component reacts with calcium hydroxide produced from the hydration of calcium silicates. The rate of the </a:t>
            </a:r>
            <a:r>
              <a:rPr lang="en-GB" dirty="0" err="1" smtClean="0">
                <a:latin typeface="Times New Roman" panose="02020603050405020304" pitchFamily="18" charset="0"/>
                <a:cs typeface="Times New Roman" panose="02020603050405020304" pitchFamily="18" charset="0"/>
              </a:rPr>
              <a:t>pozzolanic</a:t>
            </a:r>
            <a:r>
              <a:rPr lang="en-GB" dirty="0" smtClean="0">
                <a:latin typeface="Times New Roman" panose="02020603050405020304" pitchFamily="18" charset="0"/>
                <a:cs typeface="Times New Roman" panose="02020603050405020304" pitchFamily="18" charset="0"/>
              </a:rPr>
              <a:t> reaction is proportional to the amount of surface area available for reaction. The addition of nano-Al</a:t>
            </a:r>
            <a:r>
              <a:rPr lang="en-GB" sz="18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O</a:t>
            </a:r>
            <a:r>
              <a:rPr lang="en-GB" sz="1800" dirty="0" smtClean="0">
                <a:latin typeface="Times New Roman" panose="02020603050405020304" pitchFamily="18" charset="0"/>
                <a:cs typeface="Times New Roman" panose="02020603050405020304" pitchFamily="18" charset="0"/>
              </a:rPr>
              <a:t>3</a:t>
            </a:r>
            <a:r>
              <a:rPr lang="en-GB" dirty="0" smtClean="0">
                <a:latin typeface="Times New Roman" panose="02020603050405020304" pitchFamily="18" charset="0"/>
                <a:cs typeface="Times New Roman" panose="02020603050405020304" pitchFamily="18" charset="0"/>
              </a:rPr>
              <a:t> of high purity improves the characteristics of concretes, in terms of higher split tensile and flexural strength. The cement could be advantageously replaced in the concrete mixture with nano-Al</a:t>
            </a:r>
            <a:r>
              <a:rPr lang="en-GB" sz="18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O</a:t>
            </a:r>
            <a:r>
              <a:rPr lang="en-GB" sz="1800" b="1" dirty="0">
                <a:solidFill>
                  <a:prstClr val="black"/>
                </a:solidFill>
                <a:latin typeface="Times New Roman" panose="02020603050405020304" pitchFamily="18" charset="0"/>
                <a:cs typeface="Times New Roman" panose="02020603050405020304" pitchFamily="18" charset="0"/>
              </a:rPr>
              <a:t>3</a:t>
            </a:r>
            <a:r>
              <a:rPr lang="en-GB" dirty="0" smtClean="0">
                <a:latin typeface="Times New Roman" panose="02020603050405020304" pitchFamily="18" charset="0"/>
                <a:cs typeface="Times New Roman" panose="02020603050405020304" pitchFamily="18" charset="0"/>
              </a:rPr>
              <a:t> particles up to maximum limit of 2.0% with average particle sizes of 15 nm, the optimal level of nano- Al</a:t>
            </a:r>
            <a:r>
              <a:rPr lang="en-GB" sz="18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O</a:t>
            </a:r>
            <a:r>
              <a:rPr lang="en-GB" sz="1800" b="1" dirty="0">
                <a:solidFill>
                  <a:prstClr val="black"/>
                </a:solidFill>
                <a:latin typeface="Times New Roman" panose="02020603050405020304" pitchFamily="18" charset="0"/>
                <a:cs typeface="Times New Roman" panose="02020603050405020304" pitchFamily="18" charset="0"/>
              </a:rPr>
              <a:t>3</a:t>
            </a:r>
            <a:r>
              <a:rPr lang="en-GB" dirty="0" smtClean="0">
                <a:latin typeface="Times New Roman" panose="02020603050405020304" pitchFamily="18" charset="0"/>
                <a:cs typeface="Times New Roman" panose="02020603050405020304" pitchFamily="18" charset="0"/>
              </a:rPr>
              <a:t> particles content being achieved with 1.0% replacement.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10</a:t>
            </a:fld>
            <a:endParaRPr lang="en-GB"/>
          </a:p>
        </p:txBody>
      </p:sp>
    </p:spTree>
    <p:extLst>
      <p:ext uri="{BB962C8B-B14F-4D97-AF65-F5344CB8AC3E}">
        <p14:creationId xmlns:p14="http://schemas.microsoft.com/office/powerpoint/2010/main" val="3371754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900" b="1" dirty="0" smtClean="0">
                <a:latin typeface="Times New Roman" panose="02020603050405020304" pitchFamily="18" charset="0"/>
                <a:cs typeface="Times New Roman" panose="02020603050405020304" pitchFamily="18" charset="0"/>
              </a:rPr>
              <a:t>7</a:t>
            </a:r>
            <a:r>
              <a:rPr lang="en-GB" sz="2900" b="1" dirty="0">
                <a:latin typeface="Times New Roman" panose="02020603050405020304" pitchFamily="18" charset="0"/>
                <a:cs typeface="Times New Roman" panose="02020603050405020304" pitchFamily="18" charset="0"/>
              </a:rPr>
              <a:t>. Zirconium Oxide Nanoparticles (</a:t>
            </a:r>
            <a:r>
              <a:rPr lang="en-GB" sz="2900" b="1" dirty="0" err="1">
                <a:latin typeface="Times New Roman" panose="02020603050405020304" pitchFamily="18" charset="0"/>
                <a:cs typeface="Times New Roman" panose="02020603050405020304" pitchFamily="18" charset="0"/>
              </a:rPr>
              <a:t>ZrO</a:t>
            </a:r>
            <a:r>
              <a:rPr lang="en-GB" sz="2900" b="1" dirty="0">
                <a:latin typeface="Times New Roman" panose="02020603050405020304" pitchFamily="18" charset="0"/>
                <a:cs typeface="Times New Roman" panose="02020603050405020304" pitchFamily="18" charset="0"/>
              </a:rPr>
              <a:t>₂)</a:t>
            </a:r>
          </a:p>
          <a:p>
            <a:pPr marL="0" indent="0" algn="just">
              <a:buNone/>
            </a:pPr>
            <a:r>
              <a:rPr lang="en-GB" dirty="0" smtClean="0">
                <a:latin typeface="Times New Roman" panose="02020603050405020304" pitchFamily="18" charset="0"/>
                <a:cs typeface="Times New Roman" panose="02020603050405020304" pitchFamily="18" charset="0"/>
              </a:rPr>
              <a:t>Zirconium oxide (or Zirconia) Nano powder or nanoparticles are white high surface area particles with typical dimensions of 5…100 nanometres and specific surface area in the 25…50 m² /g range. Nano zirconium shows good aesthetics (translucency), superior physical resistance (hardness, flexibility, durability), chemical resistance (practically inert) and is a very good insulator.</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11</a:t>
            </a:fld>
            <a:endParaRPr lang="en-GB"/>
          </a:p>
        </p:txBody>
      </p:sp>
    </p:spTree>
    <p:extLst>
      <p:ext uri="{BB962C8B-B14F-4D97-AF65-F5344CB8AC3E}">
        <p14:creationId xmlns:p14="http://schemas.microsoft.com/office/powerpoint/2010/main" val="3344488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sz="2900" b="1" dirty="0" smtClean="0">
                <a:latin typeface="Times New Roman" panose="02020603050405020304" pitchFamily="18" charset="0"/>
                <a:cs typeface="Times New Roman" panose="02020603050405020304" pitchFamily="18" charset="0"/>
              </a:rPr>
              <a:t>8</a:t>
            </a:r>
            <a:r>
              <a:rPr lang="en-GB" sz="2900" b="1" dirty="0">
                <a:latin typeface="Times New Roman" panose="02020603050405020304" pitchFamily="18" charset="0"/>
                <a:cs typeface="Times New Roman" panose="02020603050405020304" pitchFamily="18" charset="0"/>
              </a:rPr>
              <a:t>. Wolfram (Tungsten) Oxide Nanoparticles (WO</a:t>
            </a:r>
            <a:r>
              <a:rPr lang="en-GB" sz="1800" b="1" dirty="0">
                <a:latin typeface="Times New Roman" panose="02020603050405020304" pitchFamily="18" charset="0"/>
                <a:cs typeface="Times New Roman" panose="02020603050405020304" pitchFamily="18" charset="0"/>
              </a:rPr>
              <a:t>3</a:t>
            </a:r>
            <a:r>
              <a:rPr lang="en-GB" sz="2900" b="1" dirty="0">
                <a:latin typeface="Times New Roman" panose="02020603050405020304" pitchFamily="18" charset="0"/>
                <a:cs typeface="Times New Roman" panose="02020603050405020304" pitchFamily="18" charset="0"/>
              </a:rPr>
              <a:t>)</a:t>
            </a:r>
          </a:p>
          <a:p>
            <a:pPr marL="0" indent="0" algn="just">
              <a:buNone/>
            </a:pPr>
            <a:r>
              <a:rPr lang="en-GB" dirty="0" smtClean="0">
                <a:latin typeface="Times New Roman" panose="02020603050405020304" pitchFamily="18" charset="0"/>
                <a:cs typeface="Times New Roman" panose="02020603050405020304" pitchFamily="18" charset="0"/>
              </a:rPr>
              <a:t>In recent years, tungsten trioxide has been employed in the production of electro chromic windows, or smart windows. These windows are electrically switchable glass that change light transmission properties with an applied voltage. This allows the user to tint their windows, changing the amount of heat or light passing through.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12</a:t>
            </a:fld>
            <a:endParaRPr lang="en-GB"/>
          </a:p>
        </p:txBody>
      </p:sp>
    </p:spTree>
    <p:extLst>
      <p:ext uri="{BB962C8B-B14F-4D97-AF65-F5344CB8AC3E}">
        <p14:creationId xmlns:p14="http://schemas.microsoft.com/office/powerpoint/2010/main" val="3839845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 Nanotechnologies for Construction</a:t>
            </a:r>
            <a:endParaRPr lang="en-GB" dirty="0"/>
          </a:p>
        </p:txBody>
      </p:sp>
      <p:sp>
        <p:nvSpPr>
          <p:cNvPr id="3" name="Content Placeholder 2"/>
          <p:cNvSpPr>
            <a:spLocks noGrp="1"/>
          </p:cNvSpPr>
          <p:nvPr>
            <p:ph idx="1"/>
          </p:nvPr>
        </p:nvSpPr>
        <p:spPr/>
        <p:txBody>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Nanotechnology can generate products with many unique characteristics that can improve the current construction materials: lighter and stronger structural composites, low maintenance coatings, better </a:t>
            </a:r>
            <a:r>
              <a:rPr lang="en-GB" dirty="0" err="1" smtClean="0">
                <a:latin typeface="Times New Roman" panose="02020603050405020304" pitchFamily="18" charset="0"/>
                <a:cs typeface="Times New Roman" panose="02020603050405020304" pitchFamily="18" charset="0"/>
              </a:rPr>
              <a:t>cementitious</a:t>
            </a:r>
            <a:r>
              <a:rPr lang="en-GB" dirty="0" smtClean="0">
                <a:latin typeface="Times New Roman" panose="02020603050405020304" pitchFamily="18" charset="0"/>
                <a:cs typeface="Times New Roman" panose="02020603050405020304" pitchFamily="18" charset="0"/>
              </a:rPr>
              <a:t> materials, lower thermal transfer rate of fire retardant and insulation, better sound absorption of acoustic absorbers and better reflectivity of glass.</a:t>
            </a:r>
            <a:endParaRPr lang="en-GB"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13</a:t>
            </a:fld>
            <a:endParaRPr lang="en-GB"/>
          </a:p>
        </p:txBody>
      </p:sp>
    </p:spTree>
    <p:extLst>
      <p:ext uri="{BB962C8B-B14F-4D97-AF65-F5344CB8AC3E}">
        <p14:creationId xmlns:p14="http://schemas.microsoft.com/office/powerpoint/2010/main" val="766361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marL="0" indent="0" algn="ctr"/>
            <a:r>
              <a:rPr lang="en-GB" dirty="0" smtClean="0"/>
              <a:t> Nanotechnologies for Concrete</a:t>
            </a:r>
          </a:p>
        </p:txBody>
      </p:sp>
      <p:sp>
        <p:nvSpPr>
          <p:cNvPr id="3" name="Content Placeholder 2"/>
          <p:cNvSpPr>
            <a:spLocks noGrp="1"/>
          </p:cNvSpPr>
          <p:nvPr>
            <p:ph idx="1"/>
          </p:nvPr>
        </p:nvSpPr>
        <p:spPr>
          <a:xfrm>
            <a:off x="838200" y="1690688"/>
            <a:ext cx="10515600" cy="4748749"/>
          </a:xfrm>
        </p:spPr>
        <p:txBody>
          <a:bodyPr>
            <a:normAutofit fontScale="92500" lnSpcReduction="10000"/>
          </a:bodyPr>
          <a:lstStyle/>
          <a:p>
            <a:pPr marL="0" indent="0" algn="just">
              <a:buNone/>
            </a:pPr>
            <a:r>
              <a:rPr lang="en-GB" sz="2500" dirty="0" smtClean="0">
                <a:latin typeface="Times New Roman" panose="02020603050405020304" pitchFamily="18" charset="0"/>
                <a:cs typeface="Times New Roman" panose="02020603050405020304" pitchFamily="18" charset="0"/>
              </a:rPr>
              <a:t>Concrete is a macro-material strongly influenced by its nano-properties. The addition of nano-silica (SiO</a:t>
            </a:r>
            <a:r>
              <a:rPr lang="en-GB" sz="2200" dirty="0" smtClean="0">
                <a:latin typeface="Times New Roman" panose="02020603050405020304" pitchFamily="18" charset="0"/>
                <a:cs typeface="Times New Roman" panose="02020603050405020304" pitchFamily="18" charset="0"/>
              </a:rPr>
              <a:t>2</a:t>
            </a:r>
            <a:r>
              <a:rPr lang="en-GB" sz="2500" dirty="0" smtClean="0">
                <a:latin typeface="Times New Roman" panose="02020603050405020304" pitchFamily="18" charset="0"/>
                <a:cs typeface="Times New Roman" panose="02020603050405020304" pitchFamily="18" charset="0"/>
              </a:rPr>
              <a:t>) to cement based materials can control the degradation of the calcium-</a:t>
            </a:r>
            <a:r>
              <a:rPr lang="en-GB" sz="2500" dirty="0" err="1" smtClean="0">
                <a:latin typeface="Times New Roman" panose="02020603050405020304" pitchFamily="18" charset="0"/>
                <a:cs typeface="Times New Roman" panose="02020603050405020304" pitchFamily="18" charset="0"/>
              </a:rPr>
              <a:t>silicatehydrate</a:t>
            </a:r>
            <a:r>
              <a:rPr lang="en-GB" sz="2500" dirty="0" smtClean="0">
                <a:latin typeface="Times New Roman" panose="02020603050405020304" pitchFamily="18" charset="0"/>
                <a:cs typeface="Times New Roman" panose="02020603050405020304" pitchFamily="18" charset="0"/>
              </a:rPr>
              <a:t> reaction caused by calcium leaching in water, blocking water penetration and leading to improvements in durability. </a:t>
            </a:r>
          </a:p>
          <a:p>
            <a:pPr marL="0" indent="0" algn="just">
              <a:buNone/>
            </a:pPr>
            <a:r>
              <a:rPr lang="en-GB" sz="2500" dirty="0" smtClean="0">
                <a:latin typeface="Times New Roman" panose="02020603050405020304" pitchFamily="18" charset="0"/>
                <a:cs typeface="Times New Roman" panose="02020603050405020304" pitchFamily="18" charset="0"/>
              </a:rPr>
              <a:t>Nano-sensors have a great potential to be used in concrete structures for quality control and durability monitoring. (to measure concrete density and viscosity, to monitor concrete curing and to measure shrinkage or temperature, moisture, chlorine concentration, pH, carbon dioxide, stresses, reinforcement corrosion or vibration).</a:t>
            </a:r>
          </a:p>
          <a:p>
            <a:pPr marL="0" indent="0" algn="just">
              <a:buNone/>
            </a:pPr>
            <a:r>
              <a:rPr lang="en-GB" sz="2500" dirty="0" smtClean="0">
                <a:latin typeface="Times New Roman" panose="02020603050405020304" pitchFamily="18" charset="0"/>
                <a:cs typeface="Times New Roman" panose="02020603050405020304" pitchFamily="18" charset="0"/>
              </a:rPr>
              <a:t>Carbon nanotubes increase the compressive strength of cement mortar specimens and change their electrical properties which can be used for health monitoring and damage detection. The addition of small amounts (1%) of carbon nanotubes can improve the mechanical properties of mixture samples of Portland cement and water.</a:t>
            </a:r>
          </a:p>
          <a:p>
            <a:pPr marL="0" indent="0" algn="just">
              <a:buNone/>
            </a:pPr>
            <a:r>
              <a:rPr lang="en-GB" sz="2500" dirty="0" smtClean="0">
                <a:latin typeface="Times New Roman" panose="02020603050405020304" pitchFamily="18" charset="0"/>
                <a:cs typeface="Times New Roman" panose="02020603050405020304" pitchFamily="18" charset="0"/>
              </a:rPr>
              <a:t>Oxidized multi-walled nanotubes show the best improvements both in compressive strength and flexural strength compared to the reference samples. </a:t>
            </a:r>
            <a:endParaRPr lang="en-GB" sz="25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14</a:t>
            </a:fld>
            <a:endParaRPr lang="en-GB"/>
          </a:p>
        </p:txBody>
      </p:sp>
    </p:spTree>
    <p:extLst>
      <p:ext uri="{BB962C8B-B14F-4D97-AF65-F5344CB8AC3E}">
        <p14:creationId xmlns:p14="http://schemas.microsoft.com/office/powerpoint/2010/main" val="2632310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 Nanotechnologies for Steel </a:t>
            </a:r>
            <a:endParaRPr lang="en-GB" dirty="0"/>
          </a:p>
        </p:txBody>
      </p:sp>
      <p:sp>
        <p:nvSpPr>
          <p:cNvPr id="3" name="Content Placeholder 2"/>
          <p:cNvSpPr>
            <a:spLocks noGrp="1"/>
          </p:cNvSpPr>
          <p:nvPr>
            <p:ph idx="1"/>
          </p:nvPr>
        </p:nvSpPr>
        <p:spPr>
          <a:xfrm>
            <a:off x="838200" y="1825624"/>
            <a:ext cx="10515600" cy="4665327"/>
          </a:xfrm>
        </p:spPr>
        <p:txBody>
          <a:bodyPr>
            <a:normAutofit fontScale="92500" lnSpcReduction="10000"/>
          </a:bodyPr>
          <a:lstStyle/>
          <a:p>
            <a:pPr marL="0" indent="0" algn="just">
              <a:buNone/>
            </a:pPr>
            <a:r>
              <a:rPr lang="en-GB" dirty="0" smtClean="0">
                <a:latin typeface="Times New Roman" panose="02020603050405020304" pitchFamily="18" charset="0"/>
                <a:cs typeface="Times New Roman" panose="02020603050405020304" pitchFamily="18" charset="0"/>
              </a:rPr>
              <a:t>The addition of copper nanoparticles reduces the surface unevenness of steel which then limits the number of stress risers and hence fatigue cracking, leading to increased safety, less need for monitoring and more efficient materials use in construction subjected to fatigue issues. Vanadium and molybdenum nanoparticles improve the delayed fracture problems associated with high strength bolts, reducing the effects of hydrogen </a:t>
            </a:r>
            <a:r>
              <a:rPr lang="en-GB" dirty="0" err="1" smtClean="0">
                <a:latin typeface="Times New Roman" panose="02020603050405020304" pitchFamily="18" charset="0"/>
                <a:cs typeface="Times New Roman" panose="02020603050405020304" pitchFamily="18" charset="0"/>
              </a:rPr>
              <a:t>embrittlement</a:t>
            </a:r>
            <a:r>
              <a:rPr lang="en-GB" dirty="0" smtClean="0">
                <a:latin typeface="Times New Roman" panose="02020603050405020304" pitchFamily="18" charset="0"/>
                <a:cs typeface="Times New Roman" panose="02020603050405020304" pitchFamily="18" charset="0"/>
              </a:rPr>
              <a:t> (hydride-forming metals) and improving the steel micro-structure.</a:t>
            </a:r>
          </a:p>
          <a:p>
            <a:pPr marL="0" indent="0" algn="just">
              <a:buNone/>
            </a:pPr>
            <a:r>
              <a:rPr lang="en-GB" dirty="0" smtClean="0">
                <a:latin typeface="Times New Roman" panose="02020603050405020304" pitchFamily="18" charset="0"/>
                <a:cs typeface="Times New Roman" panose="02020603050405020304" pitchFamily="18" charset="0"/>
              </a:rPr>
              <a:t>The addition of nanoparticles of magnesium and calcium leads to an increase in weld toughness. The carbon nanotubes have little application as an addition to steel because of their inherent slipperiness, due to the graphitic nature, making them difficult to bind to the bulk material. Also, the high temperatures involved in the steel elements production process enhances the vibration of carbon atoms significantly, leading to bond breaking and defects in the nanotubes structure.</a:t>
            </a:r>
            <a:endParaRPr lang="en-GB"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15</a:t>
            </a:fld>
            <a:endParaRPr lang="en-GB"/>
          </a:p>
        </p:txBody>
      </p:sp>
    </p:spTree>
    <p:extLst>
      <p:ext uri="{BB962C8B-B14F-4D97-AF65-F5344CB8AC3E}">
        <p14:creationId xmlns:p14="http://schemas.microsoft.com/office/powerpoint/2010/main" val="569332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Nanotechnologies for Wood</a:t>
            </a:r>
            <a:endParaRPr lang="en-GB" dirty="0"/>
          </a:p>
        </p:txBody>
      </p:sp>
      <p:sp>
        <p:nvSpPr>
          <p:cNvPr id="3" name="Content Placeholder 2"/>
          <p:cNvSpPr>
            <a:spLocks noGrp="1"/>
          </p:cNvSpPr>
          <p:nvPr>
            <p:ph idx="1"/>
          </p:nvPr>
        </p:nvSpPr>
        <p:spPr/>
        <p:txBody>
          <a:bodyPr>
            <a:normAutofit lnSpcReduction="100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Wood is composed of nanotubes or “Nano fibrils”. Lignocellulose surfaces at the nanoscale could open new opportunities for such things as self sterilizing surfaces, internal self-repair, and electronic lignocellulose devices, providing feedback for product performance and environmental conditions during service. Highly water repellent coatings incorporating silica and alumina nanoparticles and hydrophobic polymers are proper to be used for wood.</a:t>
            </a:r>
            <a:endParaRPr lang="en-GB"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16</a:t>
            </a:fld>
            <a:endParaRPr lang="en-GB"/>
          </a:p>
        </p:txBody>
      </p:sp>
    </p:spTree>
    <p:extLst>
      <p:ext uri="{BB962C8B-B14F-4D97-AF65-F5344CB8AC3E}">
        <p14:creationId xmlns:p14="http://schemas.microsoft.com/office/powerpoint/2010/main" val="3301724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Nanotechnologies for Glass </a:t>
            </a:r>
            <a:endParaRPr lang="en-GB" dirty="0"/>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The use of TiO</a:t>
            </a:r>
            <a:r>
              <a:rPr lang="en-GB" sz="19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 nanoparticles to glasses leads to so-called self cleaning technology. Due to the nanoparticles photo catalytic reactions, the organic pollutants, volatile organic compounds and bacterial membranes are decomposed. As well, TiO</a:t>
            </a:r>
            <a:r>
              <a:rPr lang="en-GB" sz="19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 being hydrophilic, his attraction to water forms drops which then wash off the dirt particles decomposed in the previous process. Fire-protective glass is obtained using fumed silica (SiO</a:t>
            </a:r>
            <a:r>
              <a:rPr lang="en-GB" sz="19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 nanoparticles as a clear interlayer sandwiched between two glass panels which turns into a rigid and opaque fire shield when is heated. </a:t>
            </a:r>
            <a:endParaRPr lang="en-GB"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17</a:t>
            </a:fld>
            <a:endParaRPr lang="en-GB"/>
          </a:p>
        </p:txBody>
      </p:sp>
    </p:spTree>
    <p:extLst>
      <p:ext uri="{BB962C8B-B14F-4D97-AF65-F5344CB8AC3E}">
        <p14:creationId xmlns:p14="http://schemas.microsoft.com/office/powerpoint/2010/main" val="2825081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GB" dirty="0" smtClean="0"/>
              <a:t> Nanotechnologies for Coatings and Paintings </a:t>
            </a:r>
            <a:endParaRPr lang="en-GB" dirty="0"/>
          </a:p>
        </p:txBody>
      </p:sp>
      <p:sp>
        <p:nvSpPr>
          <p:cNvPr id="3" name="Content Placeholder 2"/>
          <p:cNvSpPr>
            <a:spLocks noGrp="1"/>
          </p:cNvSpPr>
          <p:nvPr>
            <p:ph idx="1"/>
          </p:nvPr>
        </p:nvSpPr>
        <p:spPr/>
        <p:txBody>
          <a:bodyPr>
            <a:normAutofit fontScale="925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Nanotechnology is applied to paints in order to assure the corrosion protection under insulation since it is hydrophobic and repels water from the metal pipe and can also protect metal from salt water attack. Others applications refer to coatings that have self healing capabilities through a process of “self-assembly”. In addition to the self-cleaning coatings mentioned above for glazing, the remarkable properties of TiO</a:t>
            </a:r>
            <a:r>
              <a:rPr lang="en-GB" sz="19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 nanoparticles are put to use as a coating material on roadways in tests around the world.</a:t>
            </a:r>
            <a:endParaRPr lang="en-GB"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18</a:t>
            </a:fld>
            <a:endParaRPr lang="en-GB"/>
          </a:p>
        </p:txBody>
      </p:sp>
    </p:spTree>
    <p:extLst>
      <p:ext uri="{BB962C8B-B14F-4D97-AF65-F5344CB8AC3E}">
        <p14:creationId xmlns:p14="http://schemas.microsoft.com/office/powerpoint/2010/main" val="4785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Nanotechnologies for Thermal Insulation</a:t>
            </a:r>
            <a:endParaRPr lang="en-GB" dirty="0"/>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Micro- and nonporous aerogel materials are appropriate for being core materials of vacuum insulation panels but they are sensitive to moisture. As a possible remedy it was produced an ultra-thin wall insulation which uses a hydrophobic nonporous aerogel structure. Another application of aerogels is silica based products for transparent insulation, which leads to the possibility of super-insulating windows. Micro- or Nano </a:t>
            </a:r>
            <a:r>
              <a:rPr lang="en-GB" dirty="0" err="1" smtClean="0">
                <a:latin typeface="Times New Roman" panose="02020603050405020304" pitchFamily="18" charset="0"/>
                <a:cs typeface="Times New Roman" panose="02020603050405020304" pitchFamily="18" charset="0"/>
              </a:rPr>
              <a:t>electomechanical</a:t>
            </a:r>
            <a:r>
              <a:rPr lang="en-GB" dirty="0" smtClean="0">
                <a:latin typeface="Times New Roman" panose="02020603050405020304" pitchFamily="18" charset="0"/>
                <a:cs typeface="Times New Roman" panose="02020603050405020304" pitchFamily="18" charset="0"/>
              </a:rPr>
              <a:t> systems offer the possibility of monitoring and controlling the internal environment of buildings and this could lead to energy savings. </a:t>
            </a:r>
            <a:endParaRPr lang="en-GB"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19</a:t>
            </a:fld>
            <a:endParaRPr lang="en-GB"/>
          </a:p>
        </p:txBody>
      </p:sp>
    </p:spTree>
    <p:extLst>
      <p:ext uri="{BB962C8B-B14F-4D97-AF65-F5344CB8AC3E}">
        <p14:creationId xmlns:p14="http://schemas.microsoft.com/office/powerpoint/2010/main" val="1022025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b="1" dirty="0" smtClean="0"/>
              <a:t>Nanomaterials for Building</a:t>
            </a:r>
            <a:endParaRPr lang="en-GB" b="1" dirty="0"/>
          </a:p>
        </p:txBody>
      </p:sp>
      <p:sp>
        <p:nvSpPr>
          <p:cNvPr id="3" name="Content Placeholder 2"/>
          <p:cNvSpPr>
            <a:spLocks noGrp="1"/>
          </p:cNvSpPr>
          <p:nvPr>
            <p:ph idx="1"/>
          </p:nvPr>
        </p:nvSpPr>
        <p:spPr>
          <a:ln>
            <a:solidFill>
              <a:schemeClr val="accent2">
                <a:lumMod val="50000"/>
              </a:schemeClr>
            </a:solidFill>
          </a:ln>
        </p:spPr>
        <p:txBody>
          <a:bodyPr>
            <a:noAutofit/>
          </a:bodyPr>
          <a:lstStyle/>
          <a:p>
            <a:pPr marL="0" indent="0" algn="just">
              <a:buNone/>
            </a:pPr>
            <a:r>
              <a:rPr lang="en-GB" sz="2500" dirty="0">
                <a:latin typeface="Times New Roman" panose="02020603050405020304" pitchFamily="18" charset="0"/>
                <a:cs typeface="Times New Roman" panose="02020603050405020304" pitchFamily="18" charset="0"/>
              </a:rPr>
              <a:t>Addition of nanoscale materials into cement could improve its performance</a:t>
            </a:r>
            <a:r>
              <a:rPr lang="en-GB" sz="2500" dirty="0" smtClean="0">
                <a:latin typeface="Times New Roman" panose="02020603050405020304" pitchFamily="18" charset="0"/>
                <a:cs typeface="Times New Roman" panose="02020603050405020304" pitchFamily="18" charset="0"/>
              </a:rPr>
              <a:t>, It is found </a:t>
            </a:r>
            <a:r>
              <a:rPr lang="en-GB" sz="2500" dirty="0">
                <a:latin typeface="Times New Roman" panose="02020603050405020304" pitchFamily="18" charset="0"/>
                <a:cs typeface="Times New Roman" panose="02020603050405020304" pitchFamily="18" charset="0"/>
              </a:rPr>
              <a:t>that </a:t>
            </a:r>
            <a:r>
              <a:rPr lang="en-GB" sz="2500" dirty="0" smtClean="0">
                <a:latin typeface="Times New Roman" panose="02020603050405020304" pitchFamily="18" charset="0"/>
                <a:cs typeface="Times New Roman" panose="02020603050405020304" pitchFamily="18" charset="0"/>
              </a:rPr>
              <a:t>nano-</a:t>
            </a:r>
            <a:r>
              <a:rPr lang="en-GB" sz="2500" dirty="0" err="1" smtClean="0">
                <a:latin typeface="Times New Roman" panose="02020603050405020304" pitchFamily="18" charset="0"/>
                <a:cs typeface="Times New Roman" panose="02020603050405020304" pitchFamily="18" charset="0"/>
              </a:rPr>
              <a:t>SiO</a:t>
            </a:r>
            <a:r>
              <a:rPr lang="en-GB" sz="2500" dirty="0" smtClean="0">
                <a:latin typeface="Calibri" panose="020F0502020204030204" pitchFamily="34" charset="0"/>
                <a:cs typeface="Times New Roman" panose="02020603050405020304" pitchFamily="18" charset="0"/>
              </a:rPr>
              <a:t>₂</a:t>
            </a:r>
            <a:r>
              <a:rPr lang="en-GB" sz="2500" dirty="0" smtClean="0">
                <a:latin typeface="Times New Roman" panose="02020603050405020304" pitchFamily="18" charset="0"/>
                <a:cs typeface="Times New Roman" panose="02020603050405020304" pitchFamily="18" charset="0"/>
              </a:rPr>
              <a:t> </a:t>
            </a:r>
            <a:r>
              <a:rPr lang="en-GB" sz="2500" dirty="0">
                <a:latin typeface="Times New Roman" panose="02020603050405020304" pitchFamily="18" charset="0"/>
                <a:cs typeface="Times New Roman" panose="02020603050405020304" pitchFamily="18" charset="0"/>
              </a:rPr>
              <a:t>could significantly increase </a:t>
            </a:r>
            <a:r>
              <a:rPr lang="en-GB" sz="2500" dirty="0" smtClean="0">
                <a:latin typeface="Times New Roman" panose="02020603050405020304" pitchFamily="18" charset="0"/>
                <a:cs typeface="Times New Roman" panose="02020603050405020304" pitchFamily="18" charset="0"/>
              </a:rPr>
              <a:t>the compressive </a:t>
            </a:r>
            <a:r>
              <a:rPr lang="en-GB" sz="2500" dirty="0">
                <a:latin typeface="Times New Roman" panose="02020603050405020304" pitchFamily="18" charset="0"/>
                <a:cs typeface="Times New Roman" panose="02020603050405020304" pitchFamily="18" charset="0"/>
              </a:rPr>
              <a:t>for concrete, containing large volume fly ash, at early </a:t>
            </a:r>
            <a:r>
              <a:rPr lang="en-GB" sz="2500" dirty="0" smtClean="0">
                <a:latin typeface="Times New Roman" panose="02020603050405020304" pitchFamily="18" charset="0"/>
                <a:cs typeface="Times New Roman" panose="02020603050405020304" pitchFamily="18" charset="0"/>
              </a:rPr>
              <a:t>age and </a:t>
            </a:r>
            <a:r>
              <a:rPr lang="en-GB" sz="2500" dirty="0">
                <a:latin typeface="Times New Roman" panose="02020603050405020304" pitchFamily="18" charset="0"/>
                <a:cs typeface="Times New Roman" panose="02020603050405020304" pitchFamily="18" charset="0"/>
              </a:rPr>
              <a:t>improve pore size distribution by filling the pores between large </a:t>
            </a:r>
            <a:r>
              <a:rPr lang="en-GB" sz="2500" dirty="0" smtClean="0">
                <a:latin typeface="Times New Roman" panose="02020603050405020304" pitchFamily="18" charset="0"/>
                <a:cs typeface="Times New Roman" panose="02020603050405020304" pitchFamily="18" charset="0"/>
              </a:rPr>
              <a:t>fly ash </a:t>
            </a:r>
            <a:r>
              <a:rPr lang="en-GB" sz="2500" dirty="0">
                <a:latin typeface="Times New Roman" panose="02020603050405020304" pitchFamily="18" charset="0"/>
                <a:cs typeface="Times New Roman" panose="02020603050405020304" pitchFamily="18" charset="0"/>
              </a:rPr>
              <a:t>and cement particles at nanoscale.</a:t>
            </a:r>
          </a:p>
          <a:p>
            <a:pPr marL="0" indent="0" algn="just">
              <a:buNone/>
            </a:pPr>
            <a:r>
              <a:rPr lang="en-GB" sz="2500" dirty="0" smtClean="0">
                <a:latin typeface="Times New Roman" panose="02020603050405020304" pitchFamily="18" charset="0"/>
                <a:cs typeface="Times New Roman" panose="02020603050405020304" pitchFamily="18" charset="0"/>
              </a:rPr>
              <a:t> </a:t>
            </a:r>
            <a:r>
              <a:rPr lang="en-GB" sz="2500" dirty="0">
                <a:latin typeface="Times New Roman" panose="02020603050405020304" pitchFamily="18" charset="0"/>
                <a:cs typeface="Times New Roman" panose="02020603050405020304" pitchFamily="18" charset="0"/>
              </a:rPr>
              <a:t>It has also been reported that adding small amount of carbon </a:t>
            </a:r>
            <a:r>
              <a:rPr lang="en-GB" sz="2500" dirty="0" smtClean="0">
                <a:latin typeface="Times New Roman" panose="02020603050405020304" pitchFamily="18" charset="0"/>
                <a:cs typeface="Times New Roman" panose="02020603050405020304" pitchFamily="18" charset="0"/>
              </a:rPr>
              <a:t>nanotube (1</a:t>
            </a:r>
            <a:r>
              <a:rPr lang="en-GB" sz="2500" dirty="0">
                <a:latin typeface="Times New Roman" panose="02020603050405020304" pitchFamily="18" charset="0"/>
                <a:cs typeface="Times New Roman" panose="02020603050405020304" pitchFamily="18" charset="0"/>
              </a:rPr>
              <a:t>%) by weight could increase both compressive and flexural </a:t>
            </a:r>
            <a:r>
              <a:rPr lang="en-GB" sz="2500" dirty="0" smtClean="0">
                <a:latin typeface="Times New Roman" panose="02020603050405020304" pitchFamily="18" charset="0"/>
                <a:cs typeface="Times New Roman" panose="02020603050405020304" pitchFamily="18" charset="0"/>
              </a:rPr>
              <a:t>strength. When </a:t>
            </a:r>
            <a:r>
              <a:rPr lang="en-GB" sz="2500" dirty="0">
                <a:latin typeface="Times New Roman" panose="02020603050405020304" pitchFamily="18" charset="0"/>
                <a:cs typeface="Times New Roman" panose="02020603050405020304" pitchFamily="18" charset="0"/>
              </a:rPr>
              <a:t>the microcapsules are broken by a crack, the healing agent </a:t>
            </a:r>
            <a:r>
              <a:rPr lang="en-GB" sz="2500" dirty="0" smtClean="0">
                <a:latin typeface="Times New Roman" panose="02020603050405020304" pitchFamily="18" charset="0"/>
                <a:cs typeface="Times New Roman" panose="02020603050405020304" pitchFamily="18" charset="0"/>
              </a:rPr>
              <a:t>is released </a:t>
            </a:r>
            <a:r>
              <a:rPr lang="en-GB" sz="2500" dirty="0">
                <a:latin typeface="Times New Roman" panose="02020603050405020304" pitchFamily="18" charset="0"/>
                <a:cs typeface="Times New Roman" panose="02020603050405020304" pitchFamily="18" charset="0"/>
              </a:rPr>
              <a:t>into the crack and contact with the catalyst. The </a:t>
            </a:r>
            <a:r>
              <a:rPr lang="en-GB" sz="2500" dirty="0" smtClean="0">
                <a:latin typeface="Times New Roman" panose="02020603050405020304" pitchFamily="18" charset="0"/>
                <a:cs typeface="Times New Roman" panose="02020603050405020304" pitchFamily="18" charset="0"/>
              </a:rPr>
              <a:t>polymerization happens </a:t>
            </a:r>
            <a:r>
              <a:rPr lang="en-GB" sz="2500" dirty="0">
                <a:latin typeface="Times New Roman" panose="02020603050405020304" pitchFamily="18" charset="0"/>
                <a:cs typeface="Times New Roman" panose="02020603050405020304" pitchFamily="18" charset="0"/>
              </a:rPr>
              <a:t>and bond the crack faces.</a:t>
            </a:r>
          </a:p>
          <a:p>
            <a:pPr marL="0" indent="0" algn="just">
              <a:buNone/>
            </a:pPr>
            <a:r>
              <a:rPr lang="en-GB" sz="2500" dirty="0" smtClean="0">
                <a:latin typeface="Times New Roman" panose="02020603050405020304" pitchFamily="18" charset="0"/>
                <a:cs typeface="Times New Roman" panose="02020603050405020304" pitchFamily="18" charset="0"/>
              </a:rPr>
              <a:t>The self healing </a:t>
            </a:r>
            <a:r>
              <a:rPr lang="en-GB" sz="2500" dirty="0">
                <a:latin typeface="Times New Roman" panose="02020603050405020304" pitchFamily="18" charset="0"/>
                <a:cs typeface="Times New Roman" panose="02020603050405020304" pitchFamily="18" charset="0"/>
              </a:rPr>
              <a:t>polymer could be especially applicable to fix </a:t>
            </a:r>
            <a:r>
              <a:rPr lang="en-GB" sz="2500" dirty="0" smtClean="0">
                <a:latin typeface="Times New Roman" panose="02020603050405020304" pitchFamily="18" charset="0"/>
                <a:cs typeface="Times New Roman" panose="02020603050405020304" pitchFamily="18" charset="0"/>
              </a:rPr>
              <a:t>the micro cracking </a:t>
            </a:r>
            <a:r>
              <a:rPr lang="en-GB" sz="2500" dirty="0">
                <a:latin typeface="Times New Roman" panose="02020603050405020304" pitchFamily="18" charset="0"/>
                <a:cs typeface="Times New Roman" panose="02020603050405020304" pitchFamily="18" charset="0"/>
              </a:rPr>
              <a:t>in bridge piers and columns. But it requires costly </a:t>
            </a:r>
            <a:r>
              <a:rPr lang="en-GB" sz="2500" dirty="0" smtClean="0">
                <a:latin typeface="Times New Roman" panose="02020603050405020304" pitchFamily="18" charset="0"/>
                <a:cs typeface="Times New Roman" panose="02020603050405020304" pitchFamily="18" charset="0"/>
              </a:rPr>
              <a:t>epoxy injection</a:t>
            </a:r>
            <a:endParaRPr lang="en-GB" sz="25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2</a:t>
            </a:fld>
            <a:endParaRPr lang="en-GB"/>
          </a:p>
        </p:txBody>
      </p:sp>
    </p:spTree>
    <p:extLst>
      <p:ext uri="{BB962C8B-B14F-4D97-AF65-F5344CB8AC3E}">
        <p14:creationId xmlns:p14="http://schemas.microsoft.com/office/powerpoint/2010/main" val="31953267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Nanotechnologies for Fire Protection </a:t>
            </a:r>
            <a:endParaRPr lang="en-GB" dirty="0"/>
          </a:p>
        </p:txBody>
      </p:sp>
      <p:sp>
        <p:nvSpPr>
          <p:cNvPr id="3" name="Content Placeholder 2"/>
          <p:cNvSpPr>
            <a:spLocks noGrp="1"/>
          </p:cNvSpPr>
          <p:nvPr>
            <p:ph idx="1"/>
          </p:nvPr>
        </p:nvSpPr>
        <p:spPr/>
        <p:txBody>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Fire resistance of steel structures is often provided by a coating produced by a spray-on </a:t>
            </a:r>
            <a:r>
              <a:rPr lang="en-GB" dirty="0" err="1" smtClean="0">
                <a:latin typeface="Times New Roman" panose="02020603050405020304" pitchFamily="18" charset="0"/>
                <a:cs typeface="Times New Roman" panose="02020603050405020304" pitchFamily="18" charset="0"/>
              </a:rPr>
              <a:t>cementitious</a:t>
            </a:r>
            <a:r>
              <a:rPr lang="en-GB" dirty="0" smtClean="0">
                <a:latin typeface="Times New Roman" panose="02020603050405020304" pitchFamily="18" charset="0"/>
                <a:cs typeface="Times New Roman" panose="02020603050405020304" pitchFamily="18" charset="0"/>
              </a:rPr>
              <a:t> process. Nano-cement (made of </a:t>
            </a:r>
            <a:r>
              <a:rPr lang="en-GB" dirty="0" err="1" smtClean="0">
                <a:latin typeface="Times New Roman" panose="02020603050405020304" pitchFamily="18" charset="0"/>
                <a:cs typeface="Times New Roman" panose="02020603050405020304" pitchFamily="18" charset="0"/>
              </a:rPr>
              <a:t>nanosized</a:t>
            </a:r>
            <a:r>
              <a:rPr lang="en-GB" dirty="0" smtClean="0">
                <a:latin typeface="Times New Roman" panose="02020603050405020304" pitchFamily="18" charset="0"/>
                <a:cs typeface="Times New Roman" panose="02020603050405020304" pitchFamily="18" charset="0"/>
              </a:rPr>
              <a:t> particles) has the potential to create a tough, durable, high temperature coatings. This is achieved by the mixing of carbon nanotubes with the cementious material to fabricate fibre composites that can inherit some of the outstanding properties of the nanotubes.</a:t>
            </a:r>
            <a:endParaRPr lang="en-GB"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20</a:t>
            </a:fld>
            <a:endParaRPr lang="en-GB"/>
          </a:p>
        </p:txBody>
      </p:sp>
    </p:spTree>
    <p:extLst>
      <p:ext uri="{BB962C8B-B14F-4D97-AF65-F5344CB8AC3E}">
        <p14:creationId xmlns:p14="http://schemas.microsoft.com/office/powerpoint/2010/main" val="661289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GB" dirty="0" smtClean="0"/>
              <a:t> Nanotechnologies for Structural Monitoring </a:t>
            </a:r>
            <a:endParaRPr lang="en-GB" dirty="0"/>
          </a:p>
        </p:txBody>
      </p:sp>
      <p:sp>
        <p:nvSpPr>
          <p:cNvPr id="3" name="Content Placeholder 2"/>
          <p:cNvSpPr>
            <a:spLocks noGrp="1"/>
          </p:cNvSpPr>
          <p:nvPr>
            <p:ph idx="1"/>
          </p:nvPr>
        </p:nvSpPr>
        <p:spPr/>
        <p:txBody>
          <a:bodyPr>
            <a:normAutofit fontScale="925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Nano- and micro electrical mechanical systems (MEMS) sensors have</a:t>
            </a:r>
          </a:p>
          <a:p>
            <a:pPr marL="0" indent="0" algn="just">
              <a:lnSpc>
                <a:spcPct val="150000"/>
              </a:lnSpc>
              <a:buNone/>
            </a:pPr>
            <a:r>
              <a:rPr lang="en-GB" dirty="0" smtClean="0">
                <a:latin typeface="Times New Roman" panose="02020603050405020304" pitchFamily="18" charset="0"/>
                <a:cs typeface="Times New Roman" panose="02020603050405020304" pitchFamily="18" charset="0"/>
              </a:rPr>
              <a:t>been developed and used in construction to monitor and/or control the environment condition and the materials/structure performance. Nano sensor ranges from 10</a:t>
            </a:r>
            <a:r>
              <a:rPr lang="en-GB" baseline="30000" dirty="0" smtClean="0">
                <a:latin typeface="Times New Roman" panose="02020603050405020304" pitchFamily="18" charset="0"/>
                <a:cs typeface="Times New Roman" panose="02020603050405020304" pitchFamily="18" charset="0"/>
              </a:rPr>
              <a:t>–9</a:t>
            </a:r>
            <a:r>
              <a:rPr lang="en-GB" dirty="0" smtClean="0">
                <a:latin typeface="Times New Roman" panose="02020603050405020304" pitchFamily="18" charset="0"/>
                <a:cs typeface="Times New Roman" panose="02020603050405020304" pitchFamily="18" charset="0"/>
              </a:rPr>
              <a:t> to 10</a:t>
            </a:r>
            <a:r>
              <a:rPr lang="en-GB" baseline="30000" dirty="0">
                <a:latin typeface="Times New Roman" panose="02020603050405020304" pitchFamily="18" charset="0"/>
                <a:cs typeface="Times New Roman" panose="02020603050405020304" pitchFamily="18" charset="0"/>
              </a:rPr>
              <a:t>–5</a:t>
            </a:r>
            <a:r>
              <a:rPr lang="en-GB" dirty="0" smtClean="0">
                <a:latin typeface="Times New Roman" panose="02020603050405020304" pitchFamily="18" charset="0"/>
                <a:cs typeface="Times New Roman" panose="02020603050405020304" pitchFamily="18" charset="0"/>
              </a:rPr>
              <a:t> m. These sensors could be embedded into the structure during the construction process and could monitor internal stresses, cracks and other physical forces in the structures during the structures’ life. </a:t>
            </a:r>
            <a:endParaRPr lang="en-GB"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2931785-3209-4D27-AA3F-B4E29C692001}" type="slidenum">
              <a:rPr lang="en-GB" smtClean="0"/>
              <a:t>21</a:t>
            </a:fld>
            <a:endParaRPr lang="en-GB"/>
          </a:p>
        </p:txBody>
      </p:sp>
    </p:spTree>
    <p:extLst>
      <p:ext uri="{BB962C8B-B14F-4D97-AF65-F5344CB8AC3E}">
        <p14:creationId xmlns:p14="http://schemas.microsoft.com/office/powerpoint/2010/main" val="3276266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Reference</a:t>
            </a:r>
            <a:endParaRPr lang="en-GB" dirty="0"/>
          </a:p>
        </p:txBody>
      </p:sp>
      <p:sp>
        <p:nvSpPr>
          <p:cNvPr id="3" name="Content Placeholder 2"/>
          <p:cNvSpPr>
            <a:spLocks noGrp="1"/>
          </p:cNvSpPr>
          <p:nvPr>
            <p:ph idx="1"/>
          </p:nvPr>
        </p:nvSpPr>
        <p:spPr/>
        <p:txBody>
          <a:bodyPr/>
          <a:lstStyle/>
          <a:p>
            <a:r>
              <a:rPr lang="en-GB" dirty="0" err="1" smtClean="0"/>
              <a:t>Olar</a:t>
            </a:r>
            <a:r>
              <a:rPr lang="en-GB" dirty="0" smtClean="0"/>
              <a:t>, </a:t>
            </a:r>
            <a:r>
              <a:rPr lang="en-GB" dirty="0" err="1" smtClean="0"/>
              <a:t>Radu</a:t>
            </a:r>
            <a:r>
              <a:rPr lang="en-GB" dirty="0" smtClean="0"/>
              <a:t>. "Nanomaterials and nanotechnologies for civil engineering." </a:t>
            </a:r>
            <a:r>
              <a:rPr lang="en-GB" dirty="0" err="1" smtClean="0"/>
              <a:t>Buletinul</a:t>
            </a:r>
            <a:r>
              <a:rPr lang="en-GB" dirty="0" smtClean="0"/>
              <a:t> </a:t>
            </a:r>
            <a:r>
              <a:rPr lang="en-GB" dirty="0" err="1" smtClean="0"/>
              <a:t>Institutului</a:t>
            </a:r>
            <a:r>
              <a:rPr lang="en-GB" dirty="0" smtClean="0"/>
              <a:t> </a:t>
            </a:r>
            <a:r>
              <a:rPr lang="en-GB" dirty="0" err="1" smtClean="0"/>
              <a:t>Politehnic</a:t>
            </a:r>
            <a:r>
              <a:rPr lang="en-GB" dirty="0" smtClean="0"/>
              <a:t> din </a:t>
            </a:r>
            <a:r>
              <a:rPr lang="en-GB" dirty="0" err="1" smtClean="0"/>
              <a:t>lasi</a:t>
            </a:r>
            <a:r>
              <a:rPr lang="en-GB" dirty="0" smtClean="0"/>
              <a:t>. </a:t>
            </a:r>
            <a:r>
              <a:rPr lang="en-GB" dirty="0" err="1" smtClean="0"/>
              <a:t>Sectia</a:t>
            </a:r>
            <a:r>
              <a:rPr lang="en-GB" dirty="0" smtClean="0"/>
              <a:t> </a:t>
            </a:r>
            <a:r>
              <a:rPr lang="en-GB" dirty="0" err="1" smtClean="0"/>
              <a:t>Constructii</a:t>
            </a:r>
            <a:r>
              <a:rPr lang="en-GB" dirty="0" smtClean="0"/>
              <a:t>, </a:t>
            </a:r>
            <a:r>
              <a:rPr lang="en-GB" dirty="0" err="1" smtClean="0"/>
              <a:t>Arhitectura</a:t>
            </a:r>
            <a:r>
              <a:rPr lang="en-GB" dirty="0" smtClean="0"/>
              <a:t> 57.4 (2011): 109.</a:t>
            </a:r>
            <a:endParaRPr lang="en-GB" dirty="0"/>
          </a:p>
        </p:txBody>
      </p:sp>
      <p:sp>
        <p:nvSpPr>
          <p:cNvPr id="4" name="Slide Number Placeholder 3"/>
          <p:cNvSpPr>
            <a:spLocks noGrp="1"/>
          </p:cNvSpPr>
          <p:nvPr>
            <p:ph type="sldNum" sz="quarter" idx="12"/>
          </p:nvPr>
        </p:nvSpPr>
        <p:spPr/>
        <p:txBody>
          <a:bodyPr/>
          <a:lstStyle/>
          <a:p>
            <a:fld id="{C2931785-3209-4D27-AA3F-B4E29C692001}" type="slidenum">
              <a:rPr lang="en-GB" smtClean="0"/>
              <a:t>22</a:t>
            </a:fld>
            <a:endParaRPr lang="en-GB"/>
          </a:p>
        </p:txBody>
      </p:sp>
    </p:spTree>
    <p:extLst>
      <p:ext uri="{BB962C8B-B14F-4D97-AF65-F5344CB8AC3E}">
        <p14:creationId xmlns:p14="http://schemas.microsoft.com/office/powerpoint/2010/main" val="1654893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703964"/>
          </a:xfrm>
        </p:spPr>
        <p:txBody>
          <a:bodyPr>
            <a:noAutofit/>
          </a:bodyPr>
          <a:lstStyle/>
          <a:p>
            <a:pPr marL="0" indent="0" algn="just">
              <a:buNone/>
            </a:pPr>
            <a:r>
              <a:rPr lang="en-GB" sz="2000" dirty="0">
                <a:latin typeface="Times New Roman" panose="02020603050405020304" pitchFamily="18" charset="0"/>
                <a:cs typeface="Times New Roman" panose="02020603050405020304" pitchFamily="18" charset="0"/>
              </a:rPr>
              <a:t>Currently, the use of nanomaterials in construction is reduced, mainly for the following reasons: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The lack of knowledge concerning the suitable nanomaterials for construction and their behavior.</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lack of specific standards for design and execution of the construction elements using nanomaterials.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reduced offer of Nano products.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The lack of detailed information's regarding the Nano products content; high costs.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unknowns of health risks associated with nanomaterials.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choice of nanomaterials with potential use in construction and the study of their characteristics.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behavior study of the building elements that contain nanomaterials under various loads.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development of specific design and construction standards. </a:t>
            </a:r>
          </a:p>
          <a:p>
            <a:endParaRPr lang="en-GB" sz="2000" dirty="0"/>
          </a:p>
        </p:txBody>
      </p:sp>
      <p:sp>
        <p:nvSpPr>
          <p:cNvPr id="6"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3</a:t>
            </a:fld>
            <a:endParaRPr lang="en-GB"/>
          </a:p>
        </p:txBody>
      </p:sp>
    </p:spTree>
    <p:extLst>
      <p:ext uri="{BB962C8B-B14F-4D97-AF65-F5344CB8AC3E}">
        <p14:creationId xmlns:p14="http://schemas.microsoft.com/office/powerpoint/2010/main" val="43341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00000"/>
              </a:lnSpc>
              <a:buFont typeface="Arial" panose="020B0604020202020204" pitchFamily="34" charset="0"/>
              <a:buNone/>
            </a:pPr>
            <a:r>
              <a:rPr lang="en-GB" dirty="0">
                <a:latin typeface="Times New Roman" panose="02020603050405020304" pitchFamily="18" charset="0"/>
                <a:cs typeface="Times New Roman" panose="02020603050405020304" pitchFamily="18" charset="0"/>
              </a:rPr>
              <a:t>In order to be able to use in the construction industry the nanomaterials at wide scale it is necessary that the researches to be conducted following the next stages: </a:t>
            </a:r>
          </a:p>
          <a:p>
            <a:pPr algn="just">
              <a:lnSpc>
                <a:spcPct val="100000"/>
              </a:lnSpc>
            </a:pPr>
            <a:r>
              <a:rPr lang="en-GB" dirty="0">
                <a:latin typeface="Times New Roman" panose="02020603050405020304" pitchFamily="18" charset="0"/>
                <a:cs typeface="Times New Roman" panose="02020603050405020304" pitchFamily="18" charset="0"/>
              </a:rPr>
              <a:t>the choice of nanomaterials with potential use in construction .</a:t>
            </a:r>
          </a:p>
          <a:p>
            <a:pPr algn="just">
              <a:lnSpc>
                <a:spcPct val="100000"/>
              </a:lnSpc>
            </a:pPr>
            <a:r>
              <a:rPr lang="en-GB" dirty="0">
                <a:latin typeface="Times New Roman" panose="02020603050405020304" pitchFamily="18" charset="0"/>
                <a:cs typeface="Times New Roman" panose="02020603050405020304" pitchFamily="18" charset="0"/>
              </a:rPr>
              <a:t>the study of their characteristics; the behavior.</a:t>
            </a:r>
          </a:p>
          <a:p>
            <a:pPr algn="just">
              <a:lnSpc>
                <a:spcPct val="100000"/>
              </a:lnSpc>
            </a:pPr>
            <a:r>
              <a:rPr lang="en-GB" dirty="0">
                <a:latin typeface="Times New Roman" panose="02020603050405020304" pitchFamily="18" charset="0"/>
                <a:cs typeface="Times New Roman" panose="02020603050405020304" pitchFamily="18" charset="0"/>
              </a:rPr>
              <a:t> study of the building elements that contain nanomaterials under various loads.</a:t>
            </a:r>
          </a:p>
          <a:p>
            <a:pPr algn="just">
              <a:lnSpc>
                <a:spcPct val="100000"/>
              </a:lnSpc>
            </a:pPr>
            <a:r>
              <a:rPr lang="en-GB" dirty="0">
                <a:latin typeface="Times New Roman" panose="02020603050405020304" pitchFamily="18" charset="0"/>
                <a:cs typeface="Times New Roman" panose="02020603050405020304" pitchFamily="18" charset="0"/>
              </a:rPr>
              <a:t> the development of specific design and construction standards. </a:t>
            </a:r>
          </a:p>
        </p:txBody>
      </p:sp>
      <p:sp>
        <p:nvSpPr>
          <p:cNvPr id="5"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4</a:t>
            </a:fld>
            <a:endParaRPr lang="en-GB"/>
          </a:p>
        </p:txBody>
      </p:sp>
    </p:spTree>
    <p:extLst>
      <p:ext uri="{BB962C8B-B14F-4D97-AF65-F5344CB8AC3E}">
        <p14:creationId xmlns:p14="http://schemas.microsoft.com/office/powerpoint/2010/main" val="453175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GB" sz="3000" b="1" dirty="0" smtClean="0">
                <a:latin typeface="Times New Roman" panose="02020603050405020304" pitchFamily="18" charset="0"/>
                <a:cs typeface="Times New Roman" panose="02020603050405020304" pitchFamily="18" charset="0"/>
              </a:rPr>
              <a:t>The Carbon Nanotubes </a:t>
            </a:r>
            <a:r>
              <a:rPr lang="en-GB" sz="3000" b="1" dirty="0" smtClean="0">
                <a:latin typeface="Times New Roman" panose="02020603050405020304" pitchFamily="18" charset="0"/>
                <a:cs typeface="Times New Roman" panose="02020603050405020304" pitchFamily="18" charset="0"/>
              </a:rPr>
              <a:t>:</a:t>
            </a:r>
            <a:endParaRPr lang="en-GB" sz="3000" b="1" dirty="0" smtClean="0">
              <a:latin typeface="Times New Roman" panose="02020603050405020304" pitchFamily="18" charset="0"/>
              <a:cs typeface="Times New Roman" panose="02020603050405020304" pitchFamily="18" charset="0"/>
            </a:endParaRPr>
          </a:p>
          <a:p>
            <a:pPr marL="0" indent="0" algn="just">
              <a:buNone/>
            </a:pPr>
            <a:r>
              <a:rPr lang="en-GB" dirty="0" smtClean="0"/>
              <a:t> </a:t>
            </a:r>
            <a:r>
              <a:rPr lang="en-GB" dirty="0" smtClean="0"/>
              <a:t>Carbon </a:t>
            </a:r>
            <a:r>
              <a:rPr lang="en-GB" dirty="0" smtClean="0">
                <a:latin typeface="Times New Roman" panose="02020603050405020304" pitchFamily="18" charset="0"/>
                <a:cs typeface="Times New Roman" panose="02020603050405020304" pitchFamily="18" charset="0"/>
              </a:rPr>
              <a:t>nanotubes </a:t>
            </a:r>
            <a:r>
              <a:rPr lang="en-GB" dirty="0" smtClean="0">
                <a:latin typeface="Times New Roman" panose="02020603050405020304" pitchFamily="18" charset="0"/>
                <a:cs typeface="Times New Roman" panose="02020603050405020304" pitchFamily="18" charset="0"/>
              </a:rPr>
              <a:t>are a form of carbon having a cylindrical shape, the name coming from their nanometre diameter. They can be several millimetres in length and can have one “layer” or wall (single walled nanotube) or more than one wall (multi walled nanotube). Nanotubes are members of the fullerene structural family and exhibit extraordinary strength and unique electrical properties, being efficient thermal conductors. For example, </a:t>
            </a:r>
            <a:r>
              <a:rPr lang="en-GB" u="sng" dirty="0" smtClean="0">
                <a:latin typeface="Times New Roman" panose="02020603050405020304" pitchFamily="18" charset="0"/>
                <a:cs typeface="Times New Roman" panose="02020603050405020304" pitchFamily="18" charset="0"/>
              </a:rPr>
              <a:t>they have five times the Young’s modulus and eight times (theoretically 100 times) the strength of steel, whilst being 1/6th the density. Expected benefits of carbon nanotubes are: mechanical durability and crack prevention in concrete, enhanced mechanical and thermal properties in ceramics and real-time structural health monitoring capacity</a:t>
            </a:r>
            <a:r>
              <a:rPr lang="en-GB" dirty="0" smtClean="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5</a:t>
            </a:fld>
            <a:endParaRPr lang="en-GB"/>
          </a:p>
        </p:txBody>
      </p:sp>
    </p:spTree>
    <p:extLst>
      <p:ext uri="{BB962C8B-B14F-4D97-AF65-F5344CB8AC3E}">
        <p14:creationId xmlns:p14="http://schemas.microsoft.com/office/powerpoint/2010/main" val="3660708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nSpc>
                <a:spcPct val="100000"/>
              </a:lnSpc>
              <a:buNone/>
            </a:pPr>
            <a:r>
              <a:rPr lang="en-GB" sz="3600" b="1" dirty="0">
                <a:latin typeface="Times New Roman" panose="02020603050405020304" pitchFamily="18" charset="0"/>
                <a:cs typeface="Times New Roman" panose="02020603050405020304" pitchFamily="18" charset="0"/>
              </a:rPr>
              <a:t>2. Titanium Dioxide Nanoparticles (</a:t>
            </a:r>
            <a:r>
              <a:rPr lang="en-GB" sz="3600" b="1" dirty="0" err="1" smtClean="0">
                <a:latin typeface="Times New Roman" panose="02020603050405020304" pitchFamily="18" charset="0"/>
                <a:cs typeface="Times New Roman" panose="02020603050405020304" pitchFamily="18" charset="0"/>
              </a:rPr>
              <a:t>TiO</a:t>
            </a:r>
            <a:r>
              <a:rPr lang="en-GB" sz="3600" b="1" dirty="0" smtClean="0">
                <a:latin typeface="Calibri" panose="020F0502020204030204" pitchFamily="34" charset="0"/>
                <a:cs typeface="Times New Roman" panose="02020603050405020304" pitchFamily="18" charset="0"/>
              </a:rPr>
              <a:t>₂</a:t>
            </a:r>
            <a:r>
              <a:rPr lang="en-GB" sz="3600" b="1" dirty="0" smtClean="0">
                <a:latin typeface="Times New Roman" panose="02020603050405020304" pitchFamily="18" charset="0"/>
                <a:cs typeface="Times New Roman" panose="02020603050405020304" pitchFamily="18" charset="0"/>
              </a:rPr>
              <a:t>)</a:t>
            </a:r>
            <a:endParaRPr lang="en-GB" sz="3600" b="1" dirty="0">
              <a:latin typeface="Times New Roman" panose="02020603050405020304" pitchFamily="18" charset="0"/>
              <a:cs typeface="Times New Roman" panose="02020603050405020304" pitchFamily="18" charset="0"/>
            </a:endParaRPr>
          </a:p>
          <a:p>
            <a:pPr marL="0" indent="0" algn="just">
              <a:lnSpc>
                <a:spcPct val="110000"/>
              </a:lnSpc>
              <a:buNone/>
            </a:pPr>
            <a:r>
              <a:rPr lang="en-GB" sz="3600" dirty="0">
                <a:latin typeface="Times New Roman" panose="02020603050405020304" pitchFamily="18" charset="0"/>
                <a:cs typeface="Times New Roman" panose="02020603050405020304" pitchFamily="18" charset="0"/>
              </a:rPr>
              <a:t>The titanium dioxide nanoparticles are added to concrete to improve </a:t>
            </a:r>
            <a:r>
              <a:rPr lang="en-GB" sz="3600" dirty="0" smtClean="0">
                <a:latin typeface="Times New Roman" panose="02020603050405020304" pitchFamily="18" charset="0"/>
                <a:cs typeface="Times New Roman" panose="02020603050405020304" pitchFamily="18" charset="0"/>
              </a:rPr>
              <a:t>its properties</a:t>
            </a:r>
            <a:r>
              <a:rPr lang="en-GB" sz="3600" dirty="0">
                <a:latin typeface="Times New Roman" panose="02020603050405020304" pitchFamily="18" charset="0"/>
                <a:cs typeface="Times New Roman" panose="02020603050405020304" pitchFamily="18" charset="0"/>
              </a:rPr>
              <a:t>. This white pigment is used as an excellent reflective coating. </a:t>
            </a:r>
            <a:r>
              <a:rPr lang="en-GB" sz="3600" dirty="0" smtClean="0">
                <a:latin typeface="Times New Roman" panose="02020603050405020304" pitchFamily="18" charset="0"/>
                <a:cs typeface="Times New Roman" panose="02020603050405020304" pitchFamily="18" charset="0"/>
              </a:rPr>
              <a:t>Or added </a:t>
            </a:r>
            <a:r>
              <a:rPr lang="en-GB" sz="3600" dirty="0">
                <a:latin typeface="Times New Roman" panose="02020603050405020304" pitchFamily="18" charset="0"/>
                <a:cs typeface="Times New Roman" panose="02020603050405020304" pitchFamily="18" charset="0"/>
              </a:rPr>
              <a:t>to paints, cements and windows for its sterilizing properties. The </a:t>
            </a:r>
            <a:r>
              <a:rPr lang="en-GB" sz="3600" dirty="0" smtClean="0">
                <a:latin typeface="Times New Roman" panose="02020603050405020304" pitchFamily="18" charset="0"/>
                <a:cs typeface="Times New Roman" panose="02020603050405020304" pitchFamily="18" charset="0"/>
              </a:rPr>
              <a:t>titanium dioxid </a:t>
            </a:r>
            <a:r>
              <a:rPr lang="en-GB" sz="3600" dirty="0">
                <a:latin typeface="Times New Roman" panose="02020603050405020304" pitchFamily="18" charset="0"/>
                <a:cs typeface="Times New Roman" panose="02020603050405020304" pitchFamily="18" charset="0"/>
              </a:rPr>
              <a:t>breaks down organic pollutants, volatile organic compounds </a:t>
            </a:r>
            <a:r>
              <a:rPr lang="en-GB" sz="3600" dirty="0" smtClean="0">
                <a:latin typeface="Times New Roman" panose="02020603050405020304" pitchFamily="18" charset="0"/>
                <a:cs typeface="Times New Roman" panose="02020603050405020304" pitchFamily="18" charset="0"/>
              </a:rPr>
              <a:t>and bacterial </a:t>
            </a:r>
            <a:r>
              <a:rPr lang="en-GB" sz="3600" dirty="0">
                <a:latin typeface="Times New Roman" panose="02020603050405020304" pitchFamily="18" charset="0"/>
                <a:cs typeface="Times New Roman" panose="02020603050405020304" pitchFamily="18" charset="0"/>
              </a:rPr>
              <a:t>membranes through powerful </a:t>
            </a:r>
            <a:r>
              <a:rPr lang="en-GB" sz="3600" dirty="0" smtClean="0">
                <a:latin typeface="Times New Roman" panose="02020603050405020304" pitchFamily="18" charset="0"/>
                <a:cs typeface="Times New Roman" panose="02020603050405020304" pitchFamily="18" charset="0"/>
              </a:rPr>
              <a:t>photo catalytic </a:t>
            </a:r>
            <a:r>
              <a:rPr lang="en-GB" sz="3600" dirty="0">
                <a:latin typeface="Times New Roman" panose="02020603050405020304" pitchFamily="18" charset="0"/>
                <a:cs typeface="Times New Roman" panose="02020603050405020304" pitchFamily="18" charset="0"/>
              </a:rPr>
              <a:t>reactions, reducing </a:t>
            </a:r>
            <a:r>
              <a:rPr lang="en-GB" sz="3600" dirty="0" smtClean="0">
                <a:latin typeface="Times New Roman" panose="02020603050405020304" pitchFamily="18" charset="0"/>
                <a:cs typeface="Times New Roman" panose="02020603050405020304" pitchFamily="18" charset="0"/>
              </a:rPr>
              <a:t>air pollutants </a:t>
            </a:r>
            <a:r>
              <a:rPr lang="en-GB" sz="3600" dirty="0">
                <a:latin typeface="Times New Roman" panose="02020603050405020304" pitchFamily="18" charset="0"/>
                <a:cs typeface="Times New Roman" panose="02020603050405020304" pitchFamily="18" charset="0"/>
              </a:rPr>
              <a:t>when it’s applied to outdoor surfaces. Being hydrophilic gives </a:t>
            </a:r>
            <a:r>
              <a:rPr lang="en-GB" sz="3600" dirty="0" smtClean="0">
                <a:latin typeface="Times New Roman" panose="02020603050405020304" pitchFamily="18" charset="0"/>
                <a:cs typeface="Times New Roman" panose="02020603050405020304" pitchFamily="18" charset="0"/>
              </a:rPr>
              <a:t>self cleaning </a:t>
            </a:r>
            <a:r>
              <a:rPr lang="en-GB" sz="3600" dirty="0">
                <a:latin typeface="Times New Roman" panose="02020603050405020304" pitchFamily="18" charset="0"/>
                <a:cs typeface="Times New Roman" panose="02020603050405020304" pitchFamily="18" charset="0"/>
              </a:rPr>
              <a:t>properties to surfaces to which it is applied, because the rain water </a:t>
            </a:r>
            <a:r>
              <a:rPr lang="en-GB" sz="3600" dirty="0" smtClean="0">
                <a:latin typeface="Times New Roman" panose="02020603050405020304" pitchFamily="18" charset="0"/>
                <a:cs typeface="Times New Roman" panose="02020603050405020304" pitchFamily="18" charset="0"/>
              </a:rPr>
              <a:t>is attracted </a:t>
            </a:r>
            <a:r>
              <a:rPr lang="en-GB" sz="3600" dirty="0">
                <a:latin typeface="Times New Roman" panose="02020603050405020304" pitchFamily="18" charset="0"/>
                <a:cs typeface="Times New Roman" panose="02020603050405020304" pitchFamily="18" charset="0"/>
              </a:rPr>
              <a:t>to the surface and forms sheets which collect the pollutants and </a:t>
            </a:r>
            <a:r>
              <a:rPr lang="en-GB" sz="3600" dirty="0" smtClean="0">
                <a:latin typeface="Times New Roman" panose="02020603050405020304" pitchFamily="18" charset="0"/>
                <a:cs typeface="Times New Roman" panose="02020603050405020304" pitchFamily="18" charset="0"/>
              </a:rPr>
              <a:t>dirt particles </a:t>
            </a:r>
            <a:r>
              <a:rPr lang="en-GB" sz="3600" dirty="0">
                <a:latin typeface="Times New Roman" panose="02020603050405020304" pitchFamily="18" charset="0"/>
                <a:cs typeface="Times New Roman" panose="02020603050405020304" pitchFamily="18" charset="0"/>
              </a:rPr>
              <a:t>previously broken down and washes them off. The resulting </a:t>
            </a:r>
            <a:r>
              <a:rPr lang="en-GB" sz="3600" dirty="0" smtClean="0">
                <a:latin typeface="Times New Roman" panose="02020603050405020304" pitchFamily="18" charset="0"/>
                <a:cs typeface="Times New Roman" panose="02020603050405020304" pitchFamily="18" charset="0"/>
              </a:rPr>
              <a:t>concrete surface </a:t>
            </a:r>
            <a:r>
              <a:rPr lang="en-GB" sz="3600" dirty="0">
                <a:latin typeface="Times New Roman" panose="02020603050405020304" pitchFamily="18" charset="0"/>
                <a:cs typeface="Times New Roman" panose="02020603050405020304" pitchFamily="18" charset="0"/>
              </a:rPr>
              <a:t>has a white colour that retains its whiteness very </a:t>
            </a:r>
            <a:r>
              <a:rPr lang="en-GB" sz="3600" dirty="0" smtClean="0">
                <a:latin typeface="Times New Roman" panose="02020603050405020304" pitchFamily="18" charset="0"/>
                <a:cs typeface="Times New Roman" panose="02020603050405020304" pitchFamily="18" charset="0"/>
              </a:rPr>
              <a:t>effectively. </a:t>
            </a:r>
            <a:endParaRPr lang="en-GB" sz="3600"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6</a:t>
            </a:fld>
            <a:endParaRPr lang="en-GB"/>
          </a:p>
        </p:txBody>
      </p:sp>
    </p:spTree>
    <p:extLst>
      <p:ext uri="{BB962C8B-B14F-4D97-AF65-F5344CB8AC3E}">
        <p14:creationId xmlns:p14="http://schemas.microsoft.com/office/powerpoint/2010/main" val="804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b="1" dirty="0" smtClean="0">
                <a:latin typeface="Times New Roman" panose="02020603050405020304" pitchFamily="18" charset="0"/>
                <a:cs typeface="Times New Roman" panose="02020603050405020304" pitchFamily="18" charset="0"/>
              </a:rPr>
              <a:t>3. </a:t>
            </a:r>
            <a:r>
              <a:rPr lang="en-GB" sz="2500" b="1" dirty="0">
                <a:latin typeface="Times New Roman" panose="02020603050405020304" pitchFamily="18" charset="0"/>
                <a:cs typeface="Times New Roman" panose="02020603050405020304" pitchFamily="18" charset="0"/>
              </a:rPr>
              <a:t>Silicon Dioxide Nanoparticles (</a:t>
            </a:r>
            <a:r>
              <a:rPr lang="en-GB" sz="2500" b="1" dirty="0" err="1">
                <a:latin typeface="Times New Roman" panose="02020603050405020304" pitchFamily="18" charset="0"/>
                <a:cs typeface="Times New Roman" panose="02020603050405020304" pitchFamily="18" charset="0"/>
              </a:rPr>
              <a:t>SiO</a:t>
            </a:r>
            <a:r>
              <a:rPr lang="en-GB" sz="2500" b="1" dirty="0">
                <a:latin typeface="Times New Roman" panose="02020603050405020304" pitchFamily="18" charset="0"/>
                <a:cs typeface="Times New Roman" panose="02020603050405020304" pitchFamily="18" charset="0"/>
              </a:rPr>
              <a:t>₂)</a:t>
            </a:r>
          </a:p>
          <a:p>
            <a:pPr marL="0" indent="0" algn="just">
              <a:lnSpc>
                <a:spcPct val="150000"/>
              </a:lnSpc>
              <a:buNone/>
            </a:pPr>
            <a:r>
              <a:rPr lang="en-GB" sz="2700" dirty="0" smtClean="0">
                <a:latin typeface="Times New Roman" panose="02020603050405020304" pitchFamily="18" charset="0"/>
                <a:cs typeface="Times New Roman" panose="02020603050405020304" pitchFamily="18" charset="0"/>
              </a:rPr>
              <a:t>Nano-</a:t>
            </a:r>
            <a:r>
              <a:rPr lang="en-GB" sz="2700" dirty="0" err="1" smtClean="0">
                <a:latin typeface="Times New Roman" panose="02020603050405020304" pitchFamily="18" charset="0"/>
                <a:cs typeface="Times New Roman" panose="02020603050405020304" pitchFamily="18" charset="0"/>
              </a:rPr>
              <a:t>SiO</a:t>
            </a:r>
            <a:r>
              <a:rPr lang="en-GB" sz="2700" dirty="0" smtClean="0">
                <a:latin typeface="Calibri" panose="020F0502020204030204" pitchFamily="34" charset="0"/>
                <a:cs typeface="Times New Roman" panose="02020603050405020304" pitchFamily="18" charset="0"/>
              </a:rPr>
              <a:t>₂</a:t>
            </a:r>
            <a:r>
              <a:rPr lang="en-GB" sz="2700" dirty="0" smtClean="0">
                <a:latin typeface="Times New Roman" panose="02020603050405020304" pitchFamily="18" charset="0"/>
                <a:cs typeface="Times New Roman" panose="02020603050405020304" pitchFamily="18" charset="0"/>
              </a:rPr>
              <a:t> </a:t>
            </a:r>
            <a:r>
              <a:rPr lang="en-GB" sz="2700" dirty="0">
                <a:latin typeface="Times New Roman" panose="02020603050405020304" pitchFamily="18" charset="0"/>
                <a:cs typeface="Times New Roman" panose="02020603050405020304" pitchFamily="18" charset="0"/>
              </a:rPr>
              <a:t>could significantly increase the compressive strength </a:t>
            </a:r>
            <a:r>
              <a:rPr lang="en-GB" sz="2700" dirty="0" smtClean="0">
                <a:latin typeface="Times New Roman" panose="02020603050405020304" pitchFamily="18" charset="0"/>
                <a:cs typeface="Times New Roman" panose="02020603050405020304" pitchFamily="18" charset="0"/>
              </a:rPr>
              <a:t>of concretes </a:t>
            </a:r>
            <a:r>
              <a:rPr lang="en-GB" sz="2700" dirty="0">
                <a:latin typeface="Times New Roman" panose="02020603050405020304" pitchFamily="18" charset="0"/>
                <a:cs typeface="Times New Roman" panose="02020603050405020304" pitchFamily="18" charset="0"/>
              </a:rPr>
              <a:t>containing large fly ash volume at early age, by filling the </a:t>
            </a:r>
            <a:r>
              <a:rPr lang="en-GB" sz="2700" dirty="0" smtClean="0">
                <a:latin typeface="Times New Roman" panose="02020603050405020304" pitchFamily="18" charset="0"/>
                <a:cs typeface="Times New Roman" panose="02020603050405020304" pitchFamily="18" charset="0"/>
              </a:rPr>
              <a:t>pores between </a:t>
            </a:r>
            <a:r>
              <a:rPr lang="en-GB" sz="2700" dirty="0">
                <a:latin typeface="Times New Roman" panose="02020603050405020304" pitchFamily="18" charset="0"/>
                <a:cs typeface="Times New Roman" panose="02020603050405020304" pitchFamily="18" charset="0"/>
              </a:rPr>
              <a:t>large fly ash and cement particles. Nano-silica decreases the </a:t>
            </a:r>
            <a:r>
              <a:rPr lang="en-GB" sz="2700" dirty="0" smtClean="0">
                <a:latin typeface="Times New Roman" panose="02020603050405020304" pitchFamily="18" charset="0"/>
                <a:cs typeface="Times New Roman" panose="02020603050405020304" pitchFamily="18" charset="0"/>
              </a:rPr>
              <a:t>setting time </a:t>
            </a:r>
            <a:r>
              <a:rPr lang="en-GB" sz="2700" dirty="0">
                <a:latin typeface="Times New Roman" panose="02020603050405020304" pitchFamily="18" charset="0"/>
                <a:cs typeface="Times New Roman" panose="02020603050405020304" pitchFamily="18" charset="0"/>
              </a:rPr>
              <a:t>of mortar when compared with silica fume </a:t>
            </a:r>
            <a:r>
              <a:rPr lang="en-GB" sz="2700" dirty="0" smtClean="0">
                <a:latin typeface="Times New Roman" panose="02020603050405020304" pitchFamily="18" charset="0"/>
                <a:cs typeface="Times New Roman" panose="02020603050405020304" pitchFamily="18" charset="0"/>
              </a:rPr>
              <a:t>(micro silica) </a:t>
            </a:r>
            <a:r>
              <a:rPr lang="en-GB" sz="2700" dirty="0">
                <a:latin typeface="Times New Roman" panose="02020603050405020304" pitchFamily="18" charset="0"/>
                <a:cs typeface="Times New Roman" panose="02020603050405020304" pitchFamily="18" charset="0"/>
              </a:rPr>
              <a:t>and </a:t>
            </a:r>
            <a:r>
              <a:rPr lang="en-GB" sz="2700" dirty="0" smtClean="0">
                <a:latin typeface="Times New Roman" panose="02020603050405020304" pitchFamily="18" charset="0"/>
                <a:cs typeface="Times New Roman" panose="02020603050405020304" pitchFamily="18" charset="0"/>
              </a:rPr>
              <a:t>reduces bleeding </a:t>
            </a:r>
            <a:r>
              <a:rPr lang="en-GB" sz="2700" dirty="0">
                <a:latin typeface="Times New Roman" panose="02020603050405020304" pitchFamily="18" charset="0"/>
                <a:cs typeface="Times New Roman" panose="02020603050405020304" pitchFamily="18" charset="0"/>
              </a:rPr>
              <a:t>water and segregation by the improvement of the </a:t>
            </a:r>
            <a:r>
              <a:rPr lang="en-GB" sz="2700" dirty="0" smtClean="0">
                <a:latin typeface="Times New Roman" panose="02020603050405020304" pitchFamily="18" charset="0"/>
                <a:cs typeface="Times New Roman" panose="02020603050405020304" pitchFamily="18" charset="0"/>
              </a:rPr>
              <a:t>cohesiveness. </a:t>
            </a:r>
            <a:endParaRPr lang="en-GB" sz="2700"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7</a:t>
            </a:fld>
            <a:endParaRPr lang="en-GB"/>
          </a:p>
        </p:txBody>
      </p:sp>
    </p:spTree>
    <p:extLst>
      <p:ext uri="{BB962C8B-B14F-4D97-AF65-F5344CB8AC3E}">
        <p14:creationId xmlns:p14="http://schemas.microsoft.com/office/powerpoint/2010/main" val="149286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500" b="1" dirty="0">
                <a:latin typeface="Times New Roman" panose="02020603050405020304" pitchFamily="18" charset="0"/>
                <a:cs typeface="Times New Roman" panose="02020603050405020304" pitchFamily="18" charset="0"/>
              </a:rPr>
              <a:t>4. Zinc Oxide Nanoparticles (ZnO)</a:t>
            </a:r>
          </a:p>
          <a:p>
            <a:pPr marL="0" indent="0" algn="just">
              <a:lnSpc>
                <a:spcPct val="100000"/>
              </a:lnSpc>
              <a:buNone/>
            </a:pPr>
            <a:r>
              <a:rPr lang="en-GB" dirty="0" smtClean="0">
                <a:latin typeface="Times New Roman" panose="02020603050405020304" pitchFamily="18" charset="0"/>
                <a:cs typeface="Times New Roman" panose="02020603050405020304" pitchFamily="18" charset="0"/>
              </a:rPr>
              <a:t>Zinc oxide is a unique material that exhibits semiconducting and piezoelectric dual properties. It is added into various materials and products, including plastics, ceramics, glass, cement, rubber, paints, adhesive, sealants, pigments, fire retardants. Used for concrete manufacturing, ZnO improves the processing time and the resistance of concrete against water.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8</a:t>
            </a:fld>
            <a:endParaRPr lang="en-GB"/>
          </a:p>
        </p:txBody>
      </p:sp>
    </p:spTree>
    <p:extLst>
      <p:ext uri="{BB962C8B-B14F-4D97-AF65-F5344CB8AC3E}">
        <p14:creationId xmlns:p14="http://schemas.microsoft.com/office/powerpoint/2010/main" val="51863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700" b="1" dirty="0" smtClean="0">
                <a:latin typeface="Times New Roman" panose="02020603050405020304" pitchFamily="18" charset="0"/>
                <a:cs typeface="Times New Roman" panose="02020603050405020304" pitchFamily="18" charset="0"/>
              </a:rPr>
              <a:t>5</a:t>
            </a:r>
            <a:r>
              <a:rPr lang="en-GB" sz="2700" b="1" dirty="0">
                <a:latin typeface="Times New Roman" panose="02020603050405020304" pitchFamily="18" charset="0"/>
                <a:cs typeface="Times New Roman" panose="02020603050405020304" pitchFamily="18" charset="0"/>
              </a:rPr>
              <a:t>. Silver Nanoparticles (Ag)</a:t>
            </a:r>
          </a:p>
          <a:p>
            <a:pPr marL="0" indent="0" algn="just">
              <a:buNone/>
            </a:pPr>
            <a:r>
              <a:rPr lang="en-GB" dirty="0" smtClean="0">
                <a:latin typeface="Times New Roman" panose="02020603050405020304" pitchFamily="18" charset="0"/>
                <a:cs typeface="Times New Roman" panose="02020603050405020304" pitchFamily="18" charset="0"/>
              </a:rPr>
              <a:t>The Nano silver will affect, in contact with bacteria, viruses and fungi, the cellular metabolism and inhibit cells growth. The Nano silver inhibits multiplication and growth of bacteria and fungi, which causes infection, odour, itchiness and sores. The core technology of Nano silver is the ability to produce particles as small as possible and to distribute these particles very uniformly.</a:t>
            </a:r>
          </a:p>
          <a:p>
            <a:pPr marL="0" indent="0" algn="just">
              <a:buNone/>
            </a:pPr>
            <a:r>
              <a:rPr lang="en-GB" dirty="0" smtClean="0">
                <a:latin typeface="Times New Roman" panose="02020603050405020304" pitchFamily="18" charset="0"/>
                <a:cs typeface="Times New Roman" panose="02020603050405020304" pitchFamily="18" charset="0"/>
              </a:rPr>
              <a:t>When the nanoparticles are coated on the surface of any material, the surface area is increasing several million times than the normal silver foil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
        <p:nvSpPr>
          <p:cNvPr id="2" name="Slide Number Placeholder 1"/>
          <p:cNvSpPr>
            <a:spLocks noGrp="1"/>
          </p:cNvSpPr>
          <p:nvPr>
            <p:ph type="sldNum" sz="quarter" idx="12"/>
          </p:nvPr>
        </p:nvSpPr>
        <p:spPr/>
        <p:txBody>
          <a:bodyPr/>
          <a:lstStyle/>
          <a:p>
            <a:fld id="{C2931785-3209-4D27-AA3F-B4E29C692001}" type="slidenum">
              <a:rPr lang="en-GB" smtClean="0"/>
              <a:t>9</a:t>
            </a:fld>
            <a:endParaRPr lang="en-GB"/>
          </a:p>
        </p:txBody>
      </p:sp>
    </p:spTree>
    <p:extLst>
      <p:ext uri="{BB962C8B-B14F-4D97-AF65-F5344CB8AC3E}">
        <p14:creationId xmlns:p14="http://schemas.microsoft.com/office/powerpoint/2010/main" val="4002680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2069</Words>
  <Application>Microsoft Office PowerPoint</Application>
  <PresentationFormat>Widescreen</PresentationFormat>
  <Paragraphs>95</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 Nanotechnologies for Construction</vt:lpstr>
      <vt:lpstr> Nanotechnologies for Concrete</vt:lpstr>
      <vt:lpstr> Nanotechnologies for Steel </vt:lpstr>
      <vt:lpstr>Nanotechnologies for Wood</vt:lpstr>
      <vt:lpstr>Nanotechnologies for Glass </vt:lpstr>
      <vt:lpstr> Nanotechnologies for Coatings and Paintings </vt:lpstr>
      <vt:lpstr>Nanotechnologies for Thermal Insulation</vt:lpstr>
      <vt:lpstr>Nanotechnologies for Fire Protection </vt:lpstr>
      <vt:lpstr> Nanotechnologies for Structural Monitoring </vt:lpstr>
      <vt:lpstr>Reference</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Raouf</dc:creator>
  <cp:lastModifiedBy>Raouf</cp:lastModifiedBy>
  <cp:revision>24</cp:revision>
  <cp:lastPrinted>2019-04-14T14:44:16Z</cp:lastPrinted>
  <dcterms:created xsi:type="dcterms:W3CDTF">2019-04-13T11:37:48Z</dcterms:created>
  <dcterms:modified xsi:type="dcterms:W3CDTF">2019-04-20T08:30:02Z</dcterms:modified>
</cp:coreProperties>
</file>