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562850" cy="1069181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290" y="2976"/>
      </p:cViewPr>
      <p:guideLst>
        <p:guide orient="horz" pos="3367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9976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1057275" y="974725"/>
            <a:ext cx="54498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/>
          <a:p>
            <a:pPr algn="ctr" eaLnBrk="1" hangingPunct="1">
              <a:spcAft>
                <a:spcPts val="1675"/>
              </a:spcAft>
            </a:pPr>
            <a:r>
              <a:rPr lang="en-US" sz="2400" b="1" u="sng" dirty="0">
                <a:latin typeface="Times New Roman" pitchFamily="18" charset="0"/>
              </a:rPr>
              <a:t>Term 2, Lecture 6: Emitter and Base </a:t>
            </a:r>
            <a:r>
              <a:rPr lang="en-US" sz="2400" b="1" u="sng" dirty="0" smtClean="0">
                <a:latin typeface="Times New Roman" pitchFamily="18" charset="0"/>
              </a:rPr>
              <a:t>Biases</a:t>
            </a:r>
            <a:endParaRPr lang="en-US" sz="2400" b="1" u="sng" dirty="0">
              <a:latin typeface="Times New Roman" pitchFamily="18" charset="0"/>
            </a:endParaRPr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258763" y="1504950"/>
            <a:ext cx="1922462" cy="335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/>
          <a:p>
            <a:pPr marL="101600" eaLnBrk="1" hangingPunct="1">
              <a:spcBef>
                <a:spcPts val="1675"/>
              </a:spcBef>
              <a:spcAft>
                <a:spcPts val="1675"/>
              </a:spcAft>
            </a:pPr>
            <a:r>
              <a:rPr lang="en-US" sz="2400" b="1" u="sng" dirty="0">
                <a:latin typeface="Times New Roman" pitchFamily="18" charset="0"/>
              </a:rPr>
              <a:t>Emitter Bias:</a:t>
            </a:r>
          </a:p>
        </p:txBody>
      </p:sp>
      <p:sp>
        <p:nvSpPr>
          <p:cNvPr id="1035" name="Rectangle 10"/>
          <p:cNvSpPr>
            <a:spLocks noChangeArrowheads="1"/>
          </p:cNvSpPr>
          <p:nvPr/>
        </p:nvSpPr>
        <p:spPr bwMode="auto">
          <a:xfrm>
            <a:off x="3743325" y="9926638"/>
            <a:ext cx="87313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/>
          <a:p>
            <a:pPr eaLnBrk="1" hangingPunct="1"/>
            <a:r>
              <a:rPr lang="en-US" sz="1000">
                <a:latin typeface="Times New Roman" pitchFamily="18" charset="0"/>
              </a:rPr>
              <a:t>1</a:t>
            </a:r>
          </a:p>
        </p:txBody>
      </p:sp>
      <p:pic>
        <p:nvPicPr>
          <p:cNvPr id="12" name="Picture 11" descr="C:\Users\k\Desktop\Untitle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68" y="2069306"/>
            <a:ext cx="6981825" cy="449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C:\Users\k\Desktop\Untitled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06" y="6793706"/>
            <a:ext cx="7067550" cy="2438400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340443"/>
    </mc:Choice>
    <mc:Fallback xmlns="">
      <p:transition spd="slow" advTm="340443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:\Users\k\Desktop\Untitle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02" y="545306"/>
            <a:ext cx="7000875" cy="434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C:\Users\k\Desktop\Untitled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5193506"/>
            <a:ext cx="7146568" cy="46482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677338" y="10222706"/>
            <a:ext cx="25680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6838" algn="ctr"/>
                <a:tab pos="5273675" algn="r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</a:t>
            </a: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313148"/>
    </mc:Choice>
    <mc:Fallback xmlns="">
      <p:transition spd="slow" advTm="31314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Rectangle 13"/>
          <p:cNvSpPr>
            <a:spLocks noChangeArrowheads="1"/>
          </p:cNvSpPr>
          <p:nvPr/>
        </p:nvSpPr>
        <p:spPr bwMode="auto">
          <a:xfrm>
            <a:off x="3736975" y="9926638"/>
            <a:ext cx="92075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/>
          <a:p>
            <a:pPr eaLnBrk="1" hangingPunct="1"/>
            <a:r>
              <a:rPr lang="en-US" sz="900">
                <a:latin typeface="Lucida Sans Unicode" pitchFamily="34" charset="0"/>
              </a:rPr>
              <a:t>3</a:t>
            </a:r>
          </a:p>
        </p:txBody>
      </p:sp>
      <p:pic>
        <p:nvPicPr>
          <p:cNvPr id="15" name="Picture 14" descr="C:\Users\k\Desktop\Untitle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99" y="621506"/>
            <a:ext cx="7058025" cy="30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C:\Users\k\Desktop\Untitled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79" y="4126706"/>
            <a:ext cx="7020560" cy="3886200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220687"/>
    </mc:Choice>
    <mc:Fallback xmlns="">
      <p:transition spd="slow" advTm="220687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Rectangle 32"/>
          <p:cNvSpPr>
            <a:spLocks noChangeArrowheads="1"/>
          </p:cNvSpPr>
          <p:nvPr/>
        </p:nvSpPr>
        <p:spPr bwMode="auto">
          <a:xfrm>
            <a:off x="3733800" y="9926638"/>
            <a:ext cx="100013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/>
          <a:p>
            <a:pPr eaLnBrk="1" hangingPunct="1"/>
            <a:r>
              <a:rPr lang="en-US" sz="900">
                <a:latin typeface="Lucida Sans Unicode" pitchFamily="34" charset="0"/>
              </a:rPr>
              <a:t>4</a:t>
            </a:r>
          </a:p>
        </p:txBody>
      </p:sp>
      <p:pic>
        <p:nvPicPr>
          <p:cNvPr id="34" name="Picture 33" descr="C:\Users\k\Desktop\Untitled 2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6" y="545306"/>
            <a:ext cx="7124700" cy="7848600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63349"/>
    </mc:Choice>
    <mc:Fallback xmlns="">
      <p:transition spd="slow" advTm="16334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258763" y="974724"/>
            <a:ext cx="1350962" cy="332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/>
          <a:p>
            <a:pPr eaLnBrk="1" hangingPunct="1">
              <a:spcAft>
                <a:spcPts val="1888"/>
              </a:spcAft>
            </a:pPr>
            <a:r>
              <a:rPr lang="en-US" sz="2400" b="1" u="sng" dirty="0">
                <a:latin typeface="Times New Roman" pitchFamily="18" charset="0"/>
              </a:rPr>
              <a:t>Base Bias:</a:t>
            </a:r>
          </a:p>
        </p:txBody>
      </p:sp>
      <p:sp>
        <p:nvSpPr>
          <p:cNvPr id="5142" name="Rectangle 21"/>
          <p:cNvSpPr>
            <a:spLocks noChangeArrowheads="1"/>
          </p:cNvSpPr>
          <p:nvPr/>
        </p:nvSpPr>
        <p:spPr bwMode="auto">
          <a:xfrm>
            <a:off x="3736975" y="9926638"/>
            <a:ext cx="92075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/>
          <a:p>
            <a:pPr eaLnBrk="1" hangingPunct="1"/>
            <a:r>
              <a:rPr lang="en-US" sz="900">
                <a:latin typeface="Lucida Sans Unicode" pitchFamily="34" charset="0"/>
              </a:rPr>
              <a:t>5</a:t>
            </a:r>
          </a:p>
        </p:txBody>
      </p:sp>
      <p:pic>
        <p:nvPicPr>
          <p:cNvPr id="23" name="Picture 22" descr="C:\Users\k\Desktop\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" y="1610565"/>
            <a:ext cx="7000875" cy="403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 descr="C:\Users\k\Desktop\Untitled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88" y="5955506"/>
            <a:ext cx="6657975" cy="2971800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219864"/>
    </mc:Choice>
    <mc:Fallback xmlns="">
      <p:transition spd="slow" advTm="219864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221223" y="545306"/>
            <a:ext cx="39258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/>
          <a:p>
            <a:pPr eaLnBrk="1" hangingPunct="1">
              <a:spcAft>
                <a:spcPts val="2525"/>
              </a:spcAft>
            </a:pPr>
            <a:r>
              <a:rPr lang="en-US" sz="2400" b="1" u="sng" dirty="0">
                <a:latin typeface="Times New Roman" pitchFamily="18" charset="0"/>
              </a:rPr>
              <a:t>Q-Point Stability of base Bias:</a:t>
            </a:r>
          </a:p>
        </p:txBody>
      </p:sp>
      <p:sp>
        <p:nvSpPr>
          <p:cNvPr id="6156" name="Rectangle 11"/>
          <p:cNvSpPr>
            <a:spLocks noChangeArrowheads="1"/>
          </p:cNvSpPr>
          <p:nvPr/>
        </p:nvSpPr>
        <p:spPr bwMode="auto">
          <a:xfrm>
            <a:off x="3736975" y="9926638"/>
            <a:ext cx="93663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/>
          <a:p>
            <a:pPr eaLnBrk="1" hangingPunct="1"/>
            <a:r>
              <a:rPr lang="en-US" sz="900">
                <a:latin typeface="Lucida Sans Unicode" pitchFamily="34" charset="0"/>
              </a:rPr>
              <a:t>6</a:t>
            </a:r>
          </a:p>
        </p:txBody>
      </p:sp>
      <p:pic>
        <p:nvPicPr>
          <p:cNvPr id="13" name="Picture 12" descr="C:\Users\k\Desktop\Untitle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45" y="1259681"/>
            <a:ext cx="7040880" cy="408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C:\Users\k\Desktop\Untitled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23" y="5574506"/>
            <a:ext cx="7109105" cy="3524250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243406"/>
    </mc:Choice>
    <mc:Fallback xmlns="">
      <p:transition spd="slow" advTm="243406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1" name="Rectangle 32"/>
          <p:cNvSpPr>
            <a:spLocks noChangeArrowheads="1"/>
          </p:cNvSpPr>
          <p:nvPr/>
        </p:nvSpPr>
        <p:spPr bwMode="auto">
          <a:xfrm>
            <a:off x="308767" y="7327106"/>
            <a:ext cx="7043737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just" eaLnBrk="1" hangingPunct="1">
              <a:lnSpc>
                <a:spcPts val="4175"/>
              </a:lnSpc>
              <a:spcBef>
                <a:spcPts val="2100"/>
              </a:spcBef>
            </a:pPr>
            <a:r>
              <a:rPr lang="en-US" sz="2400" b="1" u="sng" dirty="0">
                <a:latin typeface="Times New Roman" pitchFamily="18" charset="0"/>
              </a:rPr>
              <a:t>Review Questions:</a:t>
            </a:r>
          </a:p>
          <a:p>
            <a:pPr algn="just" eaLnBrk="1" hangingPunct="1">
              <a:lnSpc>
                <a:spcPts val="4175"/>
              </a:lnSpc>
            </a:pPr>
            <a:r>
              <a:rPr lang="en-US" sz="2400" dirty="0">
                <a:latin typeface="Times New Roman" pitchFamily="18" charset="0"/>
              </a:rPr>
              <a:t>1. </a:t>
            </a:r>
            <a:r>
              <a:rPr lang="en-US" sz="2400" dirty="0" smtClean="0">
                <a:latin typeface="Times New Roman" pitchFamily="18" charset="0"/>
              </a:rPr>
              <a:t>Why </a:t>
            </a:r>
            <a:r>
              <a:rPr lang="en-US" sz="2400" dirty="0">
                <a:latin typeface="Times New Roman" pitchFamily="18" charset="0"/>
              </a:rPr>
              <a:t>is emitter bias more stable than base bias?</a:t>
            </a:r>
          </a:p>
          <a:p>
            <a:pPr algn="just" eaLnBrk="1" hangingPunct="1">
              <a:lnSpc>
                <a:spcPts val="4175"/>
              </a:lnSpc>
            </a:pPr>
            <a:r>
              <a:rPr lang="en-US" sz="2400" dirty="0">
                <a:latin typeface="Times New Roman" pitchFamily="18" charset="0"/>
              </a:rPr>
              <a:t>2. </a:t>
            </a:r>
            <a:r>
              <a:rPr lang="en-US" sz="2400" dirty="0" smtClean="0">
                <a:latin typeface="Times New Roman" pitchFamily="18" charset="0"/>
              </a:rPr>
              <a:t>What </a:t>
            </a:r>
            <a:r>
              <a:rPr lang="en-US" sz="2400" dirty="0">
                <a:latin typeface="Times New Roman" pitchFamily="18" charset="0"/>
              </a:rPr>
              <a:t>is the main disadvantage of emitter bias?</a:t>
            </a:r>
          </a:p>
          <a:p>
            <a:pPr algn="just" eaLnBrk="1" hangingPunct="1">
              <a:lnSpc>
                <a:spcPts val="3213"/>
              </a:lnSpc>
            </a:pPr>
            <a:r>
              <a:rPr lang="en-US" sz="2400" dirty="0" smtClean="0">
                <a:latin typeface="Times New Roman" pitchFamily="18" charset="0"/>
              </a:rPr>
              <a:t>3.What </a:t>
            </a:r>
            <a:r>
              <a:rPr lang="en-US" sz="2400" dirty="0">
                <a:latin typeface="Times New Roman" pitchFamily="18" charset="0"/>
              </a:rPr>
              <a:t>is the main disadvantage of the base bias method?</a:t>
            </a:r>
          </a:p>
        </p:txBody>
      </p:sp>
      <p:sp>
        <p:nvSpPr>
          <p:cNvPr id="7202" name="Rectangle 33"/>
          <p:cNvSpPr>
            <a:spLocks noChangeArrowheads="1"/>
          </p:cNvSpPr>
          <p:nvPr/>
        </p:nvSpPr>
        <p:spPr bwMode="auto">
          <a:xfrm>
            <a:off x="3736975" y="9926638"/>
            <a:ext cx="93663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/>
          <a:p>
            <a:pPr eaLnBrk="1" hangingPunct="1"/>
            <a:r>
              <a:rPr lang="en-US" sz="900">
                <a:latin typeface="Lucida Sans Unicode" pitchFamily="34" charset="0"/>
              </a:rPr>
              <a:t>7</a:t>
            </a:r>
          </a:p>
        </p:txBody>
      </p:sp>
      <p:pic>
        <p:nvPicPr>
          <p:cNvPr id="35" name="Picture 34" descr="C:\Users\k\Desktop\Untitled2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49" y="545306"/>
            <a:ext cx="7216775" cy="6477000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273381"/>
    </mc:Choice>
    <mc:Fallback xmlns="">
      <p:transition spd="slow" advTm="27338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66</Words>
  <Application>Microsoft Office PowerPoint</Application>
  <PresentationFormat>Custom</PresentationFormat>
  <Paragraphs>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</dc:creator>
  <cp:lastModifiedBy>k</cp:lastModifiedBy>
  <cp:revision>15</cp:revision>
  <dcterms:modified xsi:type="dcterms:W3CDTF">2020-06-20T20:32:57Z</dcterms:modified>
</cp:coreProperties>
</file>