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6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F189EF4-8DE3-451E-8877-10CBF79DDD69}" type="datetimeFigureOut">
              <a:rPr lang="en-GB" smtClean="0"/>
              <a:t>15/06/2020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E4D4E4-066D-437E-9E3D-AB10ECD512A1}" type="slidenum">
              <a:rPr lang="en-GB" smtClean="0"/>
              <a:t>‹#›</a:t>
            </a:fld>
            <a:endParaRPr lang="en-GB"/>
          </a:p>
        </p:txBody>
      </p:sp>
    </p:spTree>
    <p:extLst>
      <p:ext uri="{BB962C8B-B14F-4D97-AF65-F5344CB8AC3E}">
        <p14:creationId xmlns:p14="http://schemas.microsoft.com/office/powerpoint/2010/main" val="3671602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F189EF4-8DE3-451E-8877-10CBF79DDD69}" type="datetimeFigureOut">
              <a:rPr lang="en-GB" smtClean="0"/>
              <a:t>15/06/2020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E4D4E4-066D-437E-9E3D-AB10ECD512A1}" type="slidenum">
              <a:rPr lang="en-GB" smtClean="0"/>
              <a:t>‹#›</a:t>
            </a:fld>
            <a:endParaRPr lang="en-GB"/>
          </a:p>
        </p:txBody>
      </p:sp>
    </p:spTree>
    <p:extLst>
      <p:ext uri="{BB962C8B-B14F-4D97-AF65-F5344CB8AC3E}">
        <p14:creationId xmlns:p14="http://schemas.microsoft.com/office/powerpoint/2010/main" val="939798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F189EF4-8DE3-451E-8877-10CBF79DDD69}" type="datetimeFigureOut">
              <a:rPr lang="en-GB" smtClean="0"/>
              <a:t>15/06/2020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E4D4E4-066D-437E-9E3D-AB10ECD512A1}" type="slidenum">
              <a:rPr lang="en-GB" smtClean="0"/>
              <a:t>‹#›</a:t>
            </a:fld>
            <a:endParaRPr lang="en-GB"/>
          </a:p>
        </p:txBody>
      </p:sp>
    </p:spTree>
    <p:extLst>
      <p:ext uri="{BB962C8B-B14F-4D97-AF65-F5344CB8AC3E}">
        <p14:creationId xmlns:p14="http://schemas.microsoft.com/office/powerpoint/2010/main" val="291473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F189EF4-8DE3-451E-8877-10CBF79DDD69}" type="datetimeFigureOut">
              <a:rPr lang="en-GB" smtClean="0"/>
              <a:t>15/06/2020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E4D4E4-066D-437E-9E3D-AB10ECD512A1}" type="slidenum">
              <a:rPr lang="en-GB" smtClean="0"/>
              <a:t>‹#›</a:t>
            </a:fld>
            <a:endParaRPr lang="en-GB"/>
          </a:p>
        </p:txBody>
      </p:sp>
    </p:spTree>
    <p:extLst>
      <p:ext uri="{BB962C8B-B14F-4D97-AF65-F5344CB8AC3E}">
        <p14:creationId xmlns:p14="http://schemas.microsoft.com/office/powerpoint/2010/main" val="3873721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189EF4-8DE3-451E-8877-10CBF79DDD69}" type="datetimeFigureOut">
              <a:rPr lang="en-GB" smtClean="0"/>
              <a:t>15/06/2020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E4D4E4-066D-437E-9E3D-AB10ECD512A1}" type="slidenum">
              <a:rPr lang="en-GB" smtClean="0"/>
              <a:t>‹#›</a:t>
            </a:fld>
            <a:endParaRPr lang="en-GB"/>
          </a:p>
        </p:txBody>
      </p:sp>
    </p:spTree>
    <p:extLst>
      <p:ext uri="{BB962C8B-B14F-4D97-AF65-F5344CB8AC3E}">
        <p14:creationId xmlns:p14="http://schemas.microsoft.com/office/powerpoint/2010/main" val="117286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F189EF4-8DE3-451E-8877-10CBF79DDD69}" type="datetimeFigureOut">
              <a:rPr lang="en-GB" smtClean="0"/>
              <a:t>15/06/2020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E4D4E4-066D-437E-9E3D-AB10ECD512A1}" type="slidenum">
              <a:rPr lang="en-GB" smtClean="0"/>
              <a:t>‹#›</a:t>
            </a:fld>
            <a:endParaRPr lang="en-GB"/>
          </a:p>
        </p:txBody>
      </p:sp>
    </p:spTree>
    <p:extLst>
      <p:ext uri="{BB962C8B-B14F-4D97-AF65-F5344CB8AC3E}">
        <p14:creationId xmlns:p14="http://schemas.microsoft.com/office/powerpoint/2010/main" val="1773143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F189EF4-8DE3-451E-8877-10CBF79DDD69}" type="datetimeFigureOut">
              <a:rPr lang="en-GB" smtClean="0"/>
              <a:t>15/06/2020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2E4D4E4-066D-437E-9E3D-AB10ECD512A1}" type="slidenum">
              <a:rPr lang="en-GB" smtClean="0"/>
              <a:t>‹#›</a:t>
            </a:fld>
            <a:endParaRPr lang="en-GB"/>
          </a:p>
        </p:txBody>
      </p:sp>
    </p:spTree>
    <p:extLst>
      <p:ext uri="{BB962C8B-B14F-4D97-AF65-F5344CB8AC3E}">
        <p14:creationId xmlns:p14="http://schemas.microsoft.com/office/powerpoint/2010/main" val="3923589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F189EF4-8DE3-451E-8877-10CBF79DDD69}" type="datetimeFigureOut">
              <a:rPr lang="en-GB" smtClean="0"/>
              <a:t>15/06/2020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2E4D4E4-066D-437E-9E3D-AB10ECD512A1}" type="slidenum">
              <a:rPr lang="en-GB" smtClean="0"/>
              <a:t>‹#›</a:t>
            </a:fld>
            <a:endParaRPr lang="en-GB"/>
          </a:p>
        </p:txBody>
      </p:sp>
    </p:spTree>
    <p:extLst>
      <p:ext uri="{BB962C8B-B14F-4D97-AF65-F5344CB8AC3E}">
        <p14:creationId xmlns:p14="http://schemas.microsoft.com/office/powerpoint/2010/main" val="1140732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189EF4-8DE3-451E-8877-10CBF79DDD69}" type="datetimeFigureOut">
              <a:rPr lang="en-GB" smtClean="0"/>
              <a:t>15/06/2020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2E4D4E4-066D-437E-9E3D-AB10ECD512A1}" type="slidenum">
              <a:rPr lang="en-GB" smtClean="0"/>
              <a:t>‹#›</a:t>
            </a:fld>
            <a:endParaRPr lang="en-GB"/>
          </a:p>
        </p:txBody>
      </p:sp>
    </p:spTree>
    <p:extLst>
      <p:ext uri="{BB962C8B-B14F-4D97-AF65-F5344CB8AC3E}">
        <p14:creationId xmlns:p14="http://schemas.microsoft.com/office/powerpoint/2010/main" val="3470654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189EF4-8DE3-451E-8877-10CBF79DDD69}" type="datetimeFigureOut">
              <a:rPr lang="en-GB" smtClean="0"/>
              <a:t>15/06/2020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E4D4E4-066D-437E-9E3D-AB10ECD512A1}" type="slidenum">
              <a:rPr lang="en-GB" smtClean="0"/>
              <a:t>‹#›</a:t>
            </a:fld>
            <a:endParaRPr lang="en-GB"/>
          </a:p>
        </p:txBody>
      </p:sp>
    </p:spTree>
    <p:extLst>
      <p:ext uri="{BB962C8B-B14F-4D97-AF65-F5344CB8AC3E}">
        <p14:creationId xmlns:p14="http://schemas.microsoft.com/office/powerpoint/2010/main" val="1176749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189EF4-8DE3-451E-8877-10CBF79DDD69}" type="datetimeFigureOut">
              <a:rPr lang="en-GB" smtClean="0"/>
              <a:t>15/06/2020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E4D4E4-066D-437E-9E3D-AB10ECD512A1}" type="slidenum">
              <a:rPr lang="en-GB" smtClean="0"/>
              <a:t>‹#›</a:t>
            </a:fld>
            <a:endParaRPr lang="en-GB"/>
          </a:p>
        </p:txBody>
      </p:sp>
    </p:spTree>
    <p:extLst>
      <p:ext uri="{BB962C8B-B14F-4D97-AF65-F5344CB8AC3E}">
        <p14:creationId xmlns:p14="http://schemas.microsoft.com/office/powerpoint/2010/main" val="2805434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189EF4-8DE3-451E-8877-10CBF79DDD69}" type="datetimeFigureOut">
              <a:rPr lang="en-GB" smtClean="0"/>
              <a:t>15/06/2020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E4D4E4-066D-437E-9E3D-AB10ECD512A1}" type="slidenum">
              <a:rPr lang="en-GB" smtClean="0"/>
              <a:t>‹#›</a:t>
            </a:fld>
            <a:endParaRPr lang="en-GB"/>
          </a:p>
        </p:txBody>
      </p:sp>
    </p:spTree>
    <p:extLst>
      <p:ext uri="{BB962C8B-B14F-4D97-AF65-F5344CB8AC3E}">
        <p14:creationId xmlns:p14="http://schemas.microsoft.com/office/powerpoint/2010/main" val="33188732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720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Vijaya" panose="020B0604020202020204" pitchFamily="34" charset="0"/>
                <a:cs typeface="Vijaya" panose="020B0604020202020204" pitchFamily="34" charset="0"/>
              </a:rPr>
              <a:t>Polymer/Clay Nanocomposites </a:t>
            </a:r>
            <a:endParaRPr lang="en-GB" sz="72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Vijaya" panose="020B0604020202020204" pitchFamily="34" charset="0"/>
              <a:cs typeface="Vijaya" panose="020B0604020202020204" pitchFamily="34" charset="0"/>
            </a:endParaRPr>
          </a:p>
        </p:txBody>
      </p:sp>
      <p:sp>
        <p:nvSpPr>
          <p:cNvPr id="3" name="Subtitle 2"/>
          <p:cNvSpPr>
            <a:spLocks noGrp="1"/>
          </p:cNvSpPr>
          <p:nvPr>
            <p:ph type="subTitle" idx="1"/>
          </p:nvPr>
        </p:nvSpPr>
        <p:spPr/>
        <p:txBody>
          <a:bodyPr/>
          <a:lstStyle/>
          <a:p>
            <a:r>
              <a:rPr lang="en-GB"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Vijaya" panose="020B0604020202020204" pitchFamily="34" charset="0"/>
                <a:cs typeface="Vijaya" panose="020B0604020202020204" pitchFamily="34" charset="0"/>
              </a:rPr>
              <a:t>By</a:t>
            </a:r>
          </a:p>
          <a:p>
            <a:r>
              <a:rPr lang="en-GB" sz="360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Vijaya" panose="020B0604020202020204" pitchFamily="34" charset="0"/>
                <a:cs typeface="Vijaya" panose="020B0604020202020204" pitchFamily="34" charset="0"/>
              </a:rPr>
              <a:t>Asst. Prof. Dr. Raouf Mahmood Raouf</a:t>
            </a:r>
            <a:endParaRPr lang="en-GB" sz="36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Vijaya" panose="020B0604020202020204" pitchFamily="34" charset="0"/>
              <a:cs typeface="Vijaya" panose="020B0604020202020204" pitchFamily="34" charset="0"/>
            </a:endParaRPr>
          </a:p>
        </p:txBody>
      </p:sp>
    </p:spTree>
    <p:extLst>
      <p:ext uri="{BB962C8B-B14F-4D97-AF65-F5344CB8AC3E}">
        <p14:creationId xmlns:p14="http://schemas.microsoft.com/office/powerpoint/2010/main" val="17293003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6600" dirty="0" smtClean="0">
                <a:latin typeface="Vijaya" panose="020B0604020202020204" pitchFamily="34" charset="0"/>
                <a:cs typeface="Vijaya" panose="020B0604020202020204" pitchFamily="34" charset="0"/>
              </a:rPr>
              <a:t>Characterization Methods</a:t>
            </a:r>
            <a:endParaRPr lang="en-GB" sz="6600" dirty="0">
              <a:latin typeface="Vijaya" panose="020B0604020202020204" pitchFamily="34" charset="0"/>
              <a:cs typeface="Vijaya" panose="020B0604020202020204" pitchFamily="34" charset="0"/>
            </a:endParaRPr>
          </a:p>
        </p:txBody>
      </p:sp>
      <p:sp>
        <p:nvSpPr>
          <p:cNvPr id="3" name="Content Placeholder 2"/>
          <p:cNvSpPr>
            <a:spLocks noGrp="1"/>
          </p:cNvSpPr>
          <p:nvPr>
            <p:ph idx="1"/>
          </p:nvPr>
        </p:nvSpPr>
        <p:spPr/>
        <p:txBody>
          <a:bodyPr>
            <a:normAutofit lnSpcReduction="10000"/>
          </a:bodyPr>
          <a:lstStyle/>
          <a:p>
            <a:pPr marL="0" indent="0" algn="just">
              <a:buNone/>
            </a:pPr>
            <a:r>
              <a:rPr lang="en-GB" dirty="0">
                <a:latin typeface="Times New Roman" panose="02020603050405020304" pitchFamily="18" charset="0"/>
                <a:cs typeface="Times New Roman" panose="02020603050405020304" pitchFamily="18" charset="0"/>
              </a:rPr>
              <a:t>Several methods like SAXS, XRD, TEM, TGA/DTA to mention a few, determine the extent of the </a:t>
            </a:r>
            <a:r>
              <a:rPr lang="en-GB" dirty="0" smtClean="0">
                <a:latin typeface="Times New Roman" panose="02020603050405020304" pitchFamily="18" charset="0"/>
                <a:cs typeface="Times New Roman" panose="02020603050405020304" pitchFamily="18" charset="0"/>
              </a:rPr>
              <a:t>hybrid structure </a:t>
            </a:r>
            <a:r>
              <a:rPr lang="en-GB" dirty="0">
                <a:latin typeface="Times New Roman" panose="02020603050405020304" pitchFamily="18" charset="0"/>
                <a:cs typeface="Times New Roman" panose="02020603050405020304" pitchFamily="18" charset="0"/>
              </a:rPr>
              <a:t>that is formed. Among them is X-ray diffraction technique (XRD), which determines the </a:t>
            </a:r>
            <a:r>
              <a:rPr lang="en-GB" dirty="0" smtClean="0">
                <a:latin typeface="Times New Roman" panose="02020603050405020304" pitchFamily="18" charset="0"/>
                <a:cs typeface="Times New Roman" panose="02020603050405020304" pitchFamily="18" charset="0"/>
              </a:rPr>
              <a:t>dºº¹ spacing </a:t>
            </a:r>
            <a:r>
              <a:rPr lang="en-GB" dirty="0">
                <a:latin typeface="Times New Roman" panose="02020603050405020304" pitchFamily="18" charset="0"/>
                <a:cs typeface="Times New Roman" panose="02020603050405020304" pitchFamily="18" charset="0"/>
              </a:rPr>
              <a:t>in the modified clay and provides information on the degree of hybrid structure generated.</a:t>
            </a:r>
          </a:p>
          <a:p>
            <a:pPr marL="0" indent="0" algn="just">
              <a:buNone/>
            </a:pPr>
            <a:r>
              <a:rPr lang="en-GB" dirty="0">
                <a:latin typeface="Times New Roman" panose="02020603050405020304" pitchFamily="18" charset="0"/>
                <a:cs typeface="Times New Roman" panose="02020603050405020304" pitchFamily="18" charset="0"/>
              </a:rPr>
              <a:t>Diffraction peaks in the low angle region (SAXS) indicate the d-spacing (basal spacing) of </a:t>
            </a:r>
            <a:r>
              <a:rPr lang="en-GB" dirty="0" smtClean="0">
                <a:latin typeface="Times New Roman" panose="02020603050405020304" pitchFamily="18" charset="0"/>
                <a:cs typeface="Times New Roman" panose="02020603050405020304" pitchFamily="18" charset="0"/>
              </a:rPr>
              <a:t>ordered intercalated </a:t>
            </a:r>
            <a:r>
              <a:rPr lang="en-GB" dirty="0">
                <a:latin typeface="Times New Roman" panose="02020603050405020304" pitchFamily="18" charset="0"/>
                <a:cs typeface="Times New Roman" panose="02020603050405020304" pitchFamily="18" charset="0"/>
              </a:rPr>
              <a:t>and ordered </a:t>
            </a:r>
            <a:r>
              <a:rPr lang="en-GB" dirty="0" smtClean="0">
                <a:latin typeface="Times New Roman" panose="02020603050405020304" pitchFamily="18" charset="0"/>
                <a:cs typeface="Times New Roman" panose="02020603050405020304" pitchFamily="18" charset="0"/>
              </a:rPr>
              <a:t>delaminated nanocomposites</a:t>
            </a:r>
            <a:r>
              <a:rPr lang="en-GB" dirty="0">
                <a:latin typeface="Times New Roman" panose="02020603050405020304" pitchFamily="18" charset="0"/>
                <a:cs typeface="Times New Roman" panose="02020603050405020304" pitchFamily="18" charset="0"/>
              </a:rPr>
              <a:t>: disordered nanocomposites show no peak in </a:t>
            </a:r>
            <a:r>
              <a:rPr lang="en-GB" dirty="0" smtClean="0">
                <a:latin typeface="Times New Roman" panose="02020603050405020304" pitchFamily="18" charset="0"/>
                <a:cs typeface="Times New Roman" panose="02020603050405020304" pitchFamily="18" charset="0"/>
              </a:rPr>
              <a:t>this region </a:t>
            </a:r>
            <a:r>
              <a:rPr lang="en-GB" dirty="0">
                <a:latin typeface="Times New Roman" panose="02020603050405020304" pitchFamily="18" charset="0"/>
                <a:cs typeface="Times New Roman" panose="02020603050405020304" pitchFamily="18" charset="0"/>
              </a:rPr>
              <a:t>due to the loss of structural registry of the layers and (or) the large d-spacing (&gt; 10 nm). This </a:t>
            </a:r>
            <a:r>
              <a:rPr lang="en-GB" dirty="0" smtClean="0">
                <a:latin typeface="Times New Roman" panose="02020603050405020304" pitchFamily="18" charset="0"/>
                <a:cs typeface="Times New Roman" panose="02020603050405020304" pitchFamily="18" charset="0"/>
              </a:rPr>
              <a:t>can further </a:t>
            </a:r>
            <a:r>
              <a:rPr lang="en-GB" dirty="0">
                <a:latin typeface="Times New Roman" panose="02020603050405020304" pitchFamily="18" charset="0"/>
                <a:cs typeface="Times New Roman" panose="02020603050405020304" pitchFamily="18" charset="0"/>
              </a:rPr>
              <a:t>be verified using the TEM analysis. TGA/DT A analysis is performed to ascertain the </a:t>
            </a:r>
            <a:r>
              <a:rPr lang="en-GB" dirty="0" smtClean="0">
                <a:latin typeface="Times New Roman" panose="02020603050405020304" pitchFamily="18" charset="0"/>
                <a:cs typeface="Times New Roman" panose="02020603050405020304" pitchFamily="18" charset="0"/>
              </a:rPr>
              <a:t>thermal stability</a:t>
            </a:r>
            <a:r>
              <a:rPr lang="en-GB" dirty="0">
                <a:latin typeface="Times New Roman" panose="02020603050405020304" pitchFamily="18" charset="0"/>
                <a:cs typeface="Times New Roman" panose="02020603050405020304" pitchFamily="18" charset="0"/>
              </a:rPr>
              <a:t>.</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03192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8800" dirty="0" smtClean="0">
                <a:latin typeface="Vijaya" panose="020B0604020202020204" pitchFamily="34" charset="0"/>
                <a:cs typeface="Vijaya" panose="020B0604020202020204" pitchFamily="34" charset="0"/>
              </a:rPr>
              <a:t>References </a:t>
            </a:r>
            <a:endParaRPr lang="en-GB" sz="8800" dirty="0">
              <a:latin typeface="Vijaya" panose="020B0604020202020204" pitchFamily="34" charset="0"/>
              <a:cs typeface="Vijaya" panose="020B0604020202020204" pitchFamily="34" charset="0"/>
            </a:endParaRPr>
          </a:p>
        </p:txBody>
      </p:sp>
      <p:sp>
        <p:nvSpPr>
          <p:cNvPr id="3" name="Content Placeholder 2"/>
          <p:cNvSpPr>
            <a:spLocks noGrp="1"/>
          </p:cNvSpPr>
          <p:nvPr>
            <p:ph idx="1"/>
          </p:nvPr>
        </p:nvSpPr>
        <p:spPr/>
        <p:txBody>
          <a:bodyPr/>
          <a:lstStyle/>
          <a:p>
            <a:r>
              <a:rPr lang="en-GB" dirty="0">
                <a:latin typeface="Times New Roman" panose="02020603050405020304" pitchFamily="18" charset="0"/>
                <a:cs typeface="Times New Roman" panose="02020603050405020304" pitchFamily="18" charset="0"/>
              </a:rPr>
              <a:t>[I] EP </a:t>
            </a:r>
            <a:r>
              <a:rPr lang="en-GB" dirty="0" err="1">
                <a:latin typeface="Times New Roman" panose="02020603050405020304" pitchFamily="18" charset="0"/>
                <a:cs typeface="Times New Roman" panose="02020603050405020304" pitchFamily="18" charset="0"/>
              </a:rPr>
              <a:t>GialUlelis</a:t>
            </a:r>
            <a:r>
              <a:rPr lang="en-GB" dirty="0">
                <a:latin typeface="Times New Roman" panose="02020603050405020304" pitchFamily="18" charset="0"/>
                <a:cs typeface="Times New Roman" panose="02020603050405020304" pitchFamily="18" charset="0"/>
              </a:rPr>
              <a:t>, It </a:t>
            </a:r>
            <a:r>
              <a:rPr lang="en-GB" dirty="0" err="1">
                <a:latin typeface="Times New Roman" panose="02020603050405020304" pitchFamily="18" charset="0"/>
                <a:cs typeface="Times New Roman" panose="02020603050405020304" pitchFamily="18" charset="0"/>
              </a:rPr>
              <a:t>Krishnamoorti</a:t>
            </a:r>
            <a:r>
              <a:rPr lang="en-GB" dirty="0">
                <a:latin typeface="Times New Roman" panose="02020603050405020304" pitchFamily="18" charset="0"/>
                <a:cs typeface="Times New Roman" panose="02020603050405020304" pitchFamily="18" charset="0"/>
              </a:rPr>
              <a:t> and E Manias, Polymer-Silicate Nanocomposites. Model Systems </a:t>
            </a:r>
            <a:r>
              <a:rPr lang="en-GB" dirty="0" smtClean="0">
                <a:latin typeface="Times New Roman" panose="02020603050405020304" pitchFamily="18" charset="0"/>
                <a:cs typeface="Times New Roman" panose="02020603050405020304" pitchFamily="18" charset="0"/>
              </a:rPr>
              <a:t>for Confided </a:t>
            </a:r>
            <a:r>
              <a:rPr lang="en-GB" dirty="0">
                <a:latin typeface="Times New Roman" panose="02020603050405020304" pitchFamily="18" charset="0"/>
                <a:cs typeface="Times New Roman" panose="02020603050405020304" pitchFamily="18" charset="0"/>
              </a:rPr>
              <a:t>Polymers and Polymer </a:t>
            </a:r>
            <a:r>
              <a:rPr lang="en-GB" dirty="0" err="1">
                <a:latin typeface="Times New Roman" panose="02020603050405020304" pitchFamily="18" charset="0"/>
                <a:cs typeface="Times New Roman" panose="02020603050405020304" pitchFamily="18" charset="0"/>
              </a:rPr>
              <a:t>brushes,Advances</a:t>
            </a:r>
            <a:r>
              <a:rPr lang="en-GB" dirty="0">
                <a:latin typeface="Times New Roman" panose="02020603050405020304" pitchFamily="18" charset="0"/>
                <a:cs typeface="Times New Roman" panose="02020603050405020304" pitchFamily="18" charset="0"/>
              </a:rPr>
              <a:t> </a:t>
            </a:r>
            <a:r>
              <a:rPr lang="en-GB" i="1" dirty="0">
                <a:latin typeface="Times New Roman" panose="02020603050405020304" pitchFamily="18" charset="0"/>
                <a:cs typeface="Times New Roman" panose="02020603050405020304" pitchFamily="18" charset="0"/>
              </a:rPr>
              <a:t>in Polymer Science, </a:t>
            </a:r>
            <a:r>
              <a:rPr lang="en-GB" dirty="0">
                <a:latin typeface="Times New Roman" panose="02020603050405020304" pitchFamily="18" charset="0"/>
                <a:cs typeface="Times New Roman" panose="02020603050405020304" pitchFamily="18" charset="0"/>
              </a:rPr>
              <a:t>Vol.138, pp.107-148, 1998.</a:t>
            </a:r>
          </a:p>
          <a:p>
            <a:r>
              <a:rPr lang="en-GB" dirty="0">
                <a:latin typeface="Times New Roman" panose="02020603050405020304" pitchFamily="18" charset="0"/>
                <a:cs typeface="Times New Roman" panose="02020603050405020304" pitchFamily="18" charset="0"/>
              </a:rPr>
              <a:t>[2] TJ </a:t>
            </a:r>
            <a:r>
              <a:rPr lang="en-GB" dirty="0" err="1">
                <a:latin typeface="Times New Roman" panose="02020603050405020304" pitchFamily="18" charset="0"/>
                <a:cs typeface="Times New Roman" panose="02020603050405020304" pitchFamily="18" charset="0"/>
              </a:rPr>
              <a:t>Pinnavaia</a:t>
            </a:r>
            <a:r>
              <a:rPr lang="en-GB" dirty="0">
                <a:latin typeface="Times New Roman" panose="02020603050405020304" pitchFamily="18" charset="0"/>
                <a:cs typeface="Times New Roman" panose="02020603050405020304" pitchFamily="18" charset="0"/>
              </a:rPr>
              <a:t> and GW </a:t>
            </a:r>
            <a:r>
              <a:rPr lang="en-GB" dirty="0" err="1">
                <a:latin typeface="Times New Roman" panose="02020603050405020304" pitchFamily="18" charset="0"/>
                <a:cs typeface="Times New Roman" panose="02020603050405020304" pitchFamily="18" charset="0"/>
              </a:rPr>
              <a:t>Beall</a:t>
            </a:r>
            <a:r>
              <a:rPr lang="en-GB" dirty="0">
                <a:latin typeface="Times New Roman" panose="02020603050405020304" pitchFamily="18" charset="0"/>
                <a:cs typeface="Times New Roman" panose="02020603050405020304" pitchFamily="18" charset="0"/>
              </a:rPr>
              <a:t>, </a:t>
            </a:r>
            <a:r>
              <a:rPr lang="en-GB" i="1" dirty="0">
                <a:latin typeface="Times New Roman" panose="02020603050405020304" pitchFamily="18" charset="0"/>
                <a:cs typeface="Times New Roman" panose="02020603050405020304" pitchFamily="18" charset="0"/>
              </a:rPr>
              <a:t>Polymer-clay nanocomposites, </a:t>
            </a:r>
            <a:r>
              <a:rPr lang="en-GB" dirty="0">
                <a:latin typeface="Times New Roman" panose="02020603050405020304" pitchFamily="18" charset="0"/>
                <a:cs typeface="Times New Roman" panose="02020603050405020304" pitchFamily="18" charset="0"/>
              </a:rPr>
              <a:t>John Wiley and Sons, 2001.</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5429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sz="8800" dirty="0" smtClean="0">
                <a:latin typeface="Vijaya" panose="020B0604020202020204" pitchFamily="34" charset="0"/>
                <a:cs typeface="Vijaya" panose="020B0604020202020204" pitchFamily="34" charset="0"/>
              </a:rPr>
              <a:t>Introduction</a:t>
            </a:r>
            <a:endParaRPr lang="en-GB" sz="8800" dirty="0">
              <a:latin typeface="Vijaya" panose="020B0604020202020204" pitchFamily="34" charset="0"/>
              <a:cs typeface="Vijaya" panose="020B0604020202020204" pitchFamily="34" charset="0"/>
            </a:endParaRPr>
          </a:p>
        </p:txBody>
      </p:sp>
      <p:sp>
        <p:nvSpPr>
          <p:cNvPr id="3" name="Content Placeholder 2"/>
          <p:cNvSpPr>
            <a:spLocks noGrp="1"/>
          </p:cNvSpPr>
          <p:nvPr>
            <p:ph idx="1"/>
          </p:nvPr>
        </p:nvSpPr>
        <p:spPr/>
        <p:txBody>
          <a:bodyPr>
            <a:normAutofit fontScale="92500" lnSpcReduction="20000"/>
          </a:bodyPr>
          <a:lstStyle/>
          <a:p>
            <a:pPr marL="0" indent="0" algn="just">
              <a:lnSpc>
                <a:spcPct val="150000"/>
              </a:lnSpc>
              <a:buNone/>
            </a:pPr>
            <a:r>
              <a:rPr lang="en-GB" dirty="0" smtClean="0">
                <a:latin typeface="Times New Roman" panose="02020603050405020304" pitchFamily="18" charset="0"/>
                <a:cs typeface="Times New Roman" panose="02020603050405020304" pitchFamily="18" charset="0"/>
              </a:rPr>
              <a:t>Clay, a natural source, with small loadings (%by weight) can substitute </a:t>
            </a:r>
            <a:r>
              <a:rPr lang="en-GB" dirty="0" smtClean="0">
                <a:latin typeface="Times New Roman" panose="02020603050405020304" pitchFamily="18" charset="0"/>
                <a:cs typeface="Times New Roman" panose="02020603050405020304" pitchFamily="18" charset="0"/>
              </a:rPr>
              <a:t>reinforces </a:t>
            </a:r>
            <a:r>
              <a:rPr lang="en-GB" dirty="0" smtClean="0">
                <a:latin typeface="Times New Roman" panose="02020603050405020304" pitchFamily="18" charset="0"/>
                <a:cs typeface="Times New Roman" panose="02020603050405020304" pitchFamily="18" charset="0"/>
              </a:rPr>
              <a:t>which are being used in polymers. The commercial importance of polymers has led to an strong investigation of polymeric material nanocomposites, of sizes varying from </a:t>
            </a:r>
            <a:r>
              <a:rPr lang="en-GB" dirty="0" smtClean="0">
                <a:latin typeface="Times New Roman" panose="02020603050405020304" pitchFamily="18" charset="0"/>
                <a:cs typeface="Times New Roman" panose="02020603050405020304" pitchFamily="18" charset="0"/>
              </a:rPr>
              <a:t>1 </a:t>
            </a:r>
            <a:r>
              <a:rPr lang="en-GB" dirty="0" smtClean="0">
                <a:latin typeface="Times New Roman" panose="02020603050405020304" pitchFamily="18" charset="0"/>
                <a:cs typeface="Times New Roman" panose="02020603050405020304" pitchFamily="18" charset="0"/>
              </a:rPr>
              <a:t>to 100nm. These are being reinforced by particulates, fibers and layer inorganic fillers. In specific, in the case of layer inorganic fillers, </a:t>
            </a:r>
            <a:r>
              <a:rPr lang="en-GB" b="1" u="sng" dirty="0" err="1" smtClean="0">
                <a:latin typeface="Times New Roman" panose="02020603050405020304" pitchFamily="18" charset="0"/>
                <a:cs typeface="Times New Roman" panose="02020603050405020304" pitchFamily="18" charset="0"/>
              </a:rPr>
              <a:t>taIc</a:t>
            </a:r>
            <a:r>
              <a:rPr lang="en-GB" dirty="0" smtClean="0">
                <a:latin typeface="Times New Roman" panose="02020603050405020304" pitchFamily="18" charset="0"/>
                <a:cs typeface="Times New Roman" panose="02020603050405020304" pitchFamily="18" charset="0"/>
              </a:rPr>
              <a:t> and </a:t>
            </a:r>
            <a:r>
              <a:rPr lang="en-GB" b="1" u="sng" dirty="0" smtClean="0">
                <a:latin typeface="Times New Roman" panose="02020603050405020304" pitchFamily="18" charset="0"/>
                <a:cs typeface="Times New Roman" panose="02020603050405020304" pitchFamily="18" charset="0"/>
              </a:rPr>
              <a:t>mica</a:t>
            </a:r>
            <a:r>
              <a:rPr lang="en-GB" dirty="0" smtClean="0">
                <a:latin typeface="Times New Roman" panose="02020603050405020304" pitchFamily="18" charset="0"/>
                <a:cs typeface="Times New Roman" panose="02020603050405020304" pitchFamily="18" charset="0"/>
              </a:rPr>
              <a:t> are of maximum interest. There have been also recent advances in </a:t>
            </a:r>
            <a:r>
              <a:rPr lang="en-GB" b="1" u="sng" dirty="0" smtClean="0">
                <a:latin typeface="Times New Roman" panose="02020603050405020304" pitchFamily="18" charset="0"/>
                <a:cs typeface="Times New Roman" panose="02020603050405020304" pitchFamily="18" charset="0"/>
              </a:rPr>
              <a:t>polymer/clay</a:t>
            </a:r>
            <a:r>
              <a:rPr lang="en-GB" dirty="0" smtClean="0">
                <a:latin typeface="Times New Roman" panose="02020603050405020304" pitchFamily="18" charset="0"/>
                <a:cs typeface="Times New Roman" panose="02020603050405020304" pitchFamily="18" charset="0"/>
              </a:rPr>
              <a:t> and </a:t>
            </a:r>
            <a:r>
              <a:rPr lang="en-GB" b="1" u="sng" dirty="0" smtClean="0">
                <a:latin typeface="Times New Roman" panose="02020603050405020304" pitchFamily="18" charset="0"/>
                <a:cs typeface="Times New Roman" panose="02020603050405020304" pitchFamily="18" charset="0"/>
              </a:rPr>
              <a:t>polymer-layered silicate nanocomposite </a:t>
            </a:r>
            <a:r>
              <a:rPr lang="en-GB" dirty="0" smtClean="0">
                <a:latin typeface="Times New Roman" panose="02020603050405020304" pitchFamily="18" charset="0"/>
                <a:cs typeface="Times New Roman" panose="02020603050405020304" pitchFamily="18" charset="0"/>
              </a:rPr>
              <a:t>materials in recent times. </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18098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7900" dirty="0">
                <a:solidFill>
                  <a:prstClr val="black"/>
                </a:solidFill>
                <a:latin typeface="Vijaya" panose="020B0604020202020204" pitchFamily="34" charset="0"/>
                <a:cs typeface="Vijaya" panose="020B0604020202020204" pitchFamily="34" charset="0"/>
              </a:rPr>
              <a:t>Introduction</a:t>
            </a:r>
            <a:endParaRPr lang="en-GB" dirty="0"/>
          </a:p>
        </p:txBody>
      </p:sp>
      <p:sp>
        <p:nvSpPr>
          <p:cNvPr id="3" name="Content Placeholder 2"/>
          <p:cNvSpPr>
            <a:spLocks noGrp="1"/>
          </p:cNvSpPr>
          <p:nvPr>
            <p:ph idx="1"/>
          </p:nvPr>
        </p:nvSpPr>
        <p:spPr/>
        <p:txBody>
          <a:bodyPr/>
          <a:lstStyle/>
          <a:p>
            <a:pPr marL="0" indent="0" algn="just">
              <a:lnSpc>
                <a:spcPct val="150000"/>
              </a:lnSpc>
              <a:buNone/>
            </a:pPr>
            <a:r>
              <a:rPr lang="en-GB" dirty="0">
                <a:latin typeface="Times New Roman" panose="02020603050405020304" pitchFamily="18" charset="0"/>
                <a:cs typeface="Times New Roman" panose="02020603050405020304" pitchFamily="18" charset="0"/>
              </a:rPr>
              <a:t>Clay, in particular </a:t>
            </a:r>
            <a:r>
              <a:rPr lang="en-GB" dirty="0" err="1">
                <a:latin typeface="Times New Roman" panose="02020603050405020304" pitchFamily="18" charset="0"/>
                <a:cs typeface="Times New Roman" panose="02020603050405020304" pitchFamily="18" charset="0"/>
              </a:rPr>
              <a:t>montmorillonite</a:t>
            </a:r>
            <a:r>
              <a:rPr lang="en-GB" dirty="0">
                <a:latin typeface="Times New Roman" panose="02020603050405020304" pitchFamily="18" charset="0"/>
                <a:cs typeface="Times New Roman" panose="02020603050405020304" pitchFamily="18" charset="0"/>
              </a:rPr>
              <a:t> (MMT), a 2: 1 </a:t>
            </a:r>
            <a:r>
              <a:rPr lang="en-GB" dirty="0" err="1">
                <a:latin typeface="Times New Roman" panose="02020603050405020304" pitchFamily="18" charset="0"/>
                <a:cs typeface="Times New Roman" panose="02020603050405020304" pitchFamily="18" charset="0"/>
              </a:rPr>
              <a:t>phyllosilicate</a:t>
            </a:r>
            <a:r>
              <a:rPr lang="en-GB" dirty="0">
                <a:latin typeface="Times New Roman" panose="02020603050405020304" pitchFamily="18" charset="0"/>
                <a:cs typeface="Times New Roman" panose="02020603050405020304" pitchFamily="18" charset="0"/>
              </a:rPr>
              <a:t> as illustrated in </a:t>
            </a:r>
            <a:r>
              <a:rPr lang="en-GB" i="1" dirty="0">
                <a:latin typeface="Times New Roman" panose="02020603050405020304" pitchFamily="18" charset="0"/>
                <a:cs typeface="Times New Roman" panose="02020603050405020304" pitchFamily="18" charset="0"/>
              </a:rPr>
              <a:t>Figure </a:t>
            </a:r>
            <a:r>
              <a:rPr lang="en-GB" dirty="0">
                <a:latin typeface="Times New Roman" panose="02020603050405020304" pitchFamily="18" charset="0"/>
                <a:cs typeface="Times New Roman" panose="02020603050405020304" pitchFamily="18" charset="0"/>
              </a:rPr>
              <a:t>A, naturally occurs as stacks of platelets as in talc and mica but possesses different layer charge. This leads to isomorphic substitution within layers and generates a negative charge exchange capacity (CEC) and for MMT. </a:t>
            </a:r>
          </a:p>
          <a:p>
            <a:pPr marL="0" indent="0">
              <a:buNone/>
            </a:pPr>
            <a:endParaRPr lang="en-GB" dirty="0"/>
          </a:p>
        </p:txBody>
      </p:sp>
      <p:pic>
        <p:nvPicPr>
          <p:cNvPr id="4" name="Picture 3"/>
          <p:cNvPicPr>
            <a:picLocks noChangeAspect="1"/>
          </p:cNvPicPr>
          <p:nvPr/>
        </p:nvPicPr>
        <p:blipFill>
          <a:blip r:embed="rId2"/>
          <a:stretch>
            <a:fillRect/>
          </a:stretch>
        </p:blipFill>
        <p:spPr>
          <a:xfrm>
            <a:off x="8029575" y="5215944"/>
            <a:ext cx="4162425" cy="1642056"/>
          </a:xfrm>
          <a:prstGeom prst="rect">
            <a:avLst/>
          </a:prstGeom>
        </p:spPr>
      </p:pic>
      <p:pic>
        <p:nvPicPr>
          <p:cNvPr id="5" name="Picture 4"/>
          <p:cNvPicPr>
            <a:picLocks noChangeAspect="1"/>
          </p:cNvPicPr>
          <p:nvPr/>
        </p:nvPicPr>
        <p:blipFill>
          <a:blip r:embed="rId3"/>
          <a:stretch>
            <a:fillRect/>
          </a:stretch>
        </p:blipFill>
        <p:spPr>
          <a:xfrm>
            <a:off x="3248025" y="5215944"/>
            <a:ext cx="4781550" cy="1625544"/>
          </a:xfrm>
          <a:prstGeom prst="rect">
            <a:avLst/>
          </a:prstGeom>
        </p:spPr>
      </p:pic>
      <p:pic>
        <p:nvPicPr>
          <p:cNvPr id="6" name="Picture 5"/>
          <p:cNvPicPr>
            <a:picLocks noChangeAspect="1"/>
          </p:cNvPicPr>
          <p:nvPr/>
        </p:nvPicPr>
        <p:blipFill>
          <a:blip r:embed="rId4"/>
          <a:stretch>
            <a:fillRect/>
          </a:stretch>
        </p:blipFill>
        <p:spPr>
          <a:xfrm>
            <a:off x="571500" y="5215944"/>
            <a:ext cx="2676525" cy="1642056"/>
          </a:xfrm>
          <a:prstGeom prst="rect">
            <a:avLst/>
          </a:prstGeom>
        </p:spPr>
      </p:pic>
    </p:spTree>
    <p:extLst>
      <p:ext uri="{BB962C8B-B14F-4D97-AF65-F5344CB8AC3E}">
        <p14:creationId xmlns:p14="http://schemas.microsoft.com/office/powerpoint/2010/main" val="38879842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7900" dirty="0">
                <a:solidFill>
                  <a:prstClr val="black"/>
                </a:solidFill>
                <a:latin typeface="Vijaya" panose="020B0604020202020204" pitchFamily="34" charset="0"/>
                <a:cs typeface="Vijaya" panose="020B0604020202020204" pitchFamily="34" charset="0"/>
              </a:rPr>
              <a:t>Introduction</a:t>
            </a:r>
            <a:endParaRPr lang="en-GB" dirty="0"/>
          </a:p>
        </p:txBody>
      </p:sp>
      <p:sp>
        <p:nvSpPr>
          <p:cNvPr id="3" name="Content Placeholder 2"/>
          <p:cNvSpPr>
            <a:spLocks noGrp="1"/>
          </p:cNvSpPr>
          <p:nvPr>
            <p:ph idx="1"/>
          </p:nvPr>
        </p:nvSpPr>
        <p:spPr/>
        <p:txBody>
          <a:bodyPr>
            <a:normAutofit/>
          </a:bodyPr>
          <a:lstStyle/>
          <a:p>
            <a:pPr marL="0" indent="0" algn="just">
              <a:lnSpc>
                <a:spcPct val="150000"/>
              </a:lnSpc>
              <a:buNone/>
            </a:pPr>
            <a:r>
              <a:rPr lang="en-GB" dirty="0">
                <a:latin typeface="Times New Roman" panose="02020603050405020304" pitchFamily="18" charset="0"/>
                <a:cs typeface="Times New Roman" panose="02020603050405020304" pitchFamily="18" charset="0"/>
              </a:rPr>
              <a:t>The replacement of inorganic exchange cations with organic </a:t>
            </a:r>
            <a:r>
              <a:rPr lang="en-GB" dirty="0" err="1" smtClean="0">
                <a:latin typeface="Times New Roman" panose="02020603050405020304" pitchFamily="18" charset="0"/>
                <a:cs typeface="Times New Roman" panose="02020603050405020304" pitchFamily="18" charset="0"/>
              </a:rPr>
              <a:t>onium</a:t>
            </a:r>
            <a:r>
              <a:rPr lang="en-GB" dirty="0" smtClean="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ions on the gallery surfaces of clays not only serves to match the clay surface polarity with the polarity of the polymer, but it also expands the clay galleries. Each platelet is less than l0Aᵒ thick, but over 200 times more in width. The gallery spacing separates each platelet. These spaces in MMT can be enhanced to 2-3nm using quaternary ammonium salts.</a:t>
            </a:r>
          </a:p>
          <a:p>
            <a:pPr marL="0" indent="0">
              <a:buNone/>
            </a:pPr>
            <a:endParaRPr lang="en-GB" dirty="0"/>
          </a:p>
        </p:txBody>
      </p:sp>
    </p:spTree>
    <p:extLst>
      <p:ext uri="{BB962C8B-B14F-4D97-AF65-F5344CB8AC3E}">
        <p14:creationId xmlns:p14="http://schemas.microsoft.com/office/powerpoint/2010/main" val="20582139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7900" dirty="0">
                <a:solidFill>
                  <a:prstClr val="black"/>
                </a:solidFill>
                <a:latin typeface="Vijaya" panose="020B0604020202020204" pitchFamily="34" charset="0"/>
                <a:cs typeface="Vijaya" panose="020B0604020202020204" pitchFamily="34" charset="0"/>
              </a:rPr>
              <a:t>Introduction</a:t>
            </a:r>
            <a:endParaRPr lang="en-GB" dirty="0"/>
          </a:p>
        </p:txBody>
      </p:sp>
      <p:sp>
        <p:nvSpPr>
          <p:cNvPr id="3" name="Content Placeholder 2"/>
          <p:cNvSpPr>
            <a:spLocks noGrp="1"/>
          </p:cNvSpPr>
          <p:nvPr>
            <p:ph idx="1"/>
          </p:nvPr>
        </p:nvSpPr>
        <p:spPr>
          <a:xfrm>
            <a:off x="838200" y="1690688"/>
            <a:ext cx="10515600" cy="2843821"/>
          </a:xfrm>
        </p:spPr>
        <p:txBody>
          <a:bodyPr>
            <a:normAutofit lnSpcReduction="10000"/>
          </a:bodyPr>
          <a:lstStyle/>
          <a:p>
            <a:pPr marL="0" indent="0" algn="just">
              <a:buNone/>
            </a:pPr>
            <a:r>
              <a:rPr lang="en-GB" sz="2500" dirty="0">
                <a:latin typeface="Times New Roman" panose="02020603050405020304" pitchFamily="18" charset="0"/>
                <a:cs typeface="Times New Roman" panose="02020603050405020304" pitchFamily="18" charset="0"/>
              </a:rPr>
              <a:t>This enables the penetration of the gallery space by intercalation or </a:t>
            </a:r>
            <a:r>
              <a:rPr lang="en-GB" sz="2500" dirty="0">
                <a:latin typeface="Times New Roman" panose="02020603050405020304" pitchFamily="18" charset="0"/>
                <a:cs typeface="Times New Roman" panose="02020603050405020304" pitchFamily="18" charset="0"/>
              </a:rPr>
              <a:t>exfoliation(the complete separation of the layers of the </a:t>
            </a:r>
            <a:r>
              <a:rPr lang="en-GB" sz="2500" dirty="0" smtClean="0">
                <a:latin typeface="Times New Roman" panose="02020603050405020304" pitchFamily="18" charset="0"/>
                <a:cs typeface="Times New Roman" panose="02020603050405020304" pitchFamily="18" charset="0"/>
              </a:rPr>
              <a:t>material) </a:t>
            </a:r>
            <a:r>
              <a:rPr lang="en-GB" sz="2500" dirty="0">
                <a:latin typeface="Times New Roman" panose="02020603050405020304" pitchFamily="18" charset="0"/>
                <a:cs typeface="Times New Roman" panose="02020603050405020304" pitchFamily="18" charset="0"/>
              </a:rPr>
              <a:t>of either the polymer precursor or preformed polymer. If the extended chains are inserted in the self-assembled, </a:t>
            </a:r>
            <a:r>
              <a:rPr lang="en-GB" sz="2500" b="1" u="sng" dirty="0">
                <a:latin typeface="Times New Roman" panose="02020603050405020304" pitchFamily="18" charset="0"/>
                <a:cs typeface="Times New Roman" panose="02020603050405020304" pitchFamily="18" charset="0"/>
              </a:rPr>
              <a:t>well ordered gallery </a:t>
            </a:r>
            <a:r>
              <a:rPr lang="en-GB" sz="2500" dirty="0">
                <a:latin typeface="Times New Roman" panose="02020603050405020304" pitchFamily="18" charset="0"/>
                <a:cs typeface="Times New Roman" panose="02020603050405020304" pitchFamily="18" charset="0"/>
              </a:rPr>
              <a:t>spaces, it is termed as intercalated structure as illustrated </a:t>
            </a:r>
            <a:r>
              <a:rPr lang="en-GB" sz="2500" dirty="0" smtClean="0">
                <a:latin typeface="Times New Roman" panose="02020603050405020304" pitchFamily="18" charset="0"/>
                <a:cs typeface="Times New Roman" panose="02020603050405020304" pitchFamily="18" charset="0"/>
              </a:rPr>
              <a:t>in Figure </a:t>
            </a:r>
            <a:r>
              <a:rPr lang="en-GB" sz="2500" dirty="0">
                <a:latin typeface="Times New Roman" panose="02020603050405020304" pitchFamily="18" charset="0"/>
                <a:cs typeface="Times New Roman" panose="02020603050405020304" pitchFamily="18" charset="0"/>
              </a:rPr>
              <a:t>B</a:t>
            </a:r>
            <a:r>
              <a:rPr lang="en-GB" sz="2500" dirty="0" smtClean="0">
                <a:latin typeface="Times New Roman" panose="02020603050405020304" pitchFamily="18" charset="0"/>
                <a:cs typeface="Times New Roman" panose="02020603050405020304" pitchFamily="18" charset="0"/>
              </a:rPr>
              <a:t>.</a:t>
            </a:r>
          </a:p>
          <a:p>
            <a:pPr marL="0" indent="0" algn="just">
              <a:buNone/>
            </a:pPr>
            <a:r>
              <a:rPr lang="en-GB" sz="2500" dirty="0">
                <a:latin typeface="Times New Roman" panose="02020603050405020304" pitchFamily="18" charset="0"/>
                <a:cs typeface="Times New Roman" panose="02020603050405020304" pitchFamily="18" charset="0"/>
              </a:rPr>
              <a:t>If the individual silicate layers are </a:t>
            </a:r>
            <a:r>
              <a:rPr lang="en-GB" sz="2500" u="sng" dirty="0">
                <a:latin typeface="Times New Roman" panose="02020603050405020304" pitchFamily="18" charset="0"/>
                <a:cs typeface="Times New Roman" panose="02020603050405020304" pitchFamily="18" charset="0"/>
              </a:rPr>
              <a:t>no longer close enough to </a:t>
            </a:r>
            <a:r>
              <a:rPr lang="en-GB" sz="2500" dirty="0">
                <a:latin typeface="Times New Roman" panose="02020603050405020304" pitchFamily="18" charset="0"/>
                <a:cs typeface="Times New Roman" panose="02020603050405020304" pitchFamily="18" charset="0"/>
              </a:rPr>
              <a:t>interact with adjacent layers it is termed as </a:t>
            </a:r>
            <a:r>
              <a:rPr lang="en-GB" sz="2500" b="1" u="sng" dirty="0">
                <a:latin typeface="Times New Roman" panose="02020603050405020304" pitchFamily="18" charset="0"/>
                <a:cs typeface="Times New Roman" panose="02020603050405020304" pitchFamily="18" charset="0"/>
              </a:rPr>
              <a:t>delaminated or exfoliated </a:t>
            </a:r>
            <a:r>
              <a:rPr lang="en-GB" sz="2500" dirty="0">
                <a:latin typeface="Times New Roman" panose="02020603050405020304" pitchFamily="18" charset="0"/>
                <a:cs typeface="Times New Roman" panose="02020603050405020304" pitchFamily="18" charset="0"/>
              </a:rPr>
              <a:t>structure as explained in Figure C. Both of </a:t>
            </a:r>
            <a:r>
              <a:rPr lang="en-GB" sz="2500" dirty="0" smtClean="0">
                <a:latin typeface="Times New Roman" panose="02020603050405020304" pitchFamily="18" charset="0"/>
                <a:cs typeface="Times New Roman" panose="02020603050405020304" pitchFamily="18" charset="0"/>
              </a:rPr>
              <a:t>these </a:t>
            </a:r>
            <a:r>
              <a:rPr lang="en-GB" sz="2500" dirty="0">
                <a:latin typeface="Times New Roman" panose="02020603050405020304" pitchFamily="18" charset="0"/>
                <a:cs typeface="Times New Roman" panose="02020603050405020304" pitchFamily="18" charset="0"/>
              </a:rPr>
              <a:t>hybrid structures can </a:t>
            </a:r>
            <a:r>
              <a:rPr lang="en-GB" sz="2500" dirty="0" smtClean="0">
                <a:latin typeface="Times New Roman" panose="02020603050405020304" pitchFamily="18" charset="0"/>
                <a:cs typeface="Times New Roman" panose="02020603050405020304" pitchFamily="18" charset="0"/>
              </a:rPr>
              <a:t>exist.</a:t>
            </a:r>
          </a:p>
        </p:txBody>
      </p:sp>
      <p:pic>
        <p:nvPicPr>
          <p:cNvPr id="4" name="Picture 3"/>
          <p:cNvPicPr>
            <a:picLocks noChangeAspect="1"/>
          </p:cNvPicPr>
          <p:nvPr/>
        </p:nvPicPr>
        <p:blipFill>
          <a:blip r:embed="rId2"/>
          <a:stretch>
            <a:fillRect/>
          </a:stretch>
        </p:blipFill>
        <p:spPr>
          <a:xfrm>
            <a:off x="6340899" y="4534509"/>
            <a:ext cx="5743575" cy="2219325"/>
          </a:xfrm>
          <a:prstGeom prst="rect">
            <a:avLst/>
          </a:prstGeom>
        </p:spPr>
      </p:pic>
      <p:sp>
        <p:nvSpPr>
          <p:cNvPr id="5" name="Content Placeholder 2"/>
          <p:cNvSpPr txBox="1">
            <a:spLocks/>
          </p:cNvSpPr>
          <p:nvPr/>
        </p:nvSpPr>
        <p:spPr>
          <a:xfrm>
            <a:off x="838200" y="4534508"/>
            <a:ext cx="5871693" cy="221932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n-GB" sz="2500" dirty="0" smtClean="0">
                <a:latin typeface="Times New Roman" panose="02020603050405020304" pitchFamily="18" charset="0"/>
                <a:cs typeface="Times New Roman" panose="02020603050405020304" pitchFamily="18" charset="0"/>
              </a:rPr>
              <a:t> The enhancement in properties of polymer with modified MMT is mainly due to the clay which swells extremely in water and which in turn creates large surface area in which the polymer resides.</a:t>
            </a:r>
          </a:p>
          <a:p>
            <a:pPr marL="0" indent="0">
              <a:buFont typeface="Arial" panose="020B0604020202020204" pitchFamily="34" charset="0"/>
              <a:buNone/>
            </a:pPr>
            <a:endParaRPr lang="en-GB" dirty="0"/>
          </a:p>
        </p:txBody>
      </p:sp>
    </p:spTree>
    <p:extLst>
      <p:ext uri="{BB962C8B-B14F-4D97-AF65-F5344CB8AC3E}">
        <p14:creationId xmlns:p14="http://schemas.microsoft.com/office/powerpoint/2010/main" val="3675230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7200" dirty="0">
                <a:latin typeface="Vijaya" panose="020B0604020202020204" pitchFamily="34" charset="0"/>
                <a:cs typeface="Vijaya" panose="020B0604020202020204" pitchFamily="34" charset="0"/>
              </a:rPr>
              <a:t>Polymerization of </a:t>
            </a:r>
            <a:r>
              <a:rPr lang="en-GB" sz="7200" dirty="0" err="1">
                <a:latin typeface="Vijaya" panose="020B0604020202020204" pitchFamily="34" charset="0"/>
                <a:cs typeface="Vijaya" panose="020B0604020202020204" pitchFamily="34" charset="0"/>
              </a:rPr>
              <a:t>caprolactum</a:t>
            </a:r>
            <a:endParaRPr lang="en-GB" sz="7200" dirty="0">
              <a:latin typeface="Vijaya" panose="020B0604020202020204" pitchFamily="34" charset="0"/>
              <a:cs typeface="Vijaya" panose="020B0604020202020204" pitchFamily="34" charset="0"/>
            </a:endParaRPr>
          </a:p>
        </p:txBody>
      </p:sp>
      <p:sp>
        <p:nvSpPr>
          <p:cNvPr id="3" name="Content Placeholder 2"/>
          <p:cNvSpPr>
            <a:spLocks noGrp="1"/>
          </p:cNvSpPr>
          <p:nvPr>
            <p:ph idx="1"/>
          </p:nvPr>
        </p:nvSpPr>
        <p:spPr/>
        <p:txBody>
          <a:bodyPr/>
          <a:lstStyle/>
          <a:p>
            <a:pPr marL="0" indent="0" algn="just">
              <a:buNone/>
            </a:pPr>
            <a:r>
              <a:rPr lang="en-GB" dirty="0">
                <a:latin typeface="Times New Roman" panose="02020603050405020304" pitchFamily="18" charset="0"/>
                <a:cs typeface="Times New Roman" panose="02020603050405020304" pitchFamily="18" charset="0"/>
              </a:rPr>
              <a:t>Polymerization of </a:t>
            </a:r>
            <a:r>
              <a:rPr lang="en-GB" dirty="0" err="1">
                <a:latin typeface="Times New Roman" panose="02020603050405020304" pitchFamily="18" charset="0"/>
                <a:cs typeface="Times New Roman" panose="02020603050405020304" pitchFamily="18" charset="0"/>
              </a:rPr>
              <a:t>caprolactum</a:t>
            </a:r>
            <a:r>
              <a:rPr lang="en-GB" dirty="0">
                <a:latin typeface="Times New Roman" panose="02020603050405020304" pitchFamily="18" charset="0"/>
                <a:cs typeface="Times New Roman" panose="02020603050405020304" pitchFamily="18" charset="0"/>
              </a:rPr>
              <a:t>, along with modified MMT, resulted in the first synthesis is of an exfoliated Nylon-6 polymer/clay </a:t>
            </a:r>
            <a:r>
              <a:rPr lang="en-GB" dirty="0" err="1" smtClean="0">
                <a:latin typeface="Times New Roman" panose="02020603050405020304" pitchFamily="18" charset="0"/>
                <a:cs typeface="Times New Roman" panose="02020603050405020304" pitchFamily="18" charset="0"/>
              </a:rPr>
              <a:t>nanocomposite.With</a:t>
            </a:r>
            <a:r>
              <a:rPr lang="en-GB" dirty="0" smtClean="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just 5%(by weight) loading of clay. They reported 40% higher tensile strength, 68% higher tensile modulus, 60% higher flexural strength, 126% higher flexural modulus and increase of heat distortion temperature from 65°C to </a:t>
            </a:r>
            <a:r>
              <a:rPr lang="en-GB" dirty="0">
                <a:latin typeface="Times New Roman" panose="02020603050405020304" pitchFamily="18" charset="0"/>
                <a:cs typeface="Times New Roman" panose="02020603050405020304" pitchFamily="18" charset="0"/>
              </a:rPr>
              <a:t>152°C. This nanocomposite is being used commercially in making tough, heat resistant, nylon timing belt covers. </a:t>
            </a:r>
            <a:endParaRPr lang="en-GB"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8623415" y="4798584"/>
            <a:ext cx="1590675" cy="1685926"/>
          </a:xfrm>
          <a:prstGeom prst="rect">
            <a:avLst/>
          </a:prstGeom>
        </p:spPr>
      </p:pic>
      <p:pic>
        <p:nvPicPr>
          <p:cNvPr id="5" name="Picture 4"/>
          <p:cNvPicPr>
            <a:picLocks noChangeAspect="1"/>
          </p:cNvPicPr>
          <p:nvPr/>
        </p:nvPicPr>
        <p:blipFill>
          <a:blip r:embed="rId3"/>
          <a:stretch>
            <a:fillRect/>
          </a:stretch>
        </p:blipFill>
        <p:spPr>
          <a:xfrm>
            <a:off x="10242726" y="4811461"/>
            <a:ext cx="1428750" cy="1685925"/>
          </a:xfrm>
          <a:prstGeom prst="rect">
            <a:avLst/>
          </a:prstGeom>
        </p:spPr>
      </p:pic>
      <p:pic>
        <p:nvPicPr>
          <p:cNvPr id="6" name="Picture 5"/>
          <p:cNvPicPr>
            <a:picLocks noChangeAspect="1"/>
          </p:cNvPicPr>
          <p:nvPr/>
        </p:nvPicPr>
        <p:blipFill>
          <a:blip r:embed="rId4"/>
          <a:stretch>
            <a:fillRect/>
          </a:stretch>
        </p:blipFill>
        <p:spPr>
          <a:xfrm>
            <a:off x="6591234" y="4798583"/>
            <a:ext cx="2019300" cy="1685925"/>
          </a:xfrm>
          <a:prstGeom prst="rect">
            <a:avLst/>
          </a:prstGeom>
        </p:spPr>
      </p:pic>
      <p:pic>
        <p:nvPicPr>
          <p:cNvPr id="7" name="Picture 6"/>
          <p:cNvPicPr>
            <a:picLocks noChangeAspect="1"/>
          </p:cNvPicPr>
          <p:nvPr/>
        </p:nvPicPr>
        <p:blipFill>
          <a:blip r:embed="rId5"/>
          <a:stretch>
            <a:fillRect/>
          </a:stretch>
        </p:blipFill>
        <p:spPr>
          <a:xfrm>
            <a:off x="2638964" y="4769472"/>
            <a:ext cx="3933825" cy="1676400"/>
          </a:xfrm>
          <a:prstGeom prst="rect">
            <a:avLst/>
          </a:prstGeom>
        </p:spPr>
      </p:pic>
    </p:spTree>
    <p:extLst>
      <p:ext uri="{BB962C8B-B14F-4D97-AF65-F5344CB8AC3E}">
        <p14:creationId xmlns:p14="http://schemas.microsoft.com/office/powerpoint/2010/main" val="1013651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7200" dirty="0">
                <a:latin typeface="Vijaya" panose="020B0604020202020204" pitchFamily="34" charset="0"/>
                <a:cs typeface="Vijaya" panose="020B0604020202020204" pitchFamily="34" charset="0"/>
              </a:rPr>
              <a:t>polymer/clay nanocomposites</a:t>
            </a:r>
            <a:endParaRPr lang="en-GB" sz="7200" dirty="0">
              <a:latin typeface="Vijaya" panose="020B0604020202020204" pitchFamily="34" charset="0"/>
              <a:cs typeface="Vijaya" panose="020B0604020202020204" pitchFamily="34" charset="0"/>
            </a:endParaRPr>
          </a:p>
        </p:txBody>
      </p:sp>
      <p:sp>
        <p:nvSpPr>
          <p:cNvPr id="4" name="Content Placeholder 3"/>
          <p:cNvSpPr>
            <a:spLocks noGrp="1"/>
          </p:cNvSpPr>
          <p:nvPr>
            <p:ph idx="1"/>
          </p:nvPr>
        </p:nvSpPr>
        <p:spPr/>
        <p:txBody>
          <a:bodyPr/>
          <a:lstStyle/>
          <a:p>
            <a:pPr marL="0" indent="0" algn="just">
              <a:buNone/>
            </a:pPr>
            <a:r>
              <a:rPr lang="en-GB" dirty="0">
                <a:latin typeface="Times New Roman" panose="02020603050405020304" pitchFamily="18" charset="0"/>
                <a:cs typeface="Times New Roman" panose="02020603050405020304" pitchFamily="18" charset="0"/>
              </a:rPr>
              <a:t>Since then large number of new polymer/clay nanocomposites have been developed like </a:t>
            </a:r>
            <a:r>
              <a:rPr lang="en-GB" u="sng" dirty="0">
                <a:latin typeface="Times New Roman" panose="02020603050405020304" pitchFamily="18" charset="0"/>
                <a:cs typeface="Times New Roman" panose="02020603050405020304" pitchFamily="18" charset="0"/>
              </a:rPr>
              <a:t>polyurethane</a:t>
            </a:r>
            <a:r>
              <a:rPr lang="en-GB" dirty="0">
                <a:latin typeface="Times New Roman" panose="02020603050405020304" pitchFamily="18" charset="0"/>
                <a:cs typeface="Times New Roman" panose="02020603050405020304" pitchFamily="18" charset="0"/>
              </a:rPr>
              <a:t>, </a:t>
            </a:r>
            <a:r>
              <a:rPr lang="en-GB" u="sng" dirty="0">
                <a:latin typeface="Times New Roman" panose="02020603050405020304" pitchFamily="18" charset="0"/>
                <a:cs typeface="Times New Roman" panose="02020603050405020304" pitchFamily="18" charset="0"/>
              </a:rPr>
              <a:t>PVC</a:t>
            </a:r>
            <a:r>
              <a:rPr lang="en-GB" dirty="0">
                <a:latin typeface="Times New Roman" panose="02020603050405020304" pitchFamily="18" charset="0"/>
                <a:cs typeface="Times New Roman" panose="02020603050405020304" pitchFamily="18" charset="0"/>
              </a:rPr>
              <a:t>, </a:t>
            </a:r>
            <a:r>
              <a:rPr lang="en-GB" u="sng" dirty="0">
                <a:latin typeface="Times New Roman" panose="02020603050405020304" pitchFamily="18" charset="0"/>
                <a:cs typeface="Times New Roman" panose="02020603050405020304" pitchFamily="18" charset="0"/>
              </a:rPr>
              <a:t>polyesters</a:t>
            </a:r>
            <a:r>
              <a:rPr lang="en-GB" dirty="0">
                <a:latin typeface="Times New Roman" panose="02020603050405020304" pitchFamily="18" charset="0"/>
                <a:cs typeface="Times New Roman" panose="02020603050405020304" pitchFamily="18" charset="0"/>
              </a:rPr>
              <a:t>, </a:t>
            </a:r>
            <a:r>
              <a:rPr lang="en-GB" u="sng" dirty="0">
                <a:latin typeface="Times New Roman" panose="02020603050405020304" pitchFamily="18" charset="0"/>
                <a:cs typeface="Times New Roman" panose="02020603050405020304" pitchFamily="18" charset="0"/>
              </a:rPr>
              <a:t>polystyrene</a:t>
            </a:r>
            <a:r>
              <a:rPr lang="en-GB" dirty="0">
                <a:latin typeface="Times New Roman" panose="02020603050405020304" pitchFamily="18" charset="0"/>
                <a:cs typeface="Times New Roman" panose="02020603050405020304" pitchFamily="18" charset="0"/>
              </a:rPr>
              <a:t> and </a:t>
            </a:r>
            <a:r>
              <a:rPr lang="en-GB" u="sng" dirty="0">
                <a:latin typeface="Times New Roman" panose="02020603050405020304" pitchFamily="18" charset="0"/>
                <a:cs typeface="Times New Roman" panose="02020603050405020304" pitchFamily="18" charset="0"/>
              </a:rPr>
              <a:t>polypropylene</a:t>
            </a:r>
            <a:r>
              <a:rPr lang="en-GB" dirty="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The </a:t>
            </a:r>
            <a:r>
              <a:rPr lang="en-GB" dirty="0">
                <a:latin typeface="Times New Roman" panose="02020603050405020304" pitchFamily="18" charset="0"/>
                <a:cs typeface="Times New Roman" panose="02020603050405020304" pitchFamily="18" charset="0"/>
              </a:rPr>
              <a:t>hydrophobicity /</a:t>
            </a:r>
            <a:r>
              <a:rPr lang="en-GB" dirty="0" err="1">
                <a:latin typeface="Times New Roman" panose="02020603050405020304" pitchFamily="18" charset="0"/>
                <a:cs typeface="Times New Roman" panose="02020603050405020304" pitchFamily="18" charset="0"/>
              </a:rPr>
              <a:t>hydrophilicity</a:t>
            </a:r>
            <a:r>
              <a:rPr lang="en-GB" dirty="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of the </a:t>
            </a:r>
            <a:r>
              <a:rPr lang="en-GB" dirty="0">
                <a:latin typeface="Times New Roman" panose="02020603050405020304" pitchFamily="18" charset="0"/>
                <a:cs typeface="Times New Roman" panose="02020603050405020304" pitchFamily="18" charset="0"/>
              </a:rPr>
              <a:t>polymer affects its dispersion in the clay layers leading to the exfoliated or intercalated structure. </a:t>
            </a:r>
            <a:endParaRPr lang="en-GB" dirty="0" smtClean="0">
              <a:latin typeface="Times New Roman" panose="02020603050405020304" pitchFamily="18" charset="0"/>
              <a:cs typeface="Times New Roman" panose="02020603050405020304" pitchFamily="18" charset="0"/>
            </a:endParaRPr>
          </a:p>
          <a:p>
            <a:pPr marL="0" indent="0" algn="just">
              <a:buNone/>
            </a:pPr>
            <a:r>
              <a:rPr lang="en-GB" dirty="0" smtClean="0">
                <a:latin typeface="Times New Roman" panose="02020603050405020304" pitchFamily="18" charset="0"/>
                <a:cs typeface="Times New Roman" panose="02020603050405020304" pitchFamily="18" charset="0"/>
              </a:rPr>
              <a:t>Different </a:t>
            </a:r>
            <a:r>
              <a:rPr lang="en-GB" dirty="0">
                <a:latin typeface="Times New Roman" panose="02020603050405020304" pitchFamily="18" charset="0"/>
                <a:cs typeface="Times New Roman" panose="02020603050405020304" pitchFamily="18" charset="0"/>
              </a:rPr>
              <a:t>methods using </a:t>
            </a:r>
            <a:r>
              <a:rPr lang="en-GB" dirty="0" smtClean="0">
                <a:latin typeface="Times New Roman" panose="02020603050405020304" pitchFamily="18" charset="0"/>
                <a:cs typeface="Times New Roman" panose="02020603050405020304" pitchFamily="18" charset="0"/>
              </a:rPr>
              <a:t>OMMT </a:t>
            </a:r>
            <a:r>
              <a:rPr lang="en-GB" dirty="0">
                <a:latin typeface="Times New Roman" panose="02020603050405020304" pitchFamily="18" charset="0"/>
                <a:cs typeface="Times New Roman" panose="02020603050405020304" pitchFamily="18" charset="0"/>
              </a:rPr>
              <a:t>(organically modified clay by surfactants) have been used to overcome this problem. The method </a:t>
            </a:r>
            <a:r>
              <a:rPr lang="en-GB" dirty="0" smtClean="0">
                <a:latin typeface="Times New Roman" panose="02020603050405020304" pitchFamily="18" charset="0"/>
                <a:cs typeface="Times New Roman" panose="02020603050405020304" pitchFamily="18" charset="0"/>
              </a:rPr>
              <a:t>of preparation </a:t>
            </a:r>
            <a:r>
              <a:rPr lang="en-GB" dirty="0">
                <a:latin typeface="Times New Roman" panose="02020603050405020304" pitchFamily="18" charset="0"/>
                <a:cs typeface="Times New Roman" panose="02020603050405020304" pitchFamily="18" charset="0"/>
              </a:rPr>
              <a:t>of these polymer/clay nanocomposites has to consider the extent of </a:t>
            </a:r>
            <a:r>
              <a:rPr lang="en-GB" dirty="0" smtClean="0">
                <a:latin typeface="Times New Roman" panose="02020603050405020304" pitchFamily="18" charset="0"/>
                <a:cs typeface="Times New Roman" panose="02020603050405020304" pitchFamily="18" charset="0"/>
              </a:rPr>
              <a:t>intercalation/exfoliation which </a:t>
            </a:r>
            <a:r>
              <a:rPr lang="en-GB" dirty="0">
                <a:latin typeface="Times New Roman" panose="02020603050405020304" pitchFamily="18" charset="0"/>
                <a:cs typeface="Times New Roman" panose="02020603050405020304" pitchFamily="18" charset="0"/>
              </a:rPr>
              <a:t>determines the properties of the new-formed materials.</a:t>
            </a:r>
          </a:p>
        </p:txBody>
      </p:sp>
    </p:spTree>
    <p:extLst>
      <p:ext uri="{BB962C8B-B14F-4D97-AF65-F5344CB8AC3E}">
        <p14:creationId xmlns:p14="http://schemas.microsoft.com/office/powerpoint/2010/main" val="118258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7200" dirty="0">
                <a:latin typeface="Vijaya" panose="020B0604020202020204" pitchFamily="34" charset="0"/>
                <a:cs typeface="Vijaya" panose="020B0604020202020204" pitchFamily="34" charset="0"/>
              </a:rPr>
              <a:t>polymer/clay nanocomposites</a:t>
            </a:r>
            <a:endParaRPr lang="en-GB" sz="7200" dirty="0"/>
          </a:p>
        </p:txBody>
      </p:sp>
      <p:sp>
        <p:nvSpPr>
          <p:cNvPr id="3" name="Content Placeholder 2"/>
          <p:cNvSpPr>
            <a:spLocks noGrp="1"/>
          </p:cNvSpPr>
          <p:nvPr>
            <p:ph idx="1"/>
          </p:nvPr>
        </p:nvSpPr>
        <p:spPr/>
        <p:txBody>
          <a:bodyPr/>
          <a:lstStyle/>
          <a:p>
            <a:pPr marL="0" indent="0" algn="just">
              <a:buNone/>
            </a:pPr>
            <a:r>
              <a:rPr lang="en-GB" dirty="0">
                <a:latin typeface="Times New Roman" panose="02020603050405020304" pitchFamily="18" charset="0"/>
                <a:cs typeface="Times New Roman" panose="02020603050405020304" pitchFamily="18" charset="0"/>
              </a:rPr>
              <a:t>Many methods have been planned to prepare polymer/clay nanocomposites. In general, these methods achieve molecular level incorporation of the layered silicate (e.g. MMT clay, or synthetic layered silicate) into the polymer by addition of a modified silicate during the polymerization (in situ polymerization). Several other methods like sonication, adsorption via sonication, extrusion and spin casting techniques have been also reported as better methods to prepare polymer/clay nanocomposites.</a:t>
            </a:r>
          </a:p>
        </p:txBody>
      </p:sp>
    </p:spTree>
    <p:extLst>
      <p:ext uri="{BB962C8B-B14F-4D97-AF65-F5344CB8AC3E}">
        <p14:creationId xmlns:p14="http://schemas.microsoft.com/office/powerpoint/2010/main" val="2111905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GB" dirty="0">
                <a:solidFill>
                  <a:srgbClr val="0F0F0F"/>
                </a:solidFill>
                <a:latin typeface="Times New Roman" panose="02020603050405020304" pitchFamily="18" charset="0"/>
                <a:ea typeface="Calibri" panose="020F0502020204030204" pitchFamily="34" charset="0"/>
              </a:rPr>
              <a:t>Even hyper branched polymer/clay nanocomposites have been synthesized and exhibit enhancement in their properties. Rheological properties of nanostructured polymer/clay nanocomposites are strongly influenced by the morphology of the materials, which depends on the clay dispersion in the polymer </a:t>
            </a:r>
            <a:r>
              <a:rPr lang="en-GB" dirty="0" smtClean="0">
                <a:solidFill>
                  <a:srgbClr val="0F0F0F"/>
                </a:solidFill>
                <a:latin typeface="Times New Roman" panose="02020603050405020304" pitchFamily="18" charset="0"/>
                <a:ea typeface="Calibri" panose="020F0502020204030204" pitchFamily="34" charset="0"/>
              </a:rPr>
              <a:t>matrix.</a:t>
            </a:r>
          </a:p>
          <a:p>
            <a:pPr marL="0" indent="0" algn="just">
              <a:buNone/>
            </a:pPr>
            <a:endParaRPr lang="en-GB" dirty="0"/>
          </a:p>
        </p:txBody>
      </p:sp>
      <p:sp>
        <p:nvSpPr>
          <p:cNvPr id="4" name="Title 1"/>
          <p:cNvSpPr>
            <a:spLocks noGrp="1"/>
          </p:cNvSpPr>
          <p:nvPr>
            <p:ph type="title"/>
          </p:nvPr>
        </p:nvSpPr>
        <p:spPr>
          <a:xfrm>
            <a:off x="838200" y="365125"/>
            <a:ext cx="10515600" cy="1325563"/>
          </a:xfrm>
        </p:spPr>
        <p:txBody>
          <a:bodyPr>
            <a:normAutofit/>
          </a:bodyPr>
          <a:lstStyle/>
          <a:p>
            <a:pPr algn="ctr"/>
            <a:r>
              <a:rPr lang="en-GB" sz="7200" dirty="0">
                <a:latin typeface="Vijaya" panose="020B0604020202020204" pitchFamily="34" charset="0"/>
                <a:cs typeface="Vijaya" panose="020B0604020202020204" pitchFamily="34" charset="0"/>
              </a:rPr>
              <a:t>polymer/clay nanocomposites</a:t>
            </a:r>
            <a:endParaRPr lang="en-GB" sz="7200" dirty="0"/>
          </a:p>
        </p:txBody>
      </p:sp>
    </p:spTree>
    <p:extLst>
      <p:ext uri="{BB962C8B-B14F-4D97-AF65-F5344CB8AC3E}">
        <p14:creationId xmlns:p14="http://schemas.microsoft.com/office/powerpoint/2010/main" val="38497921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1671</TotalTime>
  <Words>861</Words>
  <Application>Microsoft Office PowerPoint</Application>
  <PresentationFormat>Widescreen</PresentationFormat>
  <Paragraphs>28</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Times New Roman</vt:lpstr>
      <vt:lpstr>Vijaya</vt:lpstr>
      <vt:lpstr>Office Theme</vt:lpstr>
      <vt:lpstr>Polymer/Clay Nanocomposites </vt:lpstr>
      <vt:lpstr>Introduction</vt:lpstr>
      <vt:lpstr>Introduction</vt:lpstr>
      <vt:lpstr>Introduction</vt:lpstr>
      <vt:lpstr>Introduction</vt:lpstr>
      <vt:lpstr>Polymerization of caprolactum</vt:lpstr>
      <vt:lpstr>polymer/clay nanocomposites</vt:lpstr>
      <vt:lpstr>polymer/clay nanocomposites</vt:lpstr>
      <vt:lpstr>polymer/clay nanocomposites</vt:lpstr>
      <vt:lpstr>Characterization Methods</vt:lpstr>
      <vt:lpstr>References </vt:lpstr>
    </vt:vector>
  </TitlesOfParts>
  <Company>SACC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Polymer/Clay Nanocomposites </dc:title>
  <dc:creator>Raouf</dc:creator>
  <cp:lastModifiedBy>Raouf</cp:lastModifiedBy>
  <cp:revision>16</cp:revision>
  <dcterms:created xsi:type="dcterms:W3CDTF">2020-06-10T12:51:58Z</dcterms:created>
  <dcterms:modified xsi:type="dcterms:W3CDTF">2020-06-16T20:44:47Z</dcterms:modified>
</cp:coreProperties>
</file>