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67"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1350962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96015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059575413"/>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799544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887129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18/10/1441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9612370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ABB09-4A1D-463E-8065-109CC2B7EFAA}" type="datetimeFigureOut">
              <a:rPr lang="ar-SA" smtClean="0"/>
              <a:t>18/10/1441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7015095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18/10/1441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14060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18/10/1441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664017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18/10/1441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0503009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18/10/1441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44682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8ABB09-4A1D-463E-8065-109CC2B7EFAA}" type="datetimeFigureOut">
              <a:rPr lang="ar-SA" smtClean="0"/>
              <a:t>18/10/1441</a:t>
            </a:fld>
            <a:endParaRPr lang="ar-S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4274256833"/>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24744"/>
            <a:ext cx="8568952" cy="5139869"/>
          </a:xfrm>
          <a:prstGeom prst="rect">
            <a:avLst/>
          </a:prstGeom>
        </p:spPr>
        <p:txBody>
          <a:bodyPr wrap="square">
            <a:spAutoFit/>
          </a:bodyPr>
          <a:lstStyle/>
          <a:p>
            <a:pPr algn="ctr">
              <a:defRPr/>
            </a:pPr>
            <a:r>
              <a:rPr lang="en-US" sz="3600" b="1" dirty="0">
                <a:latin typeface="Calibri" panose="020F0502020204030204" pitchFamily="34" charset="0"/>
                <a:cs typeface="Calibri" panose="020F0502020204030204" pitchFamily="34" charset="0"/>
              </a:rPr>
              <a:t>Engineering </a:t>
            </a:r>
            <a:r>
              <a:rPr lang="en-US" sz="3600" b="1" dirty="0" smtClean="0">
                <a:latin typeface="Calibri" panose="020F0502020204030204" pitchFamily="34" charset="0"/>
                <a:cs typeface="Calibri" panose="020F0502020204030204" pitchFamily="34" charset="0"/>
              </a:rPr>
              <a:t>Mechanics-Strength of Material</a:t>
            </a:r>
            <a:endParaRPr lang="en-US" sz="3600" b="1" dirty="0">
              <a:latin typeface="Calibri" panose="020F0502020204030204" pitchFamily="34" charset="0"/>
              <a:cs typeface="Calibri" panose="020F0502020204030204" pitchFamily="34" charset="0"/>
            </a:endParaRPr>
          </a:p>
          <a:p>
            <a:pPr algn="ctr">
              <a:defRPr/>
            </a:pPr>
            <a:r>
              <a:rPr lang="en-US" sz="3600" b="1" dirty="0" smtClean="0">
                <a:solidFill>
                  <a:schemeClr val="tx2"/>
                </a:solidFill>
                <a:latin typeface="Calibri" panose="020F0502020204030204" pitchFamily="34" charset="0"/>
                <a:cs typeface="Calibri" panose="020F0502020204030204" pitchFamily="34" charset="0"/>
              </a:rPr>
              <a:t>Lecture-2</a:t>
            </a:r>
            <a:endParaRPr lang="en-US" sz="3600" b="1" dirty="0">
              <a:solidFill>
                <a:schemeClr val="tx2"/>
              </a:solidFill>
              <a:latin typeface="Calibri" panose="020F0502020204030204" pitchFamily="34" charset="0"/>
              <a:cs typeface="Calibri" panose="020F0502020204030204" pitchFamily="34" charset="0"/>
            </a:endParaRPr>
          </a:p>
          <a:p>
            <a:pPr algn="ctr">
              <a:defRPr/>
            </a:pPr>
            <a:r>
              <a:rPr lang="en-US" sz="3200" b="1" dirty="0" smtClean="0">
                <a:solidFill>
                  <a:srgbClr val="FF0000"/>
                </a:solidFill>
                <a:latin typeface="Calibri" panose="020F0502020204030204" pitchFamily="34" charset="0"/>
                <a:cs typeface="Calibri" panose="020F0502020204030204" pitchFamily="34" charset="0"/>
              </a:rPr>
              <a:t>Simple Strain</a:t>
            </a:r>
            <a:endParaRPr lang="en-US" sz="3200" b="1" dirty="0">
              <a:solidFill>
                <a:srgbClr val="FF0000"/>
              </a:solidFill>
              <a:latin typeface="Calibri" panose="020F0502020204030204" pitchFamily="34" charset="0"/>
              <a:cs typeface="Calibri" panose="020F0502020204030204" pitchFamily="34" charset="0"/>
            </a:endParaRPr>
          </a:p>
          <a:p>
            <a:pPr algn="ctr">
              <a:defRPr/>
            </a:pPr>
            <a:r>
              <a:rPr lang="en-US" sz="3200" b="1" dirty="0">
                <a:solidFill>
                  <a:srgbClr val="0070C0"/>
                </a:solidFill>
                <a:latin typeface="Calibri" panose="020F0502020204030204" pitchFamily="34" charset="0"/>
                <a:cs typeface="Calibri" panose="020F0502020204030204" pitchFamily="34" charset="0"/>
              </a:rPr>
              <a:t>By</a:t>
            </a:r>
            <a:r>
              <a:rPr lang="en-US" sz="3200" b="1" dirty="0">
                <a:solidFill>
                  <a:schemeClr val="tx2"/>
                </a:solidFill>
                <a:latin typeface="Calibri" panose="020F0502020204030204" pitchFamily="34" charset="0"/>
                <a:cs typeface="Calibri" panose="020F0502020204030204" pitchFamily="34" charset="0"/>
              </a:rPr>
              <a:t> </a:t>
            </a:r>
            <a:endParaRPr lang="en-US" sz="3200" b="1" dirty="0" smtClean="0">
              <a:solidFill>
                <a:schemeClr val="tx2"/>
              </a:solidFill>
              <a:latin typeface="Calibri" panose="020F0502020204030204" pitchFamily="34" charset="0"/>
              <a:cs typeface="Calibri" panose="020F0502020204030204" pitchFamily="34" charset="0"/>
            </a:endParaRPr>
          </a:p>
          <a:p>
            <a:pPr algn="ctr">
              <a:defRPr/>
            </a:pPr>
            <a:r>
              <a:rPr lang="en-US" sz="3200" b="1" dirty="0" smtClean="0">
                <a:solidFill>
                  <a:srgbClr val="00B0F0"/>
                </a:solidFill>
                <a:latin typeface="Calibri" panose="020F0502020204030204" pitchFamily="34" charset="0"/>
                <a:cs typeface="Calibri" panose="020F0502020204030204" pitchFamily="34" charset="0"/>
              </a:rPr>
              <a:t>Dr. </a:t>
            </a:r>
            <a:r>
              <a:rPr lang="en-US" sz="3200" b="1" dirty="0" err="1" smtClean="0">
                <a:solidFill>
                  <a:srgbClr val="00B0F0"/>
                </a:solidFill>
                <a:latin typeface="Calibri" panose="020F0502020204030204" pitchFamily="34" charset="0"/>
                <a:cs typeface="Calibri" panose="020F0502020204030204" pitchFamily="34" charset="0"/>
              </a:rPr>
              <a:t>Moahmed</a:t>
            </a:r>
            <a:r>
              <a:rPr lang="en-US" sz="3200" b="1" dirty="0" smtClean="0">
                <a:solidFill>
                  <a:srgbClr val="00B0F0"/>
                </a:solidFill>
                <a:latin typeface="Calibri" panose="020F0502020204030204" pitchFamily="34" charset="0"/>
                <a:cs typeface="Calibri" panose="020F0502020204030204" pitchFamily="34" charset="0"/>
              </a:rPr>
              <a:t> N. </a:t>
            </a:r>
            <a:r>
              <a:rPr lang="en-US" sz="3200" b="1" dirty="0" err="1" smtClean="0">
                <a:solidFill>
                  <a:srgbClr val="00B0F0"/>
                </a:solidFill>
                <a:latin typeface="Calibri" panose="020F0502020204030204" pitchFamily="34" charset="0"/>
                <a:cs typeface="Calibri" panose="020F0502020204030204" pitchFamily="34" charset="0"/>
              </a:rPr>
              <a:t>Abdulah</a:t>
            </a:r>
            <a:endParaRPr lang="en-US" sz="3200" b="1" dirty="0">
              <a:solidFill>
                <a:srgbClr val="00B0F0"/>
              </a:solidFill>
              <a:latin typeface="Calibri" panose="020F0502020204030204" pitchFamily="34" charset="0"/>
              <a:cs typeface="Calibri" panose="020F0502020204030204" pitchFamily="34" charset="0"/>
            </a:endParaRPr>
          </a:p>
          <a:p>
            <a:pPr algn="ctr">
              <a:defRPr/>
            </a:pPr>
            <a:r>
              <a:rPr lang="en-US" sz="3200" b="1" dirty="0">
                <a:solidFill>
                  <a:srgbClr val="00B0F0"/>
                </a:solidFill>
                <a:latin typeface="Calibri" panose="020F0502020204030204" pitchFamily="34" charset="0"/>
                <a:cs typeface="Calibri" panose="020F0502020204030204" pitchFamily="34" charset="0"/>
              </a:rPr>
              <a:t>Dr. Salah M. Swadi</a:t>
            </a:r>
          </a:p>
          <a:p>
            <a:pPr algn="ctr">
              <a:defRPr/>
            </a:pPr>
            <a:r>
              <a:rPr lang="en-US" sz="3200" b="1" dirty="0" err="1">
                <a:solidFill>
                  <a:srgbClr val="0070C0"/>
                </a:solidFill>
                <a:latin typeface="Calibri" panose="020F0502020204030204" pitchFamily="34" charset="0"/>
                <a:cs typeface="Calibri" panose="020F0502020204030204" pitchFamily="34" charset="0"/>
              </a:rPr>
              <a:t>Mustansiriyah</a:t>
            </a:r>
            <a:r>
              <a:rPr lang="en-US" sz="3200" b="1" dirty="0">
                <a:solidFill>
                  <a:srgbClr val="0070C0"/>
                </a:solidFill>
                <a:latin typeface="Calibri" panose="020F0502020204030204" pitchFamily="34" charset="0"/>
                <a:cs typeface="Calibri" panose="020F0502020204030204" pitchFamily="34" charset="0"/>
              </a:rPr>
              <a:t> University</a:t>
            </a:r>
          </a:p>
          <a:p>
            <a:pPr algn="ctr">
              <a:defRPr/>
            </a:pPr>
            <a:r>
              <a:rPr lang="en-US" sz="3200" b="1" dirty="0">
                <a:solidFill>
                  <a:srgbClr val="0070C0"/>
                </a:solidFill>
                <a:latin typeface="Calibri" panose="020F0502020204030204" pitchFamily="34" charset="0"/>
                <a:cs typeface="Calibri" panose="020F0502020204030204" pitchFamily="34" charset="0"/>
              </a:rPr>
              <a:t>College of </a:t>
            </a:r>
            <a:r>
              <a:rPr lang="en-US" sz="3200" b="1" dirty="0" smtClean="0">
                <a:solidFill>
                  <a:srgbClr val="0070C0"/>
                </a:solidFill>
                <a:latin typeface="Calibri" panose="020F0502020204030204" pitchFamily="34" charset="0"/>
                <a:cs typeface="Calibri" panose="020F0502020204030204" pitchFamily="34" charset="0"/>
              </a:rPr>
              <a:t>Engineering</a:t>
            </a:r>
            <a:endParaRPr lang="en-US" sz="3200" b="1" dirty="0">
              <a:solidFill>
                <a:srgbClr val="0070C0"/>
              </a:solidFill>
              <a:latin typeface="Calibri" panose="020F0502020204030204" pitchFamily="34" charset="0"/>
              <a:cs typeface="Calibri" panose="020F0502020204030204" pitchFamily="34" charset="0"/>
            </a:endParaRPr>
          </a:p>
          <a:p>
            <a:pPr algn="ctr">
              <a:defRPr/>
            </a:pPr>
            <a:r>
              <a:rPr lang="en-US" sz="3200" b="1" dirty="0">
                <a:solidFill>
                  <a:srgbClr val="0070C0"/>
                </a:solidFill>
                <a:latin typeface="Calibri" panose="020F0502020204030204" pitchFamily="34" charset="0"/>
                <a:cs typeface="Calibri" panose="020F0502020204030204" pitchFamily="34" charset="0"/>
              </a:rPr>
              <a:t>Dept. of Electrical Engineering</a:t>
            </a:r>
          </a:p>
          <a:p>
            <a:pPr algn="ctr">
              <a:defRPr/>
            </a:pPr>
            <a:r>
              <a:rPr lang="en-US" sz="3200" b="1" dirty="0">
                <a:solidFill>
                  <a:srgbClr val="0070C0"/>
                </a:solidFill>
                <a:latin typeface="Calibri" panose="020F0502020204030204" pitchFamily="34" charset="0"/>
                <a:cs typeface="Calibri" panose="020F0502020204030204" pitchFamily="34" charset="0"/>
              </a:rPr>
              <a:t>2020-2019</a:t>
            </a:r>
          </a:p>
        </p:txBody>
      </p:sp>
    </p:spTree>
    <p:extLst>
      <p:ext uri="{BB962C8B-B14F-4D97-AF65-F5344CB8AC3E}">
        <p14:creationId xmlns:p14="http://schemas.microsoft.com/office/powerpoint/2010/main" val="205693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712968" cy="923330"/>
          </a:xfrm>
          <a:prstGeom prst="rect">
            <a:avLst/>
          </a:prstGeom>
        </p:spPr>
        <p:txBody>
          <a:bodyPr wrap="square">
            <a:spAutoFit/>
          </a:bodyPr>
          <a:lstStyle/>
          <a:p>
            <a:pPr algn="just" rtl="0"/>
            <a:r>
              <a:rPr lang="en-US" dirty="0" smtClean="0">
                <a:solidFill>
                  <a:srgbClr val="FF0000"/>
                </a:solidFill>
              </a:rPr>
              <a:t>Example.3/ </a:t>
            </a:r>
            <a:r>
              <a:rPr lang="en-US" dirty="0" smtClean="0">
                <a:solidFill>
                  <a:srgbClr val="00B0F0"/>
                </a:solidFill>
              </a:rPr>
              <a:t>An </a:t>
            </a:r>
            <a:r>
              <a:rPr lang="en-US" dirty="0">
                <a:solidFill>
                  <a:srgbClr val="00B0F0"/>
                </a:solidFill>
              </a:rPr>
              <a:t>aluminum bar having a cross-sectional area of 0.5 </a:t>
            </a:r>
            <a:r>
              <a:rPr lang="en-US" dirty="0" smtClean="0">
                <a:solidFill>
                  <a:srgbClr val="00B0F0"/>
                </a:solidFill>
              </a:rPr>
              <a:t>in</a:t>
            </a:r>
            <a:r>
              <a:rPr lang="en-US" baseline="30000" dirty="0" smtClean="0">
                <a:solidFill>
                  <a:srgbClr val="00B0F0"/>
                </a:solidFill>
              </a:rPr>
              <a:t>2</a:t>
            </a:r>
            <a:r>
              <a:rPr lang="en-US" dirty="0" smtClean="0">
                <a:solidFill>
                  <a:srgbClr val="00B0F0"/>
                </a:solidFill>
              </a:rPr>
              <a:t> carries </a:t>
            </a:r>
            <a:r>
              <a:rPr lang="en-US" dirty="0">
                <a:solidFill>
                  <a:srgbClr val="00B0F0"/>
                </a:solidFill>
              </a:rPr>
              <a:t>the axial loads applied at the positions shown in Fig. P-209. Compute the total change in length of the bar if E = 10 × </a:t>
            </a:r>
            <a:r>
              <a:rPr lang="en-US" dirty="0" smtClean="0">
                <a:solidFill>
                  <a:srgbClr val="00B0F0"/>
                </a:solidFill>
              </a:rPr>
              <a:t>10 </a:t>
            </a:r>
            <a:r>
              <a:rPr lang="en-US" baseline="30000" dirty="0" smtClean="0">
                <a:solidFill>
                  <a:srgbClr val="00B0F0"/>
                </a:solidFill>
              </a:rPr>
              <a:t>6</a:t>
            </a:r>
            <a:r>
              <a:rPr lang="en-US" dirty="0" smtClean="0">
                <a:solidFill>
                  <a:srgbClr val="00B0F0"/>
                </a:solidFill>
              </a:rPr>
              <a:t> </a:t>
            </a:r>
            <a:r>
              <a:rPr lang="en-US" dirty="0">
                <a:solidFill>
                  <a:srgbClr val="00B0F0"/>
                </a:solidFill>
              </a:rPr>
              <a:t>psi. Assume the bar is suitably braced to prevent lateral buckling. </a:t>
            </a:r>
            <a:endParaRPr lang="ar-IQ" dirty="0">
              <a:solidFill>
                <a:srgbClr val="00B0F0"/>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540" y="1246244"/>
            <a:ext cx="7988492" cy="958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204863"/>
            <a:ext cx="4140460" cy="2877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754" y="5445224"/>
            <a:ext cx="4523797"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611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640960" cy="646331"/>
          </a:xfrm>
          <a:prstGeom prst="rect">
            <a:avLst/>
          </a:prstGeom>
        </p:spPr>
        <p:txBody>
          <a:bodyPr wrap="square">
            <a:spAutoFit/>
          </a:bodyPr>
          <a:lstStyle/>
          <a:p>
            <a:pPr algn="just" rtl="0"/>
            <a:r>
              <a:rPr lang="en-US" dirty="0" smtClean="0">
                <a:solidFill>
                  <a:srgbClr val="FF0000"/>
                </a:solidFill>
              </a:rPr>
              <a:t>Example.4/</a:t>
            </a:r>
            <a:r>
              <a:rPr lang="en-US" dirty="0" smtClean="0"/>
              <a:t> </a:t>
            </a:r>
            <a:r>
              <a:rPr lang="en-US" dirty="0" smtClean="0">
                <a:solidFill>
                  <a:srgbClr val="00B0F0"/>
                </a:solidFill>
              </a:rPr>
              <a:t>Solve </a:t>
            </a:r>
            <a:r>
              <a:rPr lang="en-US" dirty="0">
                <a:solidFill>
                  <a:srgbClr val="00B0F0"/>
                </a:solidFill>
              </a:rPr>
              <a:t>Prob. 209 if the points of application of the 6000-lb and the 4000-lb forces are interchanged </a:t>
            </a:r>
            <a:endParaRPr lang="ar-IQ" dirty="0">
              <a:solidFill>
                <a:srgbClr val="00B0F0"/>
              </a:solidFill>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2" y="1340768"/>
            <a:ext cx="4832158" cy="5049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9416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1477328"/>
          </a:xfrm>
          <a:prstGeom prst="rect">
            <a:avLst/>
          </a:prstGeom>
        </p:spPr>
        <p:txBody>
          <a:bodyPr wrap="square">
            <a:spAutoFit/>
          </a:bodyPr>
          <a:lstStyle/>
          <a:p>
            <a:pPr algn="just" rtl="0"/>
            <a:r>
              <a:rPr lang="en-US" dirty="0" smtClean="0">
                <a:solidFill>
                  <a:srgbClr val="FF0000"/>
                </a:solidFill>
              </a:rPr>
              <a:t>Example. 5/</a:t>
            </a:r>
            <a:r>
              <a:rPr lang="en-US" dirty="0" smtClean="0"/>
              <a:t> </a:t>
            </a:r>
            <a:r>
              <a:rPr lang="en-US" dirty="0" smtClean="0">
                <a:solidFill>
                  <a:srgbClr val="00B0F0"/>
                </a:solidFill>
              </a:rPr>
              <a:t>A </a:t>
            </a:r>
            <a:r>
              <a:rPr lang="en-US" dirty="0">
                <a:solidFill>
                  <a:srgbClr val="00B0F0"/>
                </a:solidFill>
              </a:rPr>
              <a:t>bronze bar is fastened between a steel bar and an aluminum bar as shown in Fig. P-211. Axial loads are applied at the positions indicated. Find the largest value of P that will not exceed an overall deformation of 3.0 mm, or the following stresses: 140 MPa in the steel, 120 MPa in the bronze, and 80 MPa in the aluminum. Assume that the assembly is suitably braced to prevent buckling. Use </a:t>
            </a:r>
            <a:r>
              <a:rPr lang="en-US" dirty="0" err="1">
                <a:solidFill>
                  <a:srgbClr val="00B0F0"/>
                </a:solidFill>
              </a:rPr>
              <a:t>Est</a:t>
            </a:r>
            <a:r>
              <a:rPr lang="en-US" dirty="0">
                <a:solidFill>
                  <a:srgbClr val="00B0F0"/>
                </a:solidFill>
              </a:rPr>
              <a:t> = 200 GPa, </a:t>
            </a:r>
            <a:r>
              <a:rPr lang="en-US" dirty="0" err="1">
                <a:solidFill>
                  <a:srgbClr val="00B0F0"/>
                </a:solidFill>
              </a:rPr>
              <a:t>Eal</a:t>
            </a:r>
            <a:r>
              <a:rPr lang="en-US" dirty="0">
                <a:solidFill>
                  <a:srgbClr val="00B0F0"/>
                </a:solidFill>
              </a:rPr>
              <a:t> = 70 GPa, and </a:t>
            </a:r>
            <a:r>
              <a:rPr lang="en-US" dirty="0" err="1">
                <a:solidFill>
                  <a:srgbClr val="00B0F0"/>
                </a:solidFill>
              </a:rPr>
              <a:t>Ebr</a:t>
            </a:r>
            <a:r>
              <a:rPr lang="en-US" dirty="0">
                <a:solidFill>
                  <a:srgbClr val="00B0F0"/>
                </a:solidFill>
              </a:rPr>
              <a:t> = 83 GPa. </a:t>
            </a:r>
            <a:endParaRPr lang="ar-IQ" dirty="0">
              <a:solidFill>
                <a:srgbClr val="00B0F0"/>
              </a:solidFill>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0042" y="2132856"/>
            <a:ext cx="5503916"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3250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901" y="116632"/>
            <a:ext cx="6803536" cy="6582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9739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923330"/>
          </a:xfrm>
          <a:prstGeom prst="rect">
            <a:avLst/>
          </a:prstGeom>
        </p:spPr>
        <p:txBody>
          <a:bodyPr wrap="square">
            <a:spAutoFit/>
          </a:bodyPr>
          <a:lstStyle/>
          <a:p>
            <a:pPr algn="just" rtl="0"/>
            <a:r>
              <a:rPr lang="en-US" dirty="0" smtClean="0">
                <a:solidFill>
                  <a:srgbClr val="FF0000"/>
                </a:solidFill>
              </a:rPr>
              <a:t>Example. 6/</a:t>
            </a:r>
            <a:r>
              <a:rPr lang="en-US" dirty="0" smtClean="0"/>
              <a:t> </a:t>
            </a:r>
            <a:r>
              <a:rPr lang="en-US" dirty="0" smtClean="0">
                <a:solidFill>
                  <a:srgbClr val="00B0F0"/>
                </a:solidFill>
              </a:rPr>
              <a:t>The </a:t>
            </a:r>
            <a:r>
              <a:rPr lang="en-US" dirty="0">
                <a:solidFill>
                  <a:srgbClr val="00B0F0"/>
                </a:solidFill>
              </a:rPr>
              <a:t>rigid bar ABC shown in Fig. P-212 is hinged at A and supported by a steel rod at B. Determine the largest load P that can be applied at C if the stress in the steel rod is limited to 30 </a:t>
            </a:r>
            <a:r>
              <a:rPr lang="en-US" dirty="0" err="1">
                <a:solidFill>
                  <a:srgbClr val="00B0F0"/>
                </a:solidFill>
              </a:rPr>
              <a:t>ksi</a:t>
            </a:r>
            <a:r>
              <a:rPr lang="en-US" dirty="0">
                <a:solidFill>
                  <a:srgbClr val="00B0F0"/>
                </a:solidFill>
              </a:rPr>
              <a:t> and the vertical movement of end C must not exceed 0.10 in. </a:t>
            </a:r>
            <a:endParaRPr lang="ar-IQ" dirty="0">
              <a:solidFill>
                <a:srgbClr val="00B0F0"/>
              </a:solidFill>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209605"/>
            <a:ext cx="3744416" cy="2126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371" y="1209605"/>
            <a:ext cx="3880473" cy="547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5975" y="3966482"/>
            <a:ext cx="2654215" cy="1406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8820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923330"/>
          </a:xfrm>
          <a:prstGeom prst="rect">
            <a:avLst/>
          </a:prstGeom>
        </p:spPr>
        <p:txBody>
          <a:bodyPr wrap="square">
            <a:spAutoFit/>
          </a:bodyPr>
          <a:lstStyle/>
          <a:p>
            <a:pPr algn="just" rtl="0"/>
            <a:r>
              <a:rPr lang="en-US" dirty="0" smtClean="0">
                <a:solidFill>
                  <a:srgbClr val="FF0000"/>
                </a:solidFill>
              </a:rPr>
              <a:t>Example.7/ </a:t>
            </a:r>
            <a:r>
              <a:rPr lang="en-US" dirty="0" smtClean="0">
                <a:solidFill>
                  <a:srgbClr val="00B0F0"/>
                </a:solidFill>
              </a:rPr>
              <a:t>The </a:t>
            </a:r>
            <a:r>
              <a:rPr lang="en-US" dirty="0">
                <a:solidFill>
                  <a:srgbClr val="00B0F0"/>
                </a:solidFill>
              </a:rPr>
              <a:t>rigid bar AB, attached to two vertical rods as shown in Fig. P-213, is horizontal before the load P is applied. Determine the vertical movement of P if its magnitude is 50 kN. </a:t>
            </a:r>
            <a:endParaRPr lang="ar-IQ" dirty="0">
              <a:solidFill>
                <a:srgbClr val="00B0F0"/>
              </a:solidFill>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6166" y="912649"/>
            <a:ext cx="3605178" cy="194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256299"/>
            <a:ext cx="3738782" cy="2964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5516" y="2863754"/>
            <a:ext cx="3692788" cy="3920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75613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640960" cy="923330"/>
          </a:xfrm>
          <a:prstGeom prst="rect">
            <a:avLst/>
          </a:prstGeom>
        </p:spPr>
        <p:txBody>
          <a:bodyPr wrap="square">
            <a:spAutoFit/>
          </a:bodyPr>
          <a:lstStyle/>
          <a:p>
            <a:pPr algn="just" rtl="0"/>
            <a:r>
              <a:rPr lang="en-US" dirty="0" smtClean="0">
                <a:solidFill>
                  <a:srgbClr val="FF0000"/>
                </a:solidFill>
              </a:rPr>
              <a:t>Example. 8/ </a:t>
            </a:r>
            <a:r>
              <a:rPr lang="en-US" dirty="0" smtClean="0">
                <a:solidFill>
                  <a:srgbClr val="00B0F0"/>
                </a:solidFill>
              </a:rPr>
              <a:t>A </a:t>
            </a:r>
            <a:r>
              <a:rPr lang="en-US" dirty="0">
                <a:solidFill>
                  <a:srgbClr val="00B0F0"/>
                </a:solidFill>
              </a:rPr>
              <a:t>uniform concrete slab of total weight W is to be attached, as shown in Fig. P-215, to two rods whose lower ends are on the same level. Determine the ratio of the areas of the rods so that the slab will remain level. </a:t>
            </a:r>
            <a:endParaRPr lang="ar-IQ" dirty="0">
              <a:solidFill>
                <a:srgbClr val="00B0F0"/>
              </a:solidFill>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836712"/>
            <a:ext cx="4195436"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2996952"/>
            <a:ext cx="5097637" cy="346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642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528" y="268577"/>
            <a:ext cx="3456384" cy="707886"/>
          </a:xfrm>
          <a:prstGeom prst="rect">
            <a:avLst/>
          </a:prstGeom>
        </p:spPr>
        <p:txBody>
          <a:bodyPr wrap="square">
            <a:spAutoFit/>
          </a:bodyPr>
          <a:lstStyle/>
          <a:p>
            <a:pPr algn="l" rtl="0"/>
            <a:r>
              <a:rPr lang="en-US" sz="4000" dirty="0" smtClean="0">
                <a:solidFill>
                  <a:srgbClr val="FF0000"/>
                </a:solidFill>
              </a:rPr>
              <a:t>Simple </a:t>
            </a:r>
            <a:r>
              <a:rPr lang="en-US" sz="4000" dirty="0">
                <a:solidFill>
                  <a:srgbClr val="FF0000"/>
                </a:solidFill>
              </a:rPr>
              <a:t>Strain </a:t>
            </a:r>
            <a:endParaRPr lang="ar-IQ" sz="4000" dirty="0">
              <a:solidFill>
                <a:srgbClr val="FF0000"/>
              </a:solidFill>
            </a:endParaRPr>
          </a:p>
        </p:txBody>
      </p:sp>
      <p:sp>
        <p:nvSpPr>
          <p:cNvPr id="3" name="Rectangle 2"/>
          <p:cNvSpPr/>
          <p:nvPr/>
        </p:nvSpPr>
        <p:spPr>
          <a:xfrm>
            <a:off x="29162" y="980728"/>
            <a:ext cx="9114837" cy="707886"/>
          </a:xfrm>
          <a:prstGeom prst="rect">
            <a:avLst/>
          </a:prstGeom>
        </p:spPr>
        <p:txBody>
          <a:bodyPr wrap="square">
            <a:spAutoFit/>
          </a:bodyPr>
          <a:lstStyle/>
          <a:p>
            <a:pPr algn="l" rtl="0"/>
            <a:r>
              <a:rPr lang="en-US" sz="2000" dirty="0"/>
              <a:t>Also known as unit deformation, strain is the ratio of the change in length caused by the applied force, to the original length. </a:t>
            </a:r>
            <a:endParaRPr lang="ar-IQ"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540" y="1988840"/>
            <a:ext cx="3240360" cy="2027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6071" y="4509120"/>
            <a:ext cx="9087927" cy="400110"/>
          </a:xfrm>
          <a:prstGeom prst="rect">
            <a:avLst/>
          </a:prstGeom>
        </p:spPr>
        <p:txBody>
          <a:bodyPr wrap="square">
            <a:spAutoFit/>
          </a:bodyPr>
          <a:lstStyle/>
          <a:p>
            <a:pPr algn="l" rtl="0"/>
            <a:r>
              <a:rPr lang="en-US" sz="2000" dirty="0"/>
              <a:t>where δ is the deformation and L is the original length, thus ε is dimensionless. </a:t>
            </a:r>
            <a:endParaRPr lang="ar-IQ" sz="2000" dirty="0"/>
          </a:p>
        </p:txBody>
      </p:sp>
      <p:pic>
        <p:nvPicPr>
          <p:cNvPr id="5" name="Picture 4"/>
          <p:cNvPicPr>
            <a:picLocks noChangeAspect="1"/>
          </p:cNvPicPr>
          <p:nvPr/>
        </p:nvPicPr>
        <p:blipFill>
          <a:blip r:embed="rId3"/>
          <a:stretch>
            <a:fillRect/>
          </a:stretch>
        </p:blipFill>
        <p:spPr>
          <a:xfrm>
            <a:off x="5004048" y="1759207"/>
            <a:ext cx="2095500" cy="2181225"/>
          </a:xfrm>
          <a:prstGeom prst="rect">
            <a:avLst/>
          </a:prstGeom>
        </p:spPr>
      </p:pic>
    </p:spTree>
    <p:extLst>
      <p:ext uri="{BB962C8B-B14F-4D97-AF65-F5344CB8AC3E}">
        <p14:creationId xmlns:p14="http://schemas.microsoft.com/office/powerpoint/2010/main" val="1501168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6130952" y="613666"/>
            <a:ext cx="3013048" cy="4350315"/>
          </a:xfrm>
          <a:prstGeom prst="rect">
            <a:avLst/>
          </a:prstGeom>
        </p:spPr>
      </p:pic>
      <p:sp>
        <p:nvSpPr>
          <p:cNvPr id="2" name="Rectangle 1"/>
          <p:cNvSpPr/>
          <p:nvPr/>
        </p:nvSpPr>
        <p:spPr>
          <a:xfrm>
            <a:off x="179512" y="332656"/>
            <a:ext cx="4248472" cy="523220"/>
          </a:xfrm>
          <a:prstGeom prst="rect">
            <a:avLst/>
          </a:prstGeom>
        </p:spPr>
        <p:txBody>
          <a:bodyPr wrap="square">
            <a:spAutoFit/>
          </a:bodyPr>
          <a:lstStyle/>
          <a:p>
            <a:pPr algn="l" rtl="0"/>
            <a:r>
              <a:rPr lang="en-US" sz="2800" dirty="0"/>
              <a:t>Stress-Strain Diagram </a:t>
            </a:r>
            <a:endParaRPr lang="ar-IQ" sz="2800" dirty="0"/>
          </a:p>
        </p:txBody>
      </p:sp>
      <p:sp>
        <p:nvSpPr>
          <p:cNvPr id="3" name="Rectangle 2"/>
          <p:cNvSpPr/>
          <p:nvPr/>
        </p:nvSpPr>
        <p:spPr>
          <a:xfrm>
            <a:off x="179512" y="1052736"/>
            <a:ext cx="5976664" cy="6001643"/>
          </a:xfrm>
          <a:prstGeom prst="rect">
            <a:avLst/>
          </a:prstGeom>
        </p:spPr>
        <p:txBody>
          <a:bodyPr wrap="square">
            <a:spAutoFit/>
          </a:bodyPr>
          <a:lstStyle/>
          <a:p>
            <a:pPr algn="just" rtl="0"/>
            <a:r>
              <a:rPr lang="en-US" sz="2400" dirty="0"/>
              <a:t>Suppose that a metal specimen be placed in tension-compression testing machine. As the axial load is gradually increased in increments, the total elongation over the gage length is measured at each increment of the load and this is continued until failure of the specimen takes place. Knowing the original cross-sectional area and length of the specimen, the normal stress σ and the strain ε can be obtained. The graph of these quantities with the stress σ along the y-axis and the strain ε along the x-axis is called the stress-strain diagram. The stress-strain diagram differs in form for various materials. The diagram shown below is that for a medium carbon structural steel. </a:t>
            </a:r>
            <a:endParaRPr lang="ar-IQ" sz="2400" dirty="0"/>
          </a:p>
        </p:txBody>
      </p:sp>
      <p:sp>
        <p:nvSpPr>
          <p:cNvPr id="5" name="AutoShape 4" descr="Electronic 5T Tensile Strength Testing Machine / Physical Testing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3"/>
          <a:stretch>
            <a:fillRect/>
          </a:stretch>
        </p:blipFill>
        <p:spPr>
          <a:xfrm>
            <a:off x="6322594" y="4963981"/>
            <a:ext cx="2748555" cy="1428750"/>
          </a:xfrm>
          <a:prstGeom prst="rect">
            <a:avLst/>
          </a:prstGeom>
        </p:spPr>
      </p:pic>
    </p:spTree>
    <p:extLst>
      <p:ext uri="{BB962C8B-B14F-4D97-AF65-F5344CB8AC3E}">
        <p14:creationId xmlns:p14="http://schemas.microsoft.com/office/powerpoint/2010/main" val="2892703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892480" cy="2677656"/>
          </a:xfrm>
          <a:prstGeom prst="rect">
            <a:avLst/>
          </a:prstGeom>
        </p:spPr>
        <p:txBody>
          <a:bodyPr wrap="square">
            <a:spAutoFit/>
          </a:bodyPr>
          <a:lstStyle/>
          <a:p>
            <a:pPr algn="just" rtl="0"/>
            <a:r>
              <a:rPr lang="en-US" sz="2400" dirty="0"/>
              <a:t>Metallic engineering materials are classified as either ductile or brittle materials. A ductile material is one having relatively large tensile strains up to the point of rupture like structural steel and aluminum, whereas brittle materials has a relatively small strain up to the point of rupture like cast iron and concrete. An arbitrary strain of 0.05 mm/mm is frequently taken as the dividing line between these two classes. </a:t>
            </a:r>
            <a:endParaRPr lang="ar-IQ"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2684569"/>
            <a:ext cx="4368860" cy="405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3" name="TextBox 2"/>
              <p:cNvSpPr txBox="1"/>
              <p:nvPr/>
            </p:nvSpPr>
            <p:spPr>
              <a:xfrm>
                <a:off x="284407" y="3316057"/>
                <a:ext cx="3158365" cy="572721"/>
              </a:xfrm>
              <a:prstGeom prst="rect">
                <a:avLst/>
              </a:prstGeom>
              <a:noFill/>
            </p:spPr>
            <p:txBody>
              <a:bodyPr wrap="none" lIns="0" tIns="0" rIns="0" bIns="0" rtlCol="0">
                <a:spAutoFit/>
              </a:bodyPr>
              <a:lstStyle/>
              <a:p>
                <a:pPr algn="l" rtl="0"/>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m:t>
                      </m:r>
                      <m:r>
                        <a:rPr lang="en-US" b="0" i="1" smtClean="0">
                          <a:latin typeface="Cambria Math" panose="02040503050406030204" pitchFamily="18" charset="0"/>
                        </a:rPr>
                        <m:t>.</m:t>
                      </m:r>
                      <m:r>
                        <a:rPr lang="en-US" b="0" i="1" smtClean="0">
                          <a:latin typeface="Cambria Math" panose="02040503050406030204" pitchFamily="18" charset="0"/>
                        </a:rPr>
                        <m:t>𝐹</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𝑌𝑖𝑒𝑙𝑑</m:t>
                          </m:r>
                          <m:r>
                            <a:rPr lang="en-US" b="0" i="1" smtClean="0">
                              <a:latin typeface="Cambria Math" panose="02040503050406030204" pitchFamily="18" charset="0"/>
                            </a:rPr>
                            <m:t> </m:t>
                          </m:r>
                          <m:r>
                            <a:rPr lang="en-US" b="0" i="1" smtClean="0">
                              <a:latin typeface="Cambria Math" panose="02040503050406030204" pitchFamily="18" charset="0"/>
                            </a:rPr>
                            <m:t>𝑆𝑡𝑟𝑒𝑠𝑠</m:t>
                          </m:r>
                        </m:num>
                        <m:den>
                          <m:r>
                            <a:rPr lang="en-US" b="0" i="1" smtClean="0">
                              <a:latin typeface="Cambria Math" panose="02040503050406030204" pitchFamily="18" charset="0"/>
                            </a:rPr>
                            <m:t>𝐴𝑙𝑙𝑜𝑤𝑎𝑏𝑙𝑒</m:t>
                          </m:r>
                          <m:r>
                            <a:rPr lang="en-US" b="0" i="1" smtClean="0">
                              <a:latin typeface="Cambria Math" panose="02040503050406030204" pitchFamily="18" charset="0"/>
                            </a:rPr>
                            <m:t> </m:t>
                          </m:r>
                          <m:r>
                            <a:rPr lang="en-US" b="0" i="1" smtClean="0">
                              <a:latin typeface="Cambria Math" panose="02040503050406030204" pitchFamily="18" charset="0"/>
                            </a:rPr>
                            <m:t>𝑆𝑡𝑟𝑒𝑠</m:t>
                          </m:r>
                        </m:den>
                      </m:f>
                      <m:r>
                        <a:rPr lang="en-US" b="0" i="1" smtClean="0">
                          <a:latin typeface="Cambria Math" panose="02040503050406030204" pitchFamily="18" charset="0"/>
                        </a:rPr>
                        <m:t>= </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𝜎</m:t>
                              </m:r>
                            </m:e>
                            <m:sub>
                              <m:r>
                                <a:rPr lang="en-US" b="0" i="1" smtClean="0">
                                  <a:latin typeface="Cambria Math" panose="02040503050406030204" pitchFamily="18" charset="0"/>
                                </a:rPr>
                                <m:t>𝑦</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𝜎</m:t>
                              </m:r>
                            </m:e>
                            <m:sub>
                              <m:r>
                                <a:rPr lang="en-US" b="0" i="1" smtClean="0">
                                  <a:latin typeface="Cambria Math" panose="02040503050406030204" pitchFamily="18" charset="0"/>
                                </a:rPr>
                                <m:t>𝑎𝑙𝑙</m:t>
                              </m:r>
                            </m:sub>
                          </m:sSub>
                        </m:den>
                      </m:f>
                      <m:r>
                        <a:rPr lang="en-US" b="0" i="1" smtClean="0">
                          <a:latin typeface="Cambria Math" panose="02040503050406030204" pitchFamily="18" charset="0"/>
                        </a:rPr>
                        <m:t> </m:t>
                      </m:r>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284407" y="3316057"/>
                <a:ext cx="3158365" cy="572721"/>
              </a:xfrm>
              <a:prstGeom prst="rect">
                <a:avLst/>
              </a:prstGeom>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769978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3906133" cy="369332"/>
          </a:xfrm>
          <a:prstGeom prst="rect">
            <a:avLst/>
          </a:prstGeom>
        </p:spPr>
        <p:txBody>
          <a:bodyPr wrap="none">
            <a:spAutoFit/>
          </a:bodyPr>
          <a:lstStyle/>
          <a:p>
            <a:r>
              <a:rPr lang="en-US" b="1" dirty="0"/>
              <a:t>PROPORTIONAL LIMIT (HOOKE'S LAW) </a:t>
            </a:r>
            <a:endParaRPr lang="ar-IQ" dirty="0"/>
          </a:p>
        </p:txBody>
      </p:sp>
      <p:sp>
        <p:nvSpPr>
          <p:cNvPr id="3" name="Rectangle 2"/>
          <p:cNvSpPr/>
          <p:nvPr/>
        </p:nvSpPr>
        <p:spPr>
          <a:xfrm>
            <a:off x="179512" y="904473"/>
            <a:ext cx="8856984" cy="1938992"/>
          </a:xfrm>
          <a:prstGeom prst="rect">
            <a:avLst/>
          </a:prstGeom>
        </p:spPr>
        <p:txBody>
          <a:bodyPr wrap="square">
            <a:spAutoFit/>
          </a:bodyPr>
          <a:lstStyle/>
          <a:p>
            <a:pPr algn="just" rtl="0"/>
            <a:r>
              <a:rPr lang="en-US" sz="2400" dirty="0"/>
              <a:t>From the origin O to the point called proportional limit, the stress-strain curve is a straight line. This linear relation between elongation and the axial force causing was first noticed by </a:t>
            </a:r>
            <a:r>
              <a:rPr lang="en-US" sz="2400" dirty="0">
                <a:solidFill>
                  <a:srgbClr val="FF0000"/>
                </a:solidFill>
              </a:rPr>
              <a:t>Sir Robert Hooke </a:t>
            </a:r>
            <a:r>
              <a:rPr lang="en-US" sz="2400" dirty="0"/>
              <a:t>in 1678 and is called Hooke's Law that within the proportional limit, the stress is directly proportional to strain </a:t>
            </a:r>
            <a:r>
              <a:rPr lang="en-US" sz="2400" dirty="0" smtClean="0"/>
              <a:t>or The </a:t>
            </a:r>
            <a:endParaRPr lang="ar-IQ" sz="2400" dirty="0"/>
          </a:p>
        </p:txBody>
      </p:sp>
      <p:sp>
        <p:nvSpPr>
          <p:cNvPr id="4" name="Rectangle 3"/>
          <p:cNvSpPr/>
          <p:nvPr/>
        </p:nvSpPr>
        <p:spPr>
          <a:xfrm>
            <a:off x="179512" y="4077072"/>
            <a:ext cx="8712968" cy="1200329"/>
          </a:xfrm>
          <a:prstGeom prst="rect">
            <a:avLst/>
          </a:prstGeom>
        </p:spPr>
        <p:txBody>
          <a:bodyPr wrap="square">
            <a:spAutoFit/>
          </a:bodyPr>
          <a:lstStyle/>
          <a:p>
            <a:pPr algn="l" rtl="0"/>
            <a:r>
              <a:rPr lang="en-US" sz="2400" dirty="0"/>
              <a:t>The constant of proportionality k is called the Modulus of Elasticity E or Young's </a:t>
            </a:r>
            <a:r>
              <a:rPr lang="en-US" sz="2400" dirty="0" smtClean="0"/>
              <a:t>Modulus </a:t>
            </a:r>
            <a:r>
              <a:rPr lang="en-US" sz="2400" dirty="0" smtClean="0">
                <a:solidFill>
                  <a:srgbClr val="FF0000"/>
                </a:solidFill>
              </a:rPr>
              <a:t>( Thomas Young/ British Scientist) </a:t>
            </a:r>
            <a:r>
              <a:rPr lang="en-US" sz="2400" dirty="0"/>
              <a:t>and is equal to the slope of the stress-strain diagram from O to P. Then </a:t>
            </a:r>
            <a:endParaRPr lang="ar-IQ" sz="2400" dirty="0"/>
          </a:p>
        </p:txBody>
      </p:sp>
      <mc:AlternateContent xmlns:mc="http://schemas.openxmlformats.org/markup-compatibility/2006">
        <mc:Choice xmlns:a14="http://schemas.microsoft.com/office/drawing/2010/main" Requires="a14">
          <p:sp>
            <p:nvSpPr>
              <p:cNvPr id="5" name="TextBox 4"/>
              <p:cNvSpPr txBox="1"/>
              <p:nvPr/>
            </p:nvSpPr>
            <p:spPr>
              <a:xfrm>
                <a:off x="2690046" y="3087965"/>
                <a:ext cx="4762274" cy="73866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4800" i="1" smtClean="0">
                          <a:solidFill>
                            <a:srgbClr val="00B0F0"/>
                          </a:solidFill>
                          <a:latin typeface="Cambria Math" panose="02040503050406030204" pitchFamily="18" charset="0"/>
                          <a:ea typeface="Cambria Math" panose="02040503050406030204" pitchFamily="18" charset="0"/>
                        </a:rPr>
                        <m:t>𝜎</m:t>
                      </m:r>
                      <m:r>
                        <a:rPr lang="en-US" sz="4800" b="0" i="1" smtClean="0">
                          <a:solidFill>
                            <a:srgbClr val="00B0F0"/>
                          </a:solidFill>
                          <a:latin typeface="Cambria Math" panose="02040503050406030204" pitchFamily="18" charset="0"/>
                          <a:ea typeface="Cambria Math" panose="02040503050406030204" pitchFamily="18" charset="0"/>
                        </a:rPr>
                        <m:t> ∝ </m:t>
                      </m:r>
                      <m:r>
                        <a:rPr lang="en-US" sz="4800" b="0" i="1" smtClean="0">
                          <a:solidFill>
                            <a:srgbClr val="00B0F0"/>
                          </a:solidFill>
                          <a:latin typeface="Cambria Math" panose="02040503050406030204" pitchFamily="18" charset="0"/>
                          <a:ea typeface="Cambria Math" panose="02040503050406030204" pitchFamily="18" charset="0"/>
                        </a:rPr>
                        <m:t>𝜖</m:t>
                      </m:r>
                      <m:r>
                        <a:rPr lang="en-US" sz="4800" b="0" i="1" smtClean="0">
                          <a:solidFill>
                            <a:srgbClr val="00B0F0"/>
                          </a:solidFill>
                          <a:latin typeface="Cambria Math" panose="02040503050406030204" pitchFamily="18" charset="0"/>
                          <a:ea typeface="Cambria Math" panose="02040503050406030204" pitchFamily="18" charset="0"/>
                        </a:rPr>
                        <m:t>  </m:t>
                      </m:r>
                      <m:r>
                        <a:rPr lang="en-US" sz="4800" b="0" i="1" smtClean="0">
                          <a:solidFill>
                            <a:srgbClr val="00B0F0"/>
                          </a:solidFill>
                          <a:latin typeface="Cambria Math" panose="02040503050406030204" pitchFamily="18" charset="0"/>
                          <a:ea typeface="Cambria Math" panose="02040503050406030204" pitchFamily="18" charset="0"/>
                        </a:rPr>
                        <m:t>𝑜𝑟</m:t>
                      </m:r>
                      <m:r>
                        <a:rPr lang="en-US" sz="4800" b="0" i="1" smtClean="0">
                          <a:solidFill>
                            <a:srgbClr val="00B0F0"/>
                          </a:solidFill>
                          <a:latin typeface="Cambria Math" panose="02040503050406030204" pitchFamily="18" charset="0"/>
                          <a:ea typeface="Cambria Math" panose="02040503050406030204" pitchFamily="18" charset="0"/>
                        </a:rPr>
                        <m:t> </m:t>
                      </m:r>
                      <m:r>
                        <a:rPr lang="en-US" sz="4800" b="0" i="1" smtClean="0">
                          <a:solidFill>
                            <a:srgbClr val="00B0F0"/>
                          </a:solidFill>
                          <a:latin typeface="Cambria Math" panose="02040503050406030204" pitchFamily="18" charset="0"/>
                          <a:ea typeface="Cambria Math" panose="02040503050406030204" pitchFamily="18" charset="0"/>
                        </a:rPr>
                        <m:t>𝜎</m:t>
                      </m:r>
                      <m:r>
                        <a:rPr lang="en-US" sz="4800" b="0" i="1" smtClean="0">
                          <a:solidFill>
                            <a:srgbClr val="00B0F0"/>
                          </a:solidFill>
                          <a:latin typeface="Cambria Math" panose="02040503050406030204" pitchFamily="18" charset="0"/>
                          <a:ea typeface="Cambria Math" panose="02040503050406030204" pitchFamily="18" charset="0"/>
                        </a:rPr>
                        <m:t>=</m:t>
                      </m:r>
                      <m:r>
                        <a:rPr lang="en-US" sz="4800" b="0" i="1" smtClean="0">
                          <a:solidFill>
                            <a:srgbClr val="00B0F0"/>
                          </a:solidFill>
                          <a:latin typeface="Cambria Math" panose="02040503050406030204" pitchFamily="18" charset="0"/>
                          <a:ea typeface="Cambria Math" panose="02040503050406030204" pitchFamily="18" charset="0"/>
                        </a:rPr>
                        <m:t>𝑘</m:t>
                      </m:r>
                      <m:r>
                        <a:rPr lang="en-US" sz="4800" b="0" i="1" smtClean="0">
                          <a:solidFill>
                            <a:srgbClr val="00B0F0"/>
                          </a:solidFill>
                          <a:latin typeface="Cambria Math" panose="02040503050406030204" pitchFamily="18" charset="0"/>
                          <a:ea typeface="Cambria Math" panose="02040503050406030204" pitchFamily="18" charset="0"/>
                        </a:rPr>
                        <m:t> </m:t>
                      </m:r>
                      <m:r>
                        <a:rPr lang="en-US" sz="4800" b="0" i="1" smtClean="0">
                          <a:solidFill>
                            <a:srgbClr val="00B0F0"/>
                          </a:solidFill>
                          <a:latin typeface="Cambria Math" panose="02040503050406030204" pitchFamily="18" charset="0"/>
                          <a:ea typeface="Cambria Math" panose="02040503050406030204" pitchFamily="18" charset="0"/>
                        </a:rPr>
                        <m:t>𝜀</m:t>
                      </m:r>
                    </m:oMath>
                  </m:oMathPara>
                </a14:m>
                <a:endParaRPr lang="en-US" sz="4800" dirty="0">
                  <a:solidFill>
                    <a:srgbClr val="00B0F0"/>
                  </a:solidFill>
                </a:endParaRPr>
              </a:p>
            </p:txBody>
          </p:sp>
        </mc:Choice>
        <mc:Fallback>
          <p:sp>
            <p:nvSpPr>
              <p:cNvPr id="5" name="TextBox 4"/>
              <p:cNvSpPr txBox="1">
                <a:spLocks noRot="1" noChangeAspect="1" noMove="1" noResize="1" noEditPoints="1" noAdjustHandles="1" noChangeArrowheads="1" noChangeShapeType="1" noTextEdit="1"/>
              </p:cNvSpPr>
              <p:nvPr/>
            </p:nvSpPr>
            <p:spPr>
              <a:xfrm>
                <a:off x="2690046" y="3087965"/>
                <a:ext cx="4762274" cy="738664"/>
              </a:xfrm>
              <a:prstGeom prst="rect">
                <a:avLst/>
              </a:prstGeom>
              <a:blipFill rotWithShape="0">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771800" y="5555469"/>
                <a:ext cx="2376264" cy="83099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5400" i="1" smtClean="0">
                          <a:solidFill>
                            <a:srgbClr val="00B0F0"/>
                          </a:solidFill>
                          <a:latin typeface="Cambria Math" panose="02040503050406030204" pitchFamily="18" charset="0"/>
                          <a:ea typeface="Cambria Math" panose="02040503050406030204" pitchFamily="18" charset="0"/>
                        </a:rPr>
                        <m:t>𝜎</m:t>
                      </m:r>
                      <m:r>
                        <a:rPr lang="en-US" sz="5400" b="0" i="1" smtClean="0">
                          <a:solidFill>
                            <a:srgbClr val="00B0F0"/>
                          </a:solidFill>
                          <a:latin typeface="Cambria Math" panose="02040503050406030204" pitchFamily="18" charset="0"/>
                          <a:ea typeface="Cambria Math" panose="02040503050406030204" pitchFamily="18" charset="0"/>
                        </a:rPr>
                        <m:t>=</m:t>
                      </m:r>
                      <m:r>
                        <a:rPr lang="en-US" sz="5400" b="0" i="1" smtClean="0">
                          <a:solidFill>
                            <a:srgbClr val="00B0F0"/>
                          </a:solidFill>
                          <a:latin typeface="Cambria Math" panose="02040503050406030204" pitchFamily="18" charset="0"/>
                          <a:ea typeface="Cambria Math" panose="02040503050406030204" pitchFamily="18" charset="0"/>
                        </a:rPr>
                        <m:t>𝐸</m:t>
                      </m:r>
                      <m:r>
                        <a:rPr lang="en-US" sz="5400" b="0" i="1" smtClean="0">
                          <a:solidFill>
                            <a:srgbClr val="00B0F0"/>
                          </a:solidFill>
                          <a:latin typeface="Cambria Math" panose="02040503050406030204" pitchFamily="18" charset="0"/>
                          <a:ea typeface="Cambria Math" panose="02040503050406030204" pitchFamily="18" charset="0"/>
                        </a:rPr>
                        <m:t>𝜖</m:t>
                      </m:r>
                    </m:oMath>
                  </m:oMathPara>
                </a14:m>
                <a:endParaRPr lang="en-US" sz="5400" dirty="0">
                  <a:solidFill>
                    <a:srgbClr val="00B0F0"/>
                  </a:solidFill>
                </a:endParaRPr>
              </a:p>
            </p:txBody>
          </p:sp>
        </mc:Choice>
        <mc:Fallback>
          <p:sp>
            <p:nvSpPr>
              <p:cNvPr id="6" name="TextBox 5"/>
              <p:cNvSpPr txBox="1">
                <a:spLocks noRot="1" noChangeAspect="1" noMove="1" noResize="1" noEditPoints="1" noAdjustHandles="1" noChangeArrowheads="1" noChangeShapeType="1" noTextEdit="1"/>
              </p:cNvSpPr>
              <p:nvPr/>
            </p:nvSpPr>
            <p:spPr>
              <a:xfrm>
                <a:off x="2771800" y="5555469"/>
                <a:ext cx="2376264" cy="830997"/>
              </a:xfrm>
              <a:prstGeom prst="rect">
                <a:avLst/>
              </a:prstGeom>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36278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856984" cy="1785104"/>
          </a:xfrm>
          <a:prstGeom prst="rect">
            <a:avLst/>
          </a:prstGeom>
        </p:spPr>
        <p:txBody>
          <a:bodyPr wrap="square">
            <a:spAutoFit/>
          </a:bodyPr>
          <a:lstStyle/>
          <a:p>
            <a:pPr algn="just" rtl="0"/>
            <a:r>
              <a:rPr lang="en-US" sz="2800" b="1" dirty="0">
                <a:solidFill>
                  <a:srgbClr val="FF0000"/>
                </a:solidFill>
              </a:rPr>
              <a:t>ELASTIC </a:t>
            </a:r>
            <a:r>
              <a:rPr lang="en-US" sz="2800" b="1" dirty="0" smtClean="0">
                <a:solidFill>
                  <a:srgbClr val="FF0000"/>
                </a:solidFill>
              </a:rPr>
              <a:t>LIMIT</a:t>
            </a:r>
          </a:p>
          <a:p>
            <a:pPr algn="just" rtl="0"/>
            <a:r>
              <a:rPr lang="en-US" sz="2800" b="1" dirty="0" smtClean="0">
                <a:solidFill>
                  <a:srgbClr val="FF0000"/>
                </a:solidFill>
              </a:rPr>
              <a:t> </a:t>
            </a:r>
            <a:endParaRPr lang="en-US" sz="2800" dirty="0">
              <a:solidFill>
                <a:srgbClr val="FF0000"/>
              </a:solidFill>
            </a:endParaRPr>
          </a:p>
          <a:p>
            <a:pPr algn="just" rtl="0"/>
            <a:r>
              <a:rPr lang="en-US" dirty="0"/>
              <a:t>The elastic limit is the limit beyond which the material will no longer go back to its original shape when the load is removed, or it is the maximum stress that may e developed such that there is no permanent or residual deformation when the load is entirely removed. </a:t>
            </a:r>
            <a:endParaRPr lang="ar-IQ" dirty="0"/>
          </a:p>
        </p:txBody>
      </p:sp>
      <p:sp>
        <p:nvSpPr>
          <p:cNvPr id="3" name="Rectangle 2"/>
          <p:cNvSpPr/>
          <p:nvPr/>
        </p:nvSpPr>
        <p:spPr>
          <a:xfrm>
            <a:off x="0" y="2420888"/>
            <a:ext cx="8892480" cy="1508105"/>
          </a:xfrm>
          <a:prstGeom prst="rect">
            <a:avLst/>
          </a:prstGeom>
        </p:spPr>
        <p:txBody>
          <a:bodyPr wrap="square">
            <a:spAutoFit/>
          </a:bodyPr>
          <a:lstStyle/>
          <a:p>
            <a:pPr algn="just" rtl="0"/>
            <a:r>
              <a:rPr lang="en-US" sz="2800" b="1" dirty="0">
                <a:solidFill>
                  <a:srgbClr val="FF0000"/>
                </a:solidFill>
              </a:rPr>
              <a:t>ELASTIC AND PLASTIC RANGES </a:t>
            </a:r>
            <a:endParaRPr lang="en-US" sz="2800" b="1" dirty="0" smtClean="0">
              <a:solidFill>
                <a:srgbClr val="FF0000"/>
              </a:solidFill>
            </a:endParaRPr>
          </a:p>
          <a:p>
            <a:pPr algn="just" rtl="0"/>
            <a:endParaRPr lang="en-US" sz="2800" b="1" dirty="0">
              <a:solidFill>
                <a:srgbClr val="FF0000"/>
              </a:solidFill>
            </a:endParaRPr>
          </a:p>
          <a:p>
            <a:pPr algn="just" rtl="0"/>
            <a:r>
              <a:rPr lang="en-US" dirty="0"/>
              <a:t>The region in stress-strain diagram from O to P is called the elastic range. The region from P to R is called the plastic range. </a:t>
            </a:r>
            <a:endParaRPr lang="ar-IQ" dirty="0"/>
          </a:p>
        </p:txBody>
      </p:sp>
      <p:sp>
        <p:nvSpPr>
          <p:cNvPr id="4" name="Rectangle 3"/>
          <p:cNvSpPr/>
          <p:nvPr/>
        </p:nvSpPr>
        <p:spPr>
          <a:xfrm>
            <a:off x="0" y="4365104"/>
            <a:ext cx="9148507" cy="1508105"/>
          </a:xfrm>
          <a:prstGeom prst="rect">
            <a:avLst/>
          </a:prstGeom>
        </p:spPr>
        <p:txBody>
          <a:bodyPr wrap="square">
            <a:spAutoFit/>
          </a:bodyPr>
          <a:lstStyle/>
          <a:p>
            <a:pPr algn="just" rtl="0"/>
            <a:r>
              <a:rPr lang="en-US" sz="2800" b="1" dirty="0">
                <a:solidFill>
                  <a:srgbClr val="FF0000"/>
                </a:solidFill>
              </a:rPr>
              <a:t>YIELD POINT </a:t>
            </a:r>
            <a:endParaRPr lang="en-US" sz="2800" b="1" dirty="0" smtClean="0">
              <a:solidFill>
                <a:srgbClr val="FF0000"/>
              </a:solidFill>
            </a:endParaRPr>
          </a:p>
          <a:p>
            <a:pPr algn="just" rtl="0"/>
            <a:endParaRPr lang="en-US" sz="2800" b="1" dirty="0">
              <a:solidFill>
                <a:srgbClr val="FF0000"/>
              </a:solidFill>
            </a:endParaRPr>
          </a:p>
          <a:p>
            <a:pPr algn="just" rtl="0"/>
            <a:r>
              <a:rPr lang="en-US" dirty="0"/>
              <a:t>Yield point is the point at which the material will have an appreciable elongation or yielding without any increase in load. </a:t>
            </a:r>
            <a:endParaRPr lang="ar-IQ" dirty="0"/>
          </a:p>
        </p:txBody>
      </p:sp>
    </p:spTree>
    <p:extLst>
      <p:ext uri="{BB962C8B-B14F-4D97-AF65-F5344CB8AC3E}">
        <p14:creationId xmlns:p14="http://schemas.microsoft.com/office/powerpoint/2010/main" val="419671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856984" cy="1508105"/>
          </a:xfrm>
          <a:prstGeom prst="rect">
            <a:avLst/>
          </a:prstGeom>
        </p:spPr>
        <p:txBody>
          <a:bodyPr wrap="square">
            <a:spAutoFit/>
          </a:bodyPr>
          <a:lstStyle/>
          <a:p>
            <a:pPr algn="just" rtl="0"/>
            <a:r>
              <a:rPr lang="en-US" sz="2800" b="1" dirty="0">
                <a:solidFill>
                  <a:srgbClr val="FF0000"/>
                </a:solidFill>
              </a:rPr>
              <a:t>ULTIMATE STRENGTH </a:t>
            </a:r>
            <a:endParaRPr lang="en-US" sz="2800" b="1" dirty="0" smtClean="0">
              <a:solidFill>
                <a:srgbClr val="FF0000"/>
              </a:solidFill>
            </a:endParaRPr>
          </a:p>
          <a:p>
            <a:pPr algn="just" rtl="0"/>
            <a:endParaRPr lang="en-US" sz="2800" dirty="0">
              <a:solidFill>
                <a:srgbClr val="FF0000"/>
              </a:solidFill>
            </a:endParaRPr>
          </a:p>
          <a:p>
            <a:pPr algn="just" rtl="0"/>
            <a:r>
              <a:rPr lang="en-US" dirty="0"/>
              <a:t>The maximum ordinate in the stress-strain diagram is the ultimate strength or tensile strength. </a:t>
            </a:r>
            <a:endParaRPr lang="ar-IQ" dirty="0"/>
          </a:p>
        </p:txBody>
      </p:sp>
      <p:sp>
        <p:nvSpPr>
          <p:cNvPr id="3" name="Rectangle 2"/>
          <p:cNvSpPr/>
          <p:nvPr/>
        </p:nvSpPr>
        <p:spPr>
          <a:xfrm>
            <a:off x="179512" y="2256250"/>
            <a:ext cx="8640960" cy="1508105"/>
          </a:xfrm>
          <a:prstGeom prst="rect">
            <a:avLst/>
          </a:prstGeom>
        </p:spPr>
        <p:txBody>
          <a:bodyPr wrap="square">
            <a:spAutoFit/>
          </a:bodyPr>
          <a:lstStyle/>
          <a:p>
            <a:pPr algn="just" rtl="0"/>
            <a:r>
              <a:rPr lang="en-US" sz="2800" b="1" dirty="0">
                <a:solidFill>
                  <a:srgbClr val="FF0000"/>
                </a:solidFill>
              </a:rPr>
              <a:t>AXIAL DEFORMATION </a:t>
            </a:r>
            <a:endParaRPr lang="en-US" sz="2800" b="1" dirty="0" smtClean="0">
              <a:solidFill>
                <a:srgbClr val="FF0000"/>
              </a:solidFill>
            </a:endParaRPr>
          </a:p>
          <a:p>
            <a:pPr algn="just" rtl="0"/>
            <a:endParaRPr lang="en-US" sz="2800" b="1" dirty="0">
              <a:solidFill>
                <a:srgbClr val="FF0000"/>
              </a:solidFill>
            </a:endParaRPr>
          </a:p>
          <a:p>
            <a:pPr algn="l" rtl="0"/>
            <a:r>
              <a:rPr lang="en-US" dirty="0"/>
              <a:t>In the linear portion of the stress-strain diagram, the tress is proportional to strain and is given by </a:t>
            </a:r>
            <a:endParaRPr lang="ar-IQ" dirty="0"/>
          </a:p>
        </p:txBody>
      </p:sp>
      <p:sp>
        <p:nvSpPr>
          <p:cNvPr id="4" name="Rectangle 3"/>
          <p:cNvSpPr/>
          <p:nvPr/>
        </p:nvSpPr>
        <p:spPr>
          <a:xfrm>
            <a:off x="3887924" y="3764355"/>
            <a:ext cx="1440160" cy="523220"/>
          </a:xfrm>
          <a:prstGeom prst="rect">
            <a:avLst/>
          </a:prstGeom>
        </p:spPr>
        <p:txBody>
          <a:bodyPr wrap="square">
            <a:spAutoFit/>
          </a:bodyPr>
          <a:lstStyle/>
          <a:p>
            <a:pPr algn="l" rtl="0"/>
            <a:r>
              <a:rPr lang="el-GR" sz="2800" dirty="0"/>
              <a:t>σ = </a:t>
            </a:r>
            <a:r>
              <a:rPr lang="en-US" sz="2800" dirty="0"/>
              <a:t>E</a:t>
            </a:r>
            <a:r>
              <a:rPr lang="el-GR" sz="2800" dirty="0"/>
              <a:t>ε </a:t>
            </a:r>
            <a:endParaRPr lang="ar-IQ" sz="2800" dirty="0"/>
          </a:p>
        </p:txBody>
      </p:sp>
      <p:sp>
        <p:nvSpPr>
          <p:cNvPr id="5" name="Rectangle 4"/>
          <p:cNvSpPr/>
          <p:nvPr/>
        </p:nvSpPr>
        <p:spPr>
          <a:xfrm>
            <a:off x="395536" y="4287575"/>
            <a:ext cx="8424936" cy="369332"/>
          </a:xfrm>
          <a:prstGeom prst="rect">
            <a:avLst/>
          </a:prstGeom>
        </p:spPr>
        <p:txBody>
          <a:bodyPr wrap="square">
            <a:spAutoFit/>
          </a:bodyPr>
          <a:lstStyle/>
          <a:p>
            <a:pPr algn="l" rtl="0"/>
            <a:r>
              <a:rPr lang="en-US" dirty="0"/>
              <a:t>since σ = P / A and </a:t>
            </a:r>
            <a:r>
              <a:rPr lang="en-US" dirty="0" smtClean="0"/>
              <a:t>ε </a:t>
            </a:r>
            <a:r>
              <a:rPr lang="en-US" dirty="0"/>
              <a:t>= δ / L, then P / A = E δ / L. Solving for δ, </a:t>
            </a:r>
            <a:endParaRPr lang="ar-IQ"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6541" y="4653136"/>
            <a:ext cx="1881543" cy="643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95536" y="5445224"/>
            <a:ext cx="8424936" cy="646331"/>
          </a:xfrm>
          <a:prstGeom prst="rect">
            <a:avLst/>
          </a:prstGeom>
        </p:spPr>
        <p:txBody>
          <a:bodyPr wrap="square">
            <a:spAutoFit/>
          </a:bodyPr>
          <a:lstStyle/>
          <a:p>
            <a:pPr algn="l" rtl="0"/>
            <a:r>
              <a:rPr lang="en-US" dirty="0"/>
              <a:t>To use this formula, the load must be axial, the bar must have a uniform cross-sectional area, and the stress must not exceed the proportional limit </a:t>
            </a:r>
            <a:endParaRPr lang="ar-IQ" dirty="0"/>
          </a:p>
        </p:txBody>
      </p:sp>
    </p:spTree>
    <p:extLst>
      <p:ext uri="{BB962C8B-B14F-4D97-AF65-F5344CB8AC3E}">
        <p14:creationId xmlns:p14="http://schemas.microsoft.com/office/powerpoint/2010/main" val="144594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568952" cy="1200329"/>
          </a:xfrm>
          <a:prstGeom prst="rect">
            <a:avLst/>
          </a:prstGeom>
        </p:spPr>
        <p:txBody>
          <a:bodyPr wrap="square">
            <a:spAutoFit/>
          </a:bodyPr>
          <a:lstStyle/>
          <a:p>
            <a:pPr algn="just" rtl="0"/>
            <a:r>
              <a:rPr lang="en-US" dirty="0" smtClean="0">
                <a:solidFill>
                  <a:srgbClr val="FF0000"/>
                </a:solidFill>
              </a:rPr>
              <a:t>Example1/</a:t>
            </a:r>
            <a:r>
              <a:rPr lang="en-US" dirty="0" smtClean="0">
                <a:solidFill>
                  <a:srgbClr val="0070C0"/>
                </a:solidFill>
              </a:rPr>
              <a:t>A </a:t>
            </a:r>
            <a:r>
              <a:rPr lang="en-US" dirty="0">
                <a:solidFill>
                  <a:srgbClr val="0070C0"/>
                </a:solidFill>
              </a:rPr>
              <a:t>steel rod having a cross-sectional area of 300 mm</a:t>
            </a:r>
            <a:r>
              <a:rPr lang="en-US" baseline="30000" dirty="0">
                <a:solidFill>
                  <a:srgbClr val="0070C0"/>
                </a:solidFill>
              </a:rPr>
              <a:t>2</a:t>
            </a:r>
            <a:r>
              <a:rPr lang="en-US" dirty="0">
                <a:solidFill>
                  <a:srgbClr val="0070C0"/>
                </a:solidFill>
              </a:rPr>
              <a:t> and a length of 150 m is suspended vertically from one end. It supports a tensile load of 20 </a:t>
            </a:r>
            <a:r>
              <a:rPr lang="en-US" dirty="0" err="1">
                <a:solidFill>
                  <a:srgbClr val="0070C0"/>
                </a:solidFill>
              </a:rPr>
              <a:t>kN</a:t>
            </a:r>
            <a:r>
              <a:rPr lang="en-US" dirty="0">
                <a:solidFill>
                  <a:srgbClr val="0070C0"/>
                </a:solidFill>
              </a:rPr>
              <a:t> at the lower end. If the unit mass of steel is 7850 kg/m3 and E = 200 </a:t>
            </a:r>
            <a:r>
              <a:rPr lang="en-US" dirty="0" smtClean="0">
                <a:solidFill>
                  <a:srgbClr val="0070C0"/>
                </a:solidFill>
              </a:rPr>
              <a:t>GN/m2</a:t>
            </a:r>
            <a:r>
              <a:rPr lang="en-US" dirty="0">
                <a:solidFill>
                  <a:srgbClr val="0070C0"/>
                </a:solidFill>
              </a:rPr>
              <a:t>, find the total elongation of the rod </a:t>
            </a:r>
            <a:endParaRPr lang="ar-IQ" dirty="0">
              <a:solidFill>
                <a:srgbClr val="0070C0"/>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96752"/>
            <a:ext cx="6078832" cy="5502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Rectangle 3"/>
              <p:cNvSpPr/>
              <p:nvPr/>
            </p:nvSpPr>
            <p:spPr>
              <a:xfrm>
                <a:off x="6751040" y="1196752"/>
                <a:ext cx="1503168" cy="789062"/>
              </a:xfrm>
              <a:prstGeom prst="rect">
                <a:avLst/>
              </a:prstGeom>
            </p:spPr>
            <p:txBody>
              <a:bodyPr wrap="none">
                <a:spAutoFit/>
              </a:bodyPr>
              <a:lstStyle/>
              <a:p>
                <a14:m>
                  <m:oMath xmlns:m="http://schemas.openxmlformats.org/officeDocument/2006/math">
                    <m:r>
                      <a:rPr lang="en-US" sz="3200" i="1" smtClean="0">
                        <a:solidFill>
                          <a:srgbClr val="FF0000"/>
                        </a:solidFill>
                        <a:latin typeface="Cambria Math" panose="02040503050406030204" pitchFamily="18" charset="0"/>
                        <a:ea typeface="Cambria Math" panose="02040503050406030204" pitchFamily="18" charset="0"/>
                      </a:rPr>
                      <m:t>𝛿</m:t>
                    </m:r>
                    <m:r>
                      <a:rPr lang="en-US" sz="3200" b="0" i="1" smtClean="0">
                        <a:solidFill>
                          <a:srgbClr val="FF0000"/>
                        </a:solidFill>
                        <a:latin typeface="Cambria Math" panose="02040503050406030204" pitchFamily="18" charset="0"/>
                        <a:ea typeface="Cambria Math" panose="02040503050406030204" pitchFamily="18" charset="0"/>
                      </a:rPr>
                      <m:t>=</m:t>
                    </m:r>
                    <m:f>
                      <m:fPr>
                        <m:ctrlPr>
                          <a:rPr lang="en-US" sz="3200" b="0" i="1" smtClean="0">
                            <a:solidFill>
                              <a:srgbClr val="FF0000"/>
                            </a:solidFill>
                            <a:latin typeface="Cambria Math" panose="02040503050406030204" pitchFamily="18" charset="0"/>
                            <a:ea typeface="Cambria Math" panose="02040503050406030204" pitchFamily="18" charset="0"/>
                          </a:rPr>
                        </m:ctrlPr>
                      </m:fPr>
                      <m:num>
                        <m:r>
                          <a:rPr lang="en-US" sz="3200" b="0" i="1" smtClean="0">
                            <a:solidFill>
                              <a:srgbClr val="FF0000"/>
                            </a:solidFill>
                            <a:latin typeface="Cambria Math" panose="02040503050406030204" pitchFamily="18" charset="0"/>
                            <a:ea typeface="Cambria Math" panose="02040503050406030204" pitchFamily="18" charset="0"/>
                          </a:rPr>
                          <m:t>𝑃𝐿</m:t>
                        </m:r>
                      </m:num>
                      <m:den>
                        <m:r>
                          <a:rPr lang="en-US" sz="3200" b="0" i="1" smtClean="0">
                            <a:solidFill>
                              <a:srgbClr val="FF0000"/>
                            </a:solidFill>
                            <a:latin typeface="Cambria Math" panose="02040503050406030204" pitchFamily="18" charset="0"/>
                            <a:ea typeface="Cambria Math" panose="02040503050406030204" pitchFamily="18" charset="0"/>
                          </a:rPr>
                          <m:t>𝐴𝐸</m:t>
                        </m:r>
                      </m:den>
                    </m:f>
                  </m:oMath>
                </a14:m>
                <a:r>
                  <a:rPr lang="en-US" sz="3200" dirty="0" smtClean="0"/>
                  <a:t> </a:t>
                </a:r>
                <a:r>
                  <a:rPr lang="en-US" dirty="0" smtClean="0"/>
                  <a:t> </a:t>
                </a:r>
                <a:endParaRPr lang="en-US" dirty="0"/>
              </a:p>
            </p:txBody>
          </p:sp>
        </mc:Choice>
        <mc:Fallback xmlns="">
          <p:sp>
            <p:nvSpPr>
              <p:cNvPr id="4" name="Rectangle 3"/>
              <p:cNvSpPr>
                <a:spLocks noRot="1" noChangeAspect="1" noMove="1" noResize="1" noEditPoints="1" noAdjustHandles="1" noChangeArrowheads="1" noChangeShapeType="1" noTextEdit="1"/>
              </p:cNvSpPr>
              <p:nvPr/>
            </p:nvSpPr>
            <p:spPr>
              <a:xfrm>
                <a:off x="6751040" y="1196752"/>
                <a:ext cx="1503168" cy="789062"/>
              </a:xfrm>
              <a:prstGeom prst="rect">
                <a:avLst/>
              </a:prstGeom>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074269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568952" cy="923330"/>
          </a:xfrm>
          <a:prstGeom prst="rect">
            <a:avLst/>
          </a:prstGeom>
        </p:spPr>
        <p:txBody>
          <a:bodyPr wrap="square">
            <a:spAutoFit/>
          </a:bodyPr>
          <a:lstStyle/>
          <a:p>
            <a:pPr algn="just" rtl="0"/>
            <a:r>
              <a:rPr lang="en-US" dirty="0" smtClean="0">
                <a:solidFill>
                  <a:srgbClr val="FF0000"/>
                </a:solidFill>
              </a:rPr>
              <a:t>Example2/ </a:t>
            </a:r>
            <a:r>
              <a:rPr lang="en-US" dirty="0" smtClean="0">
                <a:solidFill>
                  <a:srgbClr val="0070C0"/>
                </a:solidFill>
              </a:rPr>
              <a:t>A </a:t>
            </a:r>
            <a:r>
              <a:rPr lang="en-US" dirty="0">
                <a:solidFill>
                  <a:srgbClr val="0070C0"/>
                </a:solidFill>
              </a:rPr>
              <a:t>steel wire 30 ft long, hanging vertically, supports a load of 500 lb. Neglecting the weight of the wire, determine the required diameter if the stress is not to exceed 20 </a:t>
            </a:r>
            <a:r>
              <a:rPr lang="en-US" dirty="0" err="1">
                <a:solidFill>
                  <a:srgbClr val="0070C0"/>
                </a:solidFill>
              </a:rPr>
              <a:t>ksi</a:t>
            </a:r>
            <a:r>
              <a:rPr lang="en-US" dirty="0">
                <a:solidFill>
                  <a:srgbClr val="0070C0"/>
                </a:solidFill>
              </a:rPr>
              <a:t> and the total elongation is not to exceed 0.20 in. Assume E = 29 × </a:t>
            </a:r>
            <a:r>
              <a:rPr lang="en-US" dirty="0" smtClean="0">
                <a:solidFill>
                  <a:srgbClr val="0070C0"/>
                </a:solidFill>
              </a:rPr>
              <a:t>10</a:t>
            </a:r>
            <a:r>
              <a:rPr lang="en-US" baseline="30000" dirty="0" smtClean="0">
                <a:solidFill>
                  <a:srgbClr val="0070C0"/>
                </a:solidFill>
              </a:rPr>
              <a:t>6</a:t>
            </a:r>
            <a:r>
              <a:rPr lang="en-US" dirty="0" smtClean="0">
                <a:solidFill>
                  <a:srgbClr val="0070C0"/>
                </a:solidFill>
              </a:rPr>
              <a:t> psi</a:t>
            </a:r>
            <a:r>
              <a:rPr lang="en-US" dirty="0">
                <a:solidFill>
                  <a:srgbClr val="0070C0"/>
                </a:solidFill>
              </a:rPr>
              <a:t>.</a:t>
            </a:r>
            <a:r>
              <a:rPr lang="en-US" dirty="0"/>
              <a:t> </a:t>
            </a:r>
            <a:endParaRPr lang="ar-IQ"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556792"/>
            <a:ext cx="7090196"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8787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380</TotalTime>
  <Words>1047</Words>
  <Application>Microsoft Office PowerPoint</Application>
  <PresentationFormat>On-screen Show (4:3)</PresentationFormat>
  <Paragraphs>49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Najm</dc:creator>
  <cp:lastModifiedBy>salah swadi</cp:lastModifiedBy>
  <cp:revision>20</cp:revision>
  <dcterms:created xsi:type="dcterms:W3CDTF">2020-06-04T07:54:44Z</dcterms:created>
  <dcterms:modified xsi:type="dcterms:W3CDTF">2020-06-09T16:11:19Z</dcterms:modified>
</cp:coreProperties>
</file>