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r" defTabSz="914400" rtl="1" eaLnBrk="1" latinLnBrk="0" hangingPunct="1">
      <a:defRPr kern="1200">
        <a:solidFill>
          <a:schemeClr val="tx1"/>
        </a:solidFill>
        <a:latin typeface="Calibri" pitchFamily="34" charset="0"/>
        <a:ea typeface="+mn-ea"/>
        <a:cs typeface="+mn-cs"/>
      </a:defRPr>
    </a:lvl6pPr>
    <a:lvl7pPr marL="2743200" algn="r" defTabSz="914400" rtl="1" eaLnBrk="1" latinLnBrk="0" hangingPunct="1">
      <a:defRPr kern="1200">
        <a:solidFill>
          <a:schemeClr val="tx1"/>
        </a:solidFill>
        <a:latin typeface="Calibri" pitchFamily="34" charset="0"/>
        <a:ea typeface="+mn-ea"/>
        <a:cs typeface="+mn-cs"/>
      </a:defRPr>
    </a:lvl7pPr>
    <a:lvl8pPr marL="3200400" algn="r" defTabSz="914400" rtl="1" eaLnBrk="1" latinLnBrk="0" hangingPunct="1">
      <a:defRPr kern="1200">
        <a:solidFill>
          <a:schemeClr val="tx1"/>
        </a:solidFill>
        <a:latin typeface="Calibri" pitchFamily="34" charset="0"/>
        <a:ea typeface="+mn-ea"/>
        <a:cs typeface="+mn-cs"/>
      </a:defRPr>
    </a:lvl8pPr>
    <a:lvl9pPr marL="3657600" algn="r" defTabSz="914400" rtl="1"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650" y="3432"/>
      </p:cViewPr>
      <p:guideLst>
        <p:guide orient="horz" pos="3367"/>
        <p:guide pos="238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30705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itchFamily="34" charset="0"/>
        </a:defRPr>
      </a:lvl2pPr>
      <a:lvl3pPr algn="l" rtl="0" eaLnBrk="0" fontAlgn="base" hangingPunct="0">
        <a:lnSpc>
          <a:spcPct val="90000"/>
        </a:lnSpc>
        <a:spcBef>
          <a:spcPct val="0"/>
        </a:spcBef>
        <a:spcAft>
          <a:spcPct val="0"/>
        </a:spcAft>
        <a:defRPr sz="4400">
          <a:solidFill>
            <a:schemeClr val="tx1"/>
          </a:solidFill>
          <a:latin typeface="Calibri" pitchFamily="34" charset="0"/>
        </a:defRPr>
      </a:lvl3pPr>
      <a:lvl4pPr algn="l" rtl="0" eaLnBrk="0" fontAlgn="base" hangingPunct="0">
        <a:lnSpc>
          <a:spcPct val="90000"/>
        </a:lnSpc>
        <a:spcBef>
          <a:spcPct val="0"/>
        </a:spcBef>
        <a:spcAft>
          <a:spcPct val="0"/>
        </a:spcAft>
        <a:defRPr sz="4400">
          <a:solidFill>
            <a:schemeClr val="tx1"/>
          </a:solidFill>
          <a:latin typeface="Calibri" pitchFamily="34" charset="0"/>
        </a:defRPr>
      </a:lvl4pPr>
      <a:lvl5pPr algn="l" rtl="0" eaLnBrk="0" fontAlgn="base" hangingPunct="0">
        <a:lnSpc>
          <a:spcPct val="90000"/>
        </a:lnSpc>
        <a:spcBef>
          <a:spcPct val="0"/>
        </a:spcBef>
        <a:spcAft>
          <a:spcPct val="0"/>
        </a:spcAft>
        <a:defRPr sz="4400">
          <a:solidFill>
            <a:schemeClr val="tx1"/>
          </a:solidFill>
          <a:latin typeface="Calibri" pitchFamily="34" charset="0"/>
        </a:defRPr>
      </a:lvl5pPr>
      <a:lvl6pPr marL="457200" algn="l" rtl="0" fontAlgn="base">
        <a:lnSpc>
          <a:spcPct val="90000"/>
        </a:lnSpc>
        <a:spcBef>
          <a:spcPct val="0"/>
        </a:spcBef>
        <a:spcAft>
          <a:spcPct val="0"/>
        </a:spcAft>
        <a:defRPr sz="4400">
          <a:solidFill>
            <a:schemeClr val="tx1"/>
          </a:solidFill>
          <a:latin typeface="Calibri" pitchFamily="34" charset="0"/>
        </a:defRPr>
      </a:lvl6pPr>
      <a:lvl7pPr marL="914400" algn="l" rtl="0" fontAlgn="base">
        <a:lnSpc>
          <a:spcPct val="90000"/>
        </a:lnSpc>
        <a:spcBef>
          <a:spcPct val="0"/>
        </a:spcBef>
        <a:spcAft>
          <a:spcPct val="0"/>
        </a:spcAft>
        <a:defRPr sz="4400">
          <a:solidFill>
            <a:schemeClr val="tx1"/>
          </a:solidFill>
          <a:latin typeface="Calibri" pitchFamily="34" charset="0"/>
        </a:defRPr>
      </a:lvl7pPr>
      <a:lvl8pPr marL="1371600" algn="l" rtl="0" fontAlgn="base">
        <a:lnSpc>
          <a:spcPct val="90000"/>
        </a:lnSpc>
        <a:spcBef>
          <a:spcPct val="0"/>
        </a:spcBef>
        <a:spcAft>
          <a:spcPct val="0"/>
        </a:spcAft>
        <a:defRPr sz="4400">
          <a:solidFill>
            <a:schemeClr val="tx1"/>
          </a:solidFill>
          <a:latin typeface="Calibri" pitchFamily="34" charset="0"/>
        </a:defRPr>
      </a:lvl8pPr>
      <a:lvl9pPr marL="1828800" algn="l" rtl="0" fontAlgn="base">
        <a:lnSpc>
          <a:spcPct val="90000"/>
        </a:lnSpc>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252413" y="969963"/>
            <a:ext cx="7086600" cy="879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indent="939800" eaLnBrk="1" hangingPunct="1">
              <a:lnSpc>
                <a:spcPts val="3913"/>
              </a:lnSpc>
              <a:defRPr/>
            </a:pPr>
            <a:r>
              <a:rPr lang="en-US" sz="2200" b="1" u="sng" dirty="0">
                <a:latin typeface="Times New Roman" pitchFamily="18" charset="0"/>
              </a:rPr>
              <a:t>Term 2, Lecture 4: Transistor Bias Circuits</a:t>
            </a:r>
          </a:p>
          <a:p>
            <a:pPr indent="939800" eaLnBrk="1" hangingPunct="1">
              <a:lnSpc>
                <a:spcPts val="2900"/>
              </a:lnSpc>
              <a:spcAft>
                <a:spcPts val="425"/>
              </a:spcAft>
              <a:defRPr/>
            </a:pPr>
            <a:endParaRPr lang="en-US" sz="2200" dirty="0">
              <a:latin typeface="Times New Roman" pitchFamily="18" charset="0"/>
            </a:endParaRPr>
          </a:p>
          <a:p>
            <a:pPr rtl="1">
              <a:lnSpc>
                <a:spcPct val="115000"/>
              </a:lnSpc>
              <a:spcAft>
                <a:spcPts val="1000"/>
              </a:spcAft>
              <a:defRPr/>
            </a:pPr>
            <a:r>
              <a:rPr lang="en-US" sz="2200" b="1" u="sng" dirty="0">
                <a:latin typeface="Times New Roman"/>
                <a:ea typeface="Calibri"/>
                <a:cs typeface="Arial"/>
              </a:rPr>
              <a:t>The DC Operating point:</a:t>
            </a:r>
            <a:endParaRPr lang="en-US" sz="1100" dirty="0">
              <a:latin typeface="Calibri"/>
              <a:ea typeface="Calibri"/>
              <a:cs typeface="Arial"/>
            </a:endParaRPr>
          </a:p>
          <a:p>
            <a:pPr algn="just">
              <a:defRPr/>
            </a:pPr>
            <a:r>
              <a:rPr lang="en-US" sz="2200" dirty="0">
                <a:latin typeface="Times New Roman"/>
                <a:ea typeface="Calibri"/>
              </a:rPr>
              <a:t>A transistor must be properly biased with a dc voltage in order to operate as a linear amplifier. A dc operating point must be set so that signal variations at the input terminal are amplified and accurately reproduced at the output terminal. As you learned, when you bias a transistor, you establish the dc voltage and current values. This means, for example, that at the dc operating point, </a:t>
            </a:r>
            <a:r>
              <a:rPr lang="en-US" sz="2200" i="1" dirty="0">
                <a:latin typeface="Times New Roman"/>
                <a:ea typeface="Calibri"/>
              </a:rPr>
              <a:t>I</a:t>
            </a:r>
            <a:r>
              <a:rPr lang="en-US" sz="2200" baseline="-25000" dirty="0">
                <a:latin typeface="Times New Roman"/>
                <a:ea typeface="Calibri"/>
              </a:rPr>
              <a:t>C</a:t>
            </a:r>
            <a:r>
              <a:rPr lang="en-US" sz="2200" dirty="0">
                <a:latin typeface="Times New Roman"/>
                <a:ea typeface="Calibri"/>
              </a:rPr>
              <a:t> and </a:t>
            </a:r>
            <a:r>
              <a:rPr lang="en-US" sz="2200" i="1" dirty="0">
                <a:latin typeface="Times New Roman"/>
                <a:ea typeface="Calibri"/>
              </a:rPr>
              <a:t>V</a:t>
            </a:r>
            <a:r>
              <a:rPr lang="en-US" sz="2200" baseline="-25000" dirty="0">
                <a:latin typeface="Times New Roman"/>
                <a:ea typeface="Calibri"/>
              </a:rPr>
              <a:t>CE </a:t>
            </a:r>
            <a:r>
              <a:rPr lang="en-US" sz="2200" dirty="0">
                <a:latin typeface="Times New Roman"/>
                <a:ea typeface="Calibri"/>
              </a:rPr>
              <a:t>have specified values. The dc operating point is often referred to as the Q-point (quiescent point) or (silent) point because it is a point on I</a:t>
            </a:r>
            <a:r>
              <a:rPr lang="en-US" sz="2200" baseline="-25000" dirty="0">
                <a:latin typeface="Times New Roman"/>
                <a:ea typeface="Calibri"/>
              </a:rPr>
              <a:t>C</a:t>
            </a:r>
            <a:r>
              <a:rPr lang="en-US" sz="2200" dirty="0">
                <a:latin typeface="Times New Roman"/>
                <a:ea typeface="Calibri"/>
              </a:rPr>
              <a:t> – V</a:t>
            </a:r>
            <a:r>
              <a:rPr lang="en-US" sz="2200" baseline="-25000" dirty="0">
                <a:latin typeface="Times New Roman"/>
                <a:ea typeface="Calibri"/>
              </a:rPr>
              <a:t>CE</a:t>
            </a:r>
            <a:r>
              <a:rPr lang="en-US" sz="2200" dirty="0">
                <a:latin typeface="Times New Roman"/>
                <a:ea typeface="Calibri"/>
              </a:rPr>
              <a:t> characteristic when the transistor is silent or no ac input signal is applied to the circuit. </a:t>
            </a:r>
            <a:endParaRPr lang="en-US" sz="2200" b="1" u="sng" dirty="0">
              <a:latin typeface="Times New Roman" pitchFamily="18" charset="0"/>
            </a:endParaRPr>
          </a:p>
          <a:p>
            <a:pPr indent="939800" rtl="1" eaLnBrk="1" hangingPunct="1">
              <a:lnSpc>
                <a:spcPts val="2900"/>
              </a:lnSpc>
              <a:spcAft>
                <a:spcPts val="425"/>
              </a:spcAft>
              <a:defRPr/>
            </a:pPr>
            <a:r>
              <a:rPr lang="en-US" sz="2200" b="1" u="sng" dirty="0">
                <a:latin typeface="Times New Roman" pitchFamily="18" charset="0"/>
              </a:rPr>
              <a:t>Linear Operation</a:t>
            </a:r>
          </a:p>
          <a:p>
            <a:pPr indent="939800" algn="just" eaLnBrk="1" hangingPunct="1">
              <a:lnSpc>
                <a:spcPts val="2900"/>
              </a:lnSpc>
              <a:spcAft>
                <a:spcPts val="425"/>
              </a:spcAft>
              <a:defRPr/>
            </a:pPr>
            <a:r>
              <a:rPr lang="en-US" sz="2200" dirty="0">
                <a:latin typeface="Times New Roman" pitchFamily="18" charset="0"/>
              </a:rPr>
              <a:t>The region along the load line including all points between saturation and cutoff is generally known as the </a:t>
            </a:r>
            <a:r>
              <a:rPr lang="en-US" sz="2200" b="1" dirty="0">
                <a:latin typeface="Times New Roman" pitchFamily="18" charset="0"/>
              </a:rPr>
              <a:t>linear (or active) region </a:t>
            </a:r>
            <a:r>
              <a:rPr lang="en-US" sz="2200" dirty="0">
                <a:latin typeface="Times New Roman" pitchFamily="18" charset="0"/>
              </a:rPr>
              <a:t>of the transistor’s operation. As long as the transistor is operated in this region, the output voltage is ideally a linear reproduction of the input. Bias establishes the dc operating point (</a:t>
            </a:r>
            <a:r>
              <a:rPr lang="en-US" sz="2200" b="1" dirty="0">
                <a:latin typeface="Times New Roman" pitchFamily="18" charset="0"/>
              </a:rPr>
              <a:t>Q-point</a:t>
            </a:r>
            <a:r>
              <a:rPr lang="en-US" sz="2200" dirty="0">
                <a:latin typeface="Times New Roman" pitchFamily="18" charset="0"/>
              </a:rPr>
              <a:t>) for proper linear operation of an amplifier, the ac signal moves above and below this point. If an amplifier is not biased with correct dc voltages on the input and output, it can go into saturation or cutoff when an input</a:t>
            </a:r>
          </a:p>
        </p:txBody>
      </p:sp>
      <p:sp>
        <p:nvSpPr>
          <p:cNvPr id="3" name="Rectangle 2"/>
          <p:cNvSpPr/>
          <p:nvPr/>
        </p:nvSpPr>
        <p:spPr>
          <a:xfrm>
            <a:off x="3743325" y="9926638"/>
            <a:ext cx="87313" cy="125412"/>
          </a:xfrm>
          <a:prstGeom prst="rect">
            <a:avLst/>
          </a:prstGeom>
        </p:spPr>
        <p:txBody>
          <a:bodyPr wrap="none" lIns="0" tIns="0" rIns="0" bIns="0"/>
          <a:lstStyle/>
          <a:p>
            <a:pPr eaLnBrk="1" fontAlgn="auto" hangingPunct="1">
              <a:spcBef>
                <a:spcPts val="0"/>
              </a:spcBef>
              <a:spcAft>
                <a:spcPts val="0"/>
              </a:spcAft>
              <a:defRPr/>
            </a:pPr>
            <a:r>
              <a:rPr lang="en-US" sz="1050">
                <a:latin typeface="Calibri"/>
              </a:rPr>
              <a:t>1</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355034"/>
    </mc:Choice>
    <mc:Fallback xmlns="">
      <p:transition spd="slow" advTm="35503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8763" y="3179763"/>
            <a:ext cx="7023100" cy="503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55588" y="960438"/>
            <a:ext cx="7059612" cy="2327275"/>
          </a:xfrm>
          <a:prstGeom prst="rect">
            <a:avLst/>
          </a:prstGeom>
        </p:spPr>
        <p:txBody>
          <a:bodyPr lIns="0" tIns="0" rIns="0" bIns="0"/>
          <a:lstStyle/>
          <a:p>
            <a:pPr algn="just" eaLnBrk="1" fontAlgn="auto" hangingPunct="1">
              <a:spcBef>
                <a:spcPts val="0"/>
              </a:spcBef>
              <a:spcAft>
                <a:spcPts val="840"/>
              </a:spcAft>
              <a:defRPr/>
            </a:pPr>
            <a:r>
              <a:rPr lang="en-US" sz="2200" dirty="0">
                <a:latin typeface="Times New Roman"/>
              </a:rPr>
              <a:t>signal    is    applied.</a:t>
            </a:r>
          </a:p>
          <a:p>
            <a:pPr algn="just" eaLnBrk="1" fontAlgn="auto" hangingPunct="1">
              <a:lnSpc>
                <a:spcPts val="3000"/>
              </a:lnSpc>
              <a:spcBef>
                <a:spcPts val="0"/>
              </a:spcBef>
              <a:spcAft>
                <a:spcPts val="0"/>
              </a:spcAft>
              <a:defRPr/>
            </a:pPr>
            <a:r>
              <a:rPr lang="en-US" sz="2200" dirty="0">
                <a:latin typeface="Times New Roman"/>
              </a:rPr>
              <a:t>Example below shows the linear operation of a transistor, the dc base current is 300 </a:t>
            </a:r>
            <a:r>
              <a:rPr lang="en-US" sz="2200" dirty="0">
                <a:latin typeface="Times New Roman"/>
                <a:ea typeface="Calibri"/>
                <a:cs typeface="Times New Roman"/>
                <a:sym typeface="Symbol"/>
              </a:rPr>
              <a:t></a:t>
            </a:r>
            <a:r>
              <a:rPr lang="en-US" sz="2200" dirty="0">
                <a:latin typeface="Times New Roman"/>
                <a:ea typeface="Calibri"/>
              </a:rPr>
              <a:t>A</a:t>
            </a:r>
            <a:r>
              <a:rPr lang="en-US" sz="2200" dirty="0" smtClean="0">
                <a:latin typeface="Times New Roman"/>
              </a:rPr>
              <a:t>. </a:t>
            </a:r>
            <a:r>
              <a:rPr lang="en-US" sz="2200" dirty="0">
                <a:latin typeface="Times New Roman"/>
              </a:rPr>
              <a:t>When the input causes the base current to vary between 200 </a:t>
            </a:r>
            <a:r>
              <a:rPr lang="en-US" sz="2200" dirty="0">
                <a:latin typeface="Times New Roman"/>
                <a:ea typeface="Calibri"/>
                <a:cs typeface="Times New Roman"/>
                <a:sym typeface="Symbol"/>
              </a:rPr>
              <a:t></a:t>
            </a:r>
            <a:r>
              <a:rPr lang="en-US" sz="2200" dirty="0">
                <a:latin typeface="Times New Roman"/>
                <a:ea typeface="Calibri"/>
              </a:rPr>
              <a:t>A</a:t>
            </a:r>
            <a:r>
              <a:rPr lang="en-US" sz="2200" dirty="0" smtClean="0">
                <a:latin typeface="Times New Roman"/>
              </a:rPr>
              <a:t> </a:t>
            </a:r>
            <a:r>
              <a:rPr lang="en-US" sz="2200" dirty="0">
                <a:latin typeface="Times New Roman"/>
              </a:rPr>
              <a:t>and 400 </a:t>
            </a:r>
            <a:r>
              <a:rPr lang="en-US" sz="2200" dirty="0">
                <a:latin typeface="Times New Roman"/>
                <a:ea typeface="Calibri"/>
                <a:cs typeface="Times New Roman"/>
                <a:sym typeface="Symbol"/>
              </a:rPr>
              <a:t></a:t>
            </a:r>
            <a:r>
              <a:rPr lang="en-US" sz="2200" dirty="0">
                <a:latin typeface="Times New Roman"/>
                <a:ea typeface="Calibri"/>
              </a:rPr>
              <a:t>A</a:t>
            </a:r>
            <a:r>
              <a:rPr lang="en-US" sz="2200" dirty="0" smtClean="0">
                <a:latin typeface="Times New Roman"/>
              </a:rPr>
              <a:t>, </a:t>
            </a:r>
            <a:r>
              <a:rPr lang="en-US" sz="2200" dirty="0">
                <a:latin typeface="Times New Roman"/>
              </a:rPr>
              <a:t>the collector current varies between 20 mA and 40 mA depending on the equation </a:t>
            </a:r>
            <a:r>
              <a:rPr lang="en-US" sz="2200" i="1" dirty="0" err="1">
                <a:latin typeface="Times New Roman"/>
              </a:rPr>
              <a:t>I</a:t>
            </a:r>
            <a:r>
              <a:rPr lang="en-US" i="1" cap="small" dirty="0" err="1">
                <a:latin typeface="Times New Roman"/>
              </a:rPr>
              <a:t>c</a:t>
            </a:r>
            <a:r>
              <a:rPr lang="en-US" sz="2200" i="1" dirty="0">
                <a:latin typeface="Times New Roman"/>
              </a:rPr>
              <a:t>= Beta dc * I</a:t>
            </a:r>
            <a:r>
              <a:rPr lang="en-US" i="1" cap="small" dirty="0">
                <a:latin typeface="Times New Roman"/>
              </a:rPr>
              <a:t>b</a:t>
            </a:r>
            <a:r>
              <a:rPr lang="en-US" sz="2200" i="1" dirty="0">
                <a:latin typeface="Times New Roman"/>
              </a:rPr>
              <a:t>.</a:t>
            </a:r>
          </a:p>
        </p:txBody>
      </p:sp>
      <p:sp>
        <p:nvSpPr>
          <p:cNvPr id="2052" name="Rectangle 3"/>
          <p:cNvSpPr>
            <a:spLocks noChangeArrowheads="1"/>
          </p:cNvSpPr>
          <p:nvPr/>
        </p:nvSpPr>
        <p:spPr bwMode="auto">
          <a:xfrm>
            <a:off x="252413" y="8366125"/>
            <a:ext cx="7059612"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just" eaLnBrk="1" hangingPunct="1">
              <a:lnSpc>
                <a:spcPts val="2900"/>
              </a:lnSpc>
              <a:spcBef>
                <a:spcPts val="838"/>
              </a:spcBef>
            </a:pPr>
            <a:r>
              <a:rPr lang="en-US" sz="2200">
                <a:latin typeface="Times New Roman" pitchFamily="18" charset="0"/>
              </a:rPr>
              <a:t>A signal that swings outside the active region will be clipped. For example, the bias has established a low </a:t>
            </a:r>
            <a:r>
              <a:rPr lang="en-US" sz="2200" i="1">
                <a:latin typeface="Times New Roman" pitchFamily="18" charset="0"/>
              </a:rPr>
              <a:t>Q</a:t>
            </a:r>
            <a:r>
              <a:rPr lang="en-US" sz="2200">
                <a:latin typeface="Times New Roman" pitchFamily="18" charset="0"/>
              </a:rPr>
              <a:t> point. As a result, the signal will be clipped because it is too close to cutoff, as shown in figure below:</a:t>
            </a:r>
          </a:p>
        </p:txBody>
      </p:sp>
      <p:sp>
        <p:nvSpPr>
          <p:cNvPr id="5" name="Rectangle 4"/>
          <p:cNvSpPr/>
          <p:nvPr/>
        </p:nvSpPr>
        <p:spPr>
          <a:xfrm>
            <a:off x="3740150" y="9926638"/>
            <a:ext cx="90488" cy="125412"/>
          </a:xfrm>
          <a:prstGeom prst="rect">
            <a:avLst/>
          </a:prstGeom>
        </p:spPr>
        <p:txBody>
          <a:bodyPr wrap="none" lIns="0" tIns="0" rIns="0" bIns="0"/>
          <a:lstStyle/>
          <a:p>
            <a:pPr eaLnBrk="1" fontAlgn="auto" hangingPunct="1">
              <a:spcBef>
                <a:spcPts val="0"/>
              </a:spcBef>
              <a:spcAft>
                <a:spcPts val="0"/>
              </a:spcAft>
              <a:defRPr/>
            </a:pPr>
            <a:r>
              <a:rPr lang="en-US" sz="1050">
                <a:latin typeface="Calibri"/>
              </a:rPr>
              <a:t>2</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330609"/>
    </mc:Choice>
    <mc:Fallback xmlns="">
      <p:transition spd="slow" advTm="33060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8225" y="1282700"/>
            <a:ext cx="54864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3736975" y="9926638"/>
            <a:ext cx="92075" cy="125412"/>
          </a:xfrm>
          <a:prstGeom prst="rect">
            <a:avLst/>
          </a:prstGeom>
        </p:spPr>
        <p:txBody>
          <a:bodyPr wrap="none" lIns="0" tIns="0" rIns="0" bIns="0"/>
          <a:lstStyle/>
          <a:p>
            <a:pPr eaLnBrk="1" fontAlgn="auto" hangingPunct="1">
              <a:spcBef>
                <a:spcPts val="0"/>
              </a:spcBef>
              <a:spcAft>
                <a:spcPts val="0"/>
              </a:spcAft>
              <a:defRPr/>
            </a:pPr>
            <a:r>
              <a:rPr lang="en-US" sz="1050">
                <a:latin typeface="Calibri"/>
              </a:rPr>
              <a:t>3</a:t>
            </a:r>
          </a:p>
        </p:txBody>
      </p:sp>
      <p:pic>
        <p:nvPicPr>
          <p:cNvPr id="3076"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350" y="4964113"/>
            <a:ext cx="7023100"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88178"/>
    </mc:Choice>
    <mc:Fallback xmlns="">
      <p:transition spd="slow" advTm="8817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68288" y="315913"/>
            <a:ext cx="11557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2200" b="1" u="sng">
                <a:latin typeface="Times New Roman" pitchFamily="18" charset="0"/>
              </a:rPr>
              <a:t>Example:</a:t>
            </a:r>
          </a:p>
        </p:txBody>
      </p:sp>
      <p:sp>
        <p:nvSpPr>
          <p:cNvPr id="10" name="Rectangle 9"/>
          <p:cNvSpPr/>
          <p:nvPr/>
        </p:nvSpPr>
        <p:spPr>
          <a:xfrm>
            <a:off x="3733800" y="9926638"/>
            <a:ext cx="100013" cy="125412"/>
          </a:xfrm>
          <a:prstGeom prst="rect">
            <a:avLst/>
          </a:prstGeom>
        </p:spPr>
        <p:txBody>
          <a:bodyPr wrap="none" lIns="0" tIns="0" rIns="0" bIns="0"/>
          <a:lstStyle/>
          <a:p>
            <a:pPr eaLnBrk="1" fontAlgn="auto" hangingPunct="1">
              <a:spcBef>
                <a:spcPts val="0"/>
              </a:spcBef>
              <a:spcAft>
                <a:spcPts val="0"/>
              </a:spcAft>
              <a:defRPr/>
            </a:pPr>
            <a:r>
              <a:rPr lang="en-US" sz="1050">
                <a:latin typeface="Calibri"/>
              </a:rPr>
              <a:t>4</a:t>
            </a:r>
          </a:p>
        </p:txBody>
      </p:sp>
      <p:pic>
        <p:nvPicPr>
          <p:cNvPr id="4100" name="Picture 10" descr="C:\Users\k\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913" y="741363"/>
            <a:ext cx="7005637" cy="213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1" descr="C:\Users\k\Desktop\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913" y="2881313"/>
            <a:ext cx="6913562" cy="635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52872"/>
    </mc:Choice>
    <mc:Fallback xmlns="">
      <p:transition spd="slow" advTm="25287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12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8763" y="911225"/>
            <a:ext cx="7026275" cy="377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p:cNvSpPr>
            <a:spLocks noChangeArrowheads="1"/>
          </p:cNvSpPr>
          <p:nvPr/>
        </p:nvSpPr>
        <p:spPr bwMode="auto">
          <a:xfrm>
            <a:off x="252413" y="4965700"/>
            <a:ext cx="7056437" cy="461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just" eaLnBrk="1" hangingPunct="1">
              <a:lnSpc>
                <a:spcPts val="2900"/>
              </a:lnSpc>
              <a:spcBef>
                <a:spcPts val="1475"/>
              </a:spcBef>
              <a:spcAft>
                <a:spcPts val="625"/>
              </a:spcAft>
            </a:pPr>
            <a:r>
              <a:rPr lang="en-US" sz="2200" dirty="0">
                <a:latin typeface="Times New Roman" pitchFamily="18" charset="0"/>
              </a:rPr>
              <a:t>Transistor Biasing is the process of setting a transistors DC operating voltage or current conditions to the correct level so that any AC input signal can be amplified correctly by the transistor.</a:t>
            </a:r>
          </a:p>
          <a:p>
            <a:pPr algn="just" eaLnBrk="1" hangingPunct="1">
              <a:lnSpc>
                <a:spcPts val="2900"/>
              </a:lnSpc>
              <a:spcAft>
                <a:spcPts val="625"/>
              </a:spcAft>
            </a:pPr>
            <a:r>
              <a:rPr lang="en-US" sz="2200" dirty="0">
                <a:latin typeface="Times New Roman" pitchFamily="18" charset="0"/>
              </a:rPr>
              <a:t>The steady state operation of a transistor depends a great deal on its base current, collector voltage, and collector current values and therefore, if the transistor is to operate correctly as a linear amplifier, it must be properly biased around its operating point.</a:t>
            </a:r>
          </a:p>
          <a:p>
            <a:pPr algn="just" eaLnBrk="1" hangingPunct="1">
              <a:lnSpc>
                <a:spcPts val="2900"/>
              </a:lnSpc>
            </a:pPr>
            <a:r>
              <a:rPr lang="en-US" sz="2200" dirty="0">
                <a:latin typeface="Times New Roman" pitchFamily="18" charset="0"/>
              </a:rPr>
              <a:t>Establishing the correct operating point requires the selection of bias resistors and load resistors to provide the appropriate input current and collector voltage conditions.</a:t>
            </a:r>
          </a:p>
        </p:txBody>
      </p:sp>
      <p:sp>
        <p:nvSpPr>
          <p:cNvPr id="4" name="Rectangle 3"/>
          <p:cNvSpPr/>
          <p:nvPr/>
        </p:nvSpPr>
        <p:spPr>
          <a:xfrm>
            <a:off x="3736975" y="9926638"/>
            <a:ext cx="92075" cy="125412"/>
          </a:xfrm>
          <a:prstGeom prst="rect">
            <a:avLst/>
          </a:prstGeom>
        </p:spPr>
        <p:txBody>
          <a:bodyPr wrap="none" lIns="0" tIns="0" rIns="0" bIns="0"/>
          <a:lstStyle/>
          <a:p>
            <a:pPr eaLnBrk="1" fontAlgn="auto" hangingPunct="1">
              <a:spcBef>
                <a:spcPts val="0"/>
              </a:spcBef>
              <a:spcAft>
                <a:spcPts val="0"/>
              </a:spcAft>
              <a:defRPr/>
            </a:pPr>
            <a:r>
              <a:rPr lang="en-US" sz="1050">
                <a:latin typeface="Calibri"/>
              </a:rPr>
              <a:t>5</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70644"/>
    </mc:Choice>
    <mc:Fallback xmlns="">
      <p:transition spd="slow" advTm="17064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
          <p:cNvSpPr>
            <a:spLocks noChangeArrowheads="1"/>
          </p:cNvSpPr>
          <p:nvPr/>
        </p:nvSpPr>
        <p:spPr bwMode="auto">
          <a:xfrm>
            <a:off x="255588" y="960438"/>
            <a:ext cx="7050087" cy="753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just" eaLnBrk="1" hangingPunct="1">
              <a:lnSpc>
                <a:spcPts val="2900"/>
              </a:lnSpc>
              <a:spcAft>
                <a:spcPts val="425"/>
              </a:spcAft>
            </a:pPr>
            <a:r>
              <a:rPr lang="en-US" sz="2200" dirty="0">
                <a:latin typeface="Times New Roman" pitchFamily="18" charset="0"/>
              </a:rPr>
              <a:t>There are five methods to establish the </a:t>
            </a:r>
            <a:r>
              <a:rPr lang="en-US" sz="2200" i="1" dirty="0">
                <a:latin typeface="Times New Roman" pitchFamily="18" charset="0"/>
              </a:rPr>
              <a:t>Q</a:t>
            </a:r>
            <a:r>
              <a:rPr lang="en-US" sz="2200" dirty="0">
                <a:latin typeface="Times New Roman" pitchFamily="18" charset="0"/>
              </a:rPr>
              <a:t> point that as follows:</a:t>
            </a:r>
          </a:p>
          <a:p>
            <a:pPr algn="just" eaLnBrk="1" hangingPunct="1">
              <a:spcAft>
                <a:spcPts val="1475"/>
              </a:spcAft>
            </a:pPr>
            <a:r>
              <a:rPr lang="en-US" sz="2200" dirty="0">
                <a:latin typeface="Times New Roman" pitchFamily="18" charset="0"/>
              </a:rPr>
              <a:t>1. Voltage - Divider Bias:</a:t>
            </a:r>
          </a:p>
          <a:p>
            <a:pPr algn="just" eaLnBrk="1" hangingPunct="1">
              <a:lnSpc>
                <a:spcPts val="2900"/>
              </a:lnSpc>
              <a:spcAft>
                <a:spcPts val="425"/>
              </a:spcAft>
            </a:pPr>
            <a:r>
              <a:rPr lang="en-US" sz="2200" dirty="0">
                <a:latin typeface="Times New Roman" pitchFamily="18" charset="0"/>
              </a:rPr>
              <a:t>It is a method of biasing a transistor for linear operation using a single source (V</a:t>
            </a:r>
            <a:r>
              <a:rPr lang="en-US" dirty="0">
                <a:latin typeface="Times New Roman" pitchFamily="18" charset="0"/>
              </a:rPr>
              <a:t>CC</a:t>
            </a:r>
            <a:r>
              <a:rPr lang="en-US" sz="2200" dirty="0">
                <a:latin typeface="Times New Roman" pitchFamily="18" charset="0"/>
              </a:rPr>
              <a:t>) resistive voltage divider. This is the most widely used biasing method.</a:t>
            </a:r>
          </a:p>
          <a:p>
            <a:pPr algn="just" eaLnBrk="1" hangingPunct="1">
              <a:lnSpc>
                <a:spcPts val="3888"/>
              </a:lnSpc>
            </a:pPr>
            <a:r>
              <a:rPr lang="en-US" sz="2200" dirty="0">
                <a:latin typeface="Times New Roman" pitchFamily="18" charset="0"/>
              </a:rPr>
              <a:t>2. Emitter Bias.</a:t>
            </a:r>
          </a:p>
          <a:p>
            <a:pPr algn="just" eaLnBrk="1" hangingPunct="1">
              <a:lnSpc>
                <a:spcPts val="3888"/>
              </a:lnSpc>
            </a:pPr>
            <a:r>
              <a:rPr lang="en-US" sz="2200" dirty="0">
                <a:latin typeface="Times New Roman" pitchFamily="18" charset="0"/>
              </a:rPr>
              <a:t>3. Base Bias.</a:t>
            </a:r>
          </a:p>
          <a:p>
            <a:pPr algn="just" eaLnBrk="1" hangingPunct="1">
              <a:lnSpc>
                <a:spcPts val="3888"/>
              </a:lnSpc>
            </a:pPr>
            <a:r>
              <a:rPr lang="en-US" sz="2200" dirty="0">
                <a:latin typeface="Times New Roman" pitchFamily="18" charset="0"/>
              </a:rPr>
              <a:t>4. Emitter-Feedback Bias.</a:t>
            </a:r>
          </a:p>
          <a:p>
            <a:pPr algn="just" eaLnBrk="1" hangingPunct="1">
              <a:lnSpc>
                <a:spcPts val="3888"/>
              </a:lnSpc>
            </a:pPr>
            <a:r>
              <a:rPr lang="en-US" sz="2200" dirty="0">
                <a:latin typeface="Times New Roman" pitchFamily="18" charset="0"/>
              </a:rPr>
              <a:t>5. Collector-Feedback Bias.</a:t>
            </a:r>
          </a:p>
          <a:p>
            <a:pPr algn="just" eaLnBrk="1" hangingPunct="1">
              <a:lnSpc>
                <a:spcPts val="2900"/>
              </a:lnSpc>
              <a:spcAft>
                <a:spcPts val="425"/>
              </a:spcAft>
            </a:pPr>
            <a:r>
              <a:rPr lang="en-US" sz="2200" dirty="0">
                <a:latin typeface="Times New Roman" pitchFamily="18" charset="0"/>
              </a:rPr>
              <a:t>This mode of operation allows the output voltage to increase and decrease around the amplifiers Q-point without distortion as the input signal swings through one complete cycle. In other words, the output is available for the full 360</a:t>
            </a:r>
            <a:r>
              <a:rPr lang="en-US" sz="2200" baseline="30000" dirty="0">
                <a:latin typeface="Times New Roman" pitchFamily="18" charset="0"/>
              </a:rPr>
              <a:t>o</a:t>
            </a:r>
            <a:r>
              <a:rPr lang="en-US" sz="2200" dirty="0">
                <a:latin typeface="Times New Roman" pitchFamily="18" charset="0"/>
              </a:rPr>
              <a:t> of the input cycle.</a:t>
            </a:r>
          </a:p>
          <a:p>
            <a:pPr algn="just" eaLnBrk="1" hangingPunct="1">
              <a:lnSpc>
                <a:spcPts val="2900"/>
              </a:lnSpc>
            </a:pPr>
            <a:r>
              <a:rPr lang="en-US" sz="2200" dirty="0">
                <a:latin typeface="Times New Roman" pitchFamily="18" charset="0"/>
              </a:rPr>
              <a:t>These </a:t>
            </a:r>
            <a:r>
              <a:rPr lang="en-US" sz="2200" dirty="0" smtClean="0">
                <a:latin typeface="Times New Roman" pitchFamily="18" charset="0"/>
              </a:rPr>
              <a:t>bias circuits </a:t>
            </a:r>
            <a:r>
              <a:rPr lang="en-US" sz="2200" dirty="0">
                <a:latin typeface="Times New Roman" pitchFamily="18" charset="0"/>
              </a:rPr>
              <a:t>you will take them as experiments in the electronic laboratory in the second year with God willing "In </a:t>
            </a:r>
            <a:r>
              <a:rPr lang="en-US" sz="2200" dirty="0" err="1">
                <a:latin typeface="Times New Roman" pitchFamily="18" charset="0"/>
              </a:rPr>
              <a:t>Sha’a</a:t>
            </a:r>
            <a:r>
              <a:rPr lang="en-US" sz="2200" dirty="0">
                <a:latin typeface="Times New Roman" pitchFamily="18" charset="0"/>
              </a:rPr>
              <a:t> Allah”.</a:t>
            </a:r>
          </a:p>
        </p:txBody>
      </p:sp>
      <p:sp>
        <p:nvSpPr>
          <p:cNvPr id="3" name="Rectangle 2"/>
          <p:cNvSpPr/>
          <p:nvPr/>
        </p:nvSpPr>
        <p:spPr>
          <a:xfrm>
            <a:off x="3736975" y="9926638"/>
            <a:ext cx="93663" cy="125412"/>
          </a:xfrm>
          <a:prstGeom prst="rect">
            <a:avLst/>
          </a:prstGeom>
        </p:spPr>
        <p:txBody>
          <a:bodyPr wrap="none" lIns="0" tIns="0" rIns="0" bIns="0"/>
          <a:lstStyle/>
          <a:p>
            <a:pPr eaLnBrk="1" fontAlgn="auto" hangingPunct="1">
              <a:spcBef>
                <a:spcPts val="0"/>
              </a:spcBef>
              <a:spcAft>
                <a:spcPts val="0"/>
              </a:spcAft>
              <a:defRPr/>
            </a:pPr>
            <a:r>
              <a:rPr lang="en-US" sz="1050">
                <a:latin typeface="Calibri"/>
              </a:rPr>
              <a:t>6</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89793"/>
    </mc:Choice>
    <mc:Fallback xmlns="">
      <p:transition spd="slow" advTm="189793"/>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52413" y="969963"/>
            <a:ext cx="6731000" cy="3873500"/>
          </a:xfrm>
          <a:prstGeom prst="rect">
            <a:avLst/>
          </a:prstGeom>
        </p:spPr>
        <p:txBody>
          <a:bodyPr lIns="0" tIns="0" rIns="0" bIns="0"/>
          <a:lstStyle/>
          <a:p>
            <a:pPr algn="just" eaLnBrk="1" fontAlgn="auto" hangingPunct="1">
              <a:spcBef>
                <a:spcPts val="0"/>
              </a:spcBef>
              <a:spcAft>
                <a:spcPts val="1470"/>
              </a:spcAft>
              <a:defRPr/>
            </a:pPr>
            <a:r>
              <a:rPr lang="en-US" sz="2200" b="1" u="sng" dirty="0">
                <a:latin typeface="Times New Roman"/>
              </a:rPr>
              <a:t>Review Questions:</a:t>
            </a:r>
          </a:p>
          <a:p>
            <a:pPr eaLnBrk="1" fontAlgn="auto" hangingPunct="1">
              <a:lnSpc>
                <a:spcPts val="2928"/>
              </a:lnSpc>
              <a:spcBef>
                <a:spcPts val="0"/>
              </a:spcBef>
              <a:spcAft>
                <a:spcPts val="420"/>
              </a:spcAft>
              <a:defRPr/>
            </a:pPr>
            <a:r>
              <a:rPr lang="en-US" sz="2200" dirty="0">
                <a:latin typeface="Times New Roman"/>
              </a:rPr>
              <a:t>1. What are the upper and lower limits on a dc load line in terms of </a:t>
            </a:r>
            <a:r>
              <a:rPr lang="en-US" sz="2200" dirty="0" err="1">
                <a:latin typeface="Times New Roman"/>
              </a:rPr>
              <a:t>V</a:t>
            </a:r>
            <a:r>
              <a:rPr lang="en-US" cap="small" dirty="0" err="1">
                <a:latin typeface="Times New Roman"/>
              </a:rPr>
              <a:t>ce</a:t>
            </a:r>
            <a:r>
              <a:rPr lang="en-US" cap="small" dirty="0">
                <a:latin typeface="Times New Roman"/>
              </a:rPr>
              <a:t> </a:t>
            </a:r>
            <a:r>
              <a:rPr lang="en-US" sz="2200" dirty="0">
                <a:latin typeface="Times New Roman"/>
              </a:rPr>
              <a:t>and </a:t>
            </a:r>
            <a:r>
              <a:rPr lang="en-US" sz="2200" dirty="0" err="1">
                <a:latin typeface="Times New Roman"/>
              </a:rPr>
              <a:t>I</a:t>
            </a:r>
            <a:r>
              <a:rPr lang="en-US" cap="small" dirty="0" err="1">
                <a:latin typeface="Times New Roman"/>
              </a:rPr>
              <a:t>c</a:t>
            </a:r>
            <a:r>
              <a:rPr lang="en-US" cap="small" dirty="0">
                <a:latin typeface="Times New Roman"/>
              </a:rPr>
              <a:t>?</a:t>
            </a:r>
          </a:p>
          <a:p>
            <a:pPr algn="just" eaLnBrk="1" fontAlgn="auto" hangingPunct="1">
              <a:spcBef>
                <a:spcPts val="0"/>
              </a:spcBef>
              <a:spcAft>
                <a:spcPts val="1470"/>
              </a:spcAft>
              <a:defRPr/>
            </a:pPr>
            <a:r>
              <a:rPr lang="en-US" sz="2200" dirty="0">
                <a:latin typeface="Times New Roman"/>
              </a:rPr>
              <a:t>2. Define </a:t>
            </a:r>
            <a:r>
              <a:rPr lang="en-US" sz="2200" i="1" dirty="0">
                <a:latin typeface="Times New Roman"/>
              </a:rPr>
              <a:t>Q-point.</a:t>
            </a:r>
          </a:p>
          <a:p>
            <a:pPr eaLnBrk="1" fontAlgn="auto" hangingPunct="1">
              <a:lnSpc>
                <a:spcPts val="2904"/>
              </a:lnSpc>
              <a:spcBef>
                <a:spcPts val="0"/>
              </a:spcBef>
              <a:spcAft>
                <a:spcPts val="420"/>
              </a:spcAft>
              <a:defRPr/>
            </a:pPr>
            <a:r>
              <a:rPr lang="en-US" sz="2200" dirty="0">
                <a:latin typeface="Times New Roman"/>
              </a:rPr>
              <a:t>3. At what point on the load line does saturation occur? At what point does cutoff occur?</a:t>
            </a:r>
          </a:p>
          <a:p>
            <a:pPr algn="just" eaLnBrk="1" fontAlgn="auto" hangingPunct="1">
              <a:spcBef>
                <a:spcPts val="0"/>
              </a:spcBef>
              <a:spcAft>
                <a:spcPts val="1470"/>
              </a:spcAft>
              <a:defRPr/>
            </a:pPr>
            <a:r>
              <a:rPr lang="en-US" sz="2200" dirty="0">
                <a:latin typeface="Times New Roman"/>
              </a:rPr>
              <a:t>4. For maximum </a:t>
            </a:r>
            <a:r>
              <a:rPr lang="en-US" sz="2200" i="1" dirty="0" err="1">
                <a:latin typeface="Times New Roman"/>
              </a:rPr>
              <a:t>Vce</a:t>
            </a:r>
            <a:r>
              <a:rPr lang="en-US" sz="2200" i="1" dirty="0">
                <a:latin typeface="Times New Roman"/>
              </a:rPr>
              <a:t>,</a:t>
            </a:r>
            <a:r>
              <a:rPr lang="en-US" sz="2200" dirty="0">
                <a:latin typeface="Times New Roman"/>
              </a:rPr>
              <a:t> where should the Q-point be placed?</a:t>
            </a:r>
          </a:p>
          <a:p>
            <a:pPr eaLnBrk="1" fontAlgn="auto" hangingPunct="1">
              <a:lnSpc>
                <a:spcPts val="2904"/>
              </a:lnSpc>
              <a:spcBef>
                <a:spcPts val="0"/>
              </a:spcBef>
              <a:spcAft>
                <a:spcPts val="0"/>
              </a:spcAft>
              <a:defRPr/>
            </a:pPr>
            <a:r>
              <a:rPr lang="en-US" sz="2200" dirty="0">
                <a:latin typeface="Times New Roman"/>
              </a:rPr>
              <a:t>5. Name the transistor bias circuits and which of them is the commonly used?</a:t>
            </a:r>
          </a:p>
        </p:txBody>
      </p:sp>
      <p:sp>
        <p:nvSpPr>
          <p:cNvPr id="3" name="Rectangle 2"/>
          <p:cNvSpPr/>
          <p:nvPr/>
        </p:nvSpPr>
        <p:spPr>
          <a:xfrm>
            <a:off x="3736975" y="9926638"/>
            <a:ext cx="93663" cy="125412"/>
          </a:xfrm>
          <a:prstGeom prst="rect">
            <a:avLst/>
          </a:prstGeom>
        </p:spPr>
        <p:txBody>
          <a:bodyPr wrap="none" lIns="0" tIns="0" rIns="0" bIns="0"/>
          <a:lstStyle/>
          <a:p>
            <a:pPr eaLnBrk="1" fontAlgn="auto" hangingPunct="1">
              <a:spcBef>
                <a:spcPts val="0"/>
              </a:spcBef>
              <a:spcAft>
                <a:spcPts val="0"/>
              </a:spcAft>
              <a:defRPr/>
            </a:pPr>
            <a:r>
              <a:rPr lang="en-US" sz="1050">
                <a:latin typeface="Calibri"/>
              </a:rPr>
              <a:t>7</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72573"/>
    </mc:Choice>
    <mc:Fallback xmlns="">
      <p:transition spd="slow" advTm="72573"/>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560</Words>
  <Application>Microsoft Office PowerPoint</Application>
  <PresentationFormat>Custom</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c:creator>
  <cp:lastModifiedBy>k</cp:lastModifiedBy>
  <cp:revision>18</cp:revision>
  <dcterms:modified xsi:type="dcterms:W3CDTF">2020-06-06T16:49:01Z</dcterms:modified>
</cp:coreProperties>
</file>