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39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AA53EF2-493D-4C6B-BD38-5F2B475520D5}"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39469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AA53EF2-493D-4C6B-BD38-5F2B475520D5}"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272666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AA53EF2-493D-4C6B-BD38-5F2B475520D5}"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12282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AA53EF2-493D-4C6B-BD38-5F2B475520D5}"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230426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A53EF2-493D-4C6B-BD38-5F2B475520D5}" type="datetimeFigureOut">
              <a:rPr lang="en-GB" smtClean="0"/>
              <a:t>31/05/2020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346329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AA53EF2-493D-4C6B-BD38-5F2B475520D5}" type="datetimeFigureOut">
              <a:rPr lang="en-GB" smtClean="0"/>
              <a:t>31/05/2020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2436873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AA53EF2-493D-4C6B-BD38-5F2B475520D5}" type="datetimeFigureOut">
              <a:rPr lang="en-GB" smtClean="0"/>
              <a:t>31/05/2020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4105729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AA53EF2-493D-4C6B-BD38-5F2B475520D5}" type="datetimeFigureOut">
              <a:rPr lang="en-GB" smtClean="0"/>
              <a:t>31/05/2020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332300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53EF2-493D-4C6B-BD38-5F2B475520D5}" type="datetimeFigureOut">
              <a:rPr lang="en-GB" smtClean="0"/>
              <a:t>31/05/2020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1880757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A53EF2-493D-4C6B-BD38-5F2B475520D5}" type="datetimeFigureOut">
              <a:rPr lang="en-GB" smtClean="0"/>
              <a:t>31/05/2020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2700449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A53EF2-493D-4C6B-BD38-5F2B475520D5}" type="datetimeFigureOut">
              <a:rPr lang="en-GB" smtClean="0"/>
              <a:t>31/05/2020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D788E8-4836-4E36-A9A4-859891859C9A}" type="slidenum">
              <a:rPr lang="en-GB" smtClean="0"/>
              <a:t>‹#›</a:t>
            </a:fld>
            <a:endParaRPr lang="en-GB"/>
          </a:p>
        </p:txBody>
      </p:sp>
    </p:spTree>
    <p:extLst>
      <p:ext uri="{BB962C8B-B14F-4D97-AF65-F5344CB8AC3E}">
        <p14:creationId xmlns:p14="http://schemas.microsoft.com/office/powerpoint/2010/main" val="1251640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700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53EF2-493D-4C6B-BD38-5F2B475520D5}" type="datetimeFigureOut">
              <a:rPr lang="en-GB" smtClean="0"/>
              <a:t>31/05/2020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788E8-4836-4E36-A9A4-859891859C9A}" type="slidenum">
              <a:rPr lang="en-GB" smtClean="0"/>
              <a:t>‹#›</a:t>
            </a:fld>
            <a:endParaRPr lang="en-GB"/>
          </a:p>
        </p:txBody>
      </p:sp>
    </p:spTree>
    <p:extLst>
      <p:ext uri="{BB962C8B-B14F-4D97-AF65-F5344CB8AC3E}">
        <p14:creationId xmlns:p14="http://schemas.microsoft.com/office/powerpoint/2010/main" val="1545003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6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polymer nano-composites</a:t>
            </a:r>
          </a:p>
        </p:txBody>
      </p:sp>
      <p:sp>
        <p:nvSpPr>
          <p:cNvPr id="3" name="Subtitle 2"/>
          <p:cNvSpPr>
            <a:spLocks noGrp="1"/>
          </p:cNvSpPr>
          <p:nvPr>
            <p:ph type="subTitle" idx="1"/>
          </p:nvPr>
        </p:nvSpPr>
        <p:spPr>
          <a:xfrm>
            <a:off x="1524000" y="3837904"/>
            <a:ext cx="9144000" cy="1419896"/>
          </a:xfrm>
        </p:spPr>
        <p:txBody>
          <a:bodyPr/>
          <a:lstStyle/>
          <a:p>
            <a:r>
              <a:rPr lang="en-GB" b="1" dirty="0" smtClean="0">
                <a:latin typeface="High Tower Text" panose="02040502050506030303" pitchFamily="18" charset="0"/>
              </a:rPr>
              <a:t>By</a:t>
            </a:r>
          </a:p>
          <a:p>
            <a:r>
              <a:rPr lang="en-GB" b="1" dirty="0" smtClean="0">
                <a:latin typeface="High Tower Text" panose="02040502050506030303" pitchFamily="18" charset="0"/>
              </a:rPr>
              <a:t>Dr. Raouf Mahmood</a:t>
            </a:r>
          </a:p>
        </p:txBody>
      </p:sp>
    </p:spTree>
    <p:extLst>
      <p:ext uri="{BB962C8B-B14F-4D97-AF65-F5344CB8AC3E}">
        <p14:creationId xmlns:p14="http://schemas.microsoft.com/office/powerpoint/2010/main" val="428588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Characterization</a:t>
            </a:r>
          </a:p>
        </p:txBody>
      </p:sp>
      <p:sp>
        <p:nvSpPr>
          <p:cNvPr id="3" name="Content Placeholder 2"/>
          <p:cNvSpPr>
            <a:spLocks noGrp="1"/>
          </p:cNvSpPr>
          <p:nvPr>
            <p:ph idx="1"/>
          </p:nvPr>
        </p:nvSpPr>
        <p:spPr/>
        <p:txBody>
          <a:bodyPr/>
          <a:lstStyle/>
          <a:p>
            <a:pPr marL="0" indent="0">
              <a:buNone/>
            </a:pPr>
            <a:r>
              <a:rPr lang="en-GB" dirty="0" smtClean="0"/>
              <a:t>The advances made in the last few years in characterization techniques, especially in the structure clarification, have been amazing and have opened new views in solid state materials. </a:t>
            </a:r>
          </a:p>
          <a:p>
            <a:pPr marL="0" indent="0">
              <a:buNone/>
            </a:pPr>
            <a:r>
              <a:rPr lang="en-GB" dirty="0" smtClean="0"/>
              <a:t>Among the several characterization techniques, X-ray diffraction (XRD), scanning electron micrography (SEM) and infrared (IR) spectroscopy are the three important techniques. </a:t>
            </a:r>
          </a:p>
          <a:p>
            <a:pPr marL="0" indent="0">
              <a:buNone/>
            </a:pPr>
            <a:endParaRPr lang="en-GB" dirty="0"/>
          </a:p>
        </p:txBody>
      </p:sp>
    </p:spTree>
    <p:extLst>
      <p:ext uri="{BB962C8B-B14F-4D97-AF65-F5344CB8AC3E}">
        <p14:creationId xmlns:p14="http://schemas.microsoft.com/office/powerpoint/2010/main" val="2939249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Introduction</a:t>
            </a:r>
            <a:endParaRPr lang="en-GB" dirty="0">
              <a:latin typeface="Andalus" panose="02020603050405020304" pitchFamily="18" charset="-78"/>
              <a:cs typeface="Andalus" panose="02020603050405020304" pitchFamily="18" charset="-78"/>
            </a:endParaRPr>
          </a:p>
        </p:txBody>
      </p:sp>
      <p:sp>
        <p:nvSpPr>
          <p:cNvPr id="3" name="Content Placeholder 2"/>
          <p:cNvSpPr>
            <a:spLocks noGrp="1"/>
          </p:cNvSpPr>
          <p:nvPr>
            <p:ph idx="1"/>
          </p:nvPr>
        </p:nvSpPr>
        <p:spPr/>
        <p:txBody>
          <a:bodyPr/>
          <a:lstStyle/>
          <a:p>
            <a:pPr marL="0" indent="0" algn="just">
              <a:lnSpc>
                <a:spcPct val="150000"/>
              </a:lnSpc>
              <a:buNone/>
            </a:pPr>
            <a:r>
              <a:rPr lang="en-GB" dirty="0" smtClean="0"/>
              <a:t>The synthesis of polymer nanocomposites is an essential part of polymer nanotechnology. By inserting the nanometric inorganic compounds, the properties of polymers improve and hence this has a lot of applications depending upon the inorganic material present in the polymers. </a:t>
            </a:r>
            <a:r>
              <a:rPr lang="en-GB" b="1" u="sng" dirty="0" smtClean="0"/>
              <a:t>Solvent casting</a:t>
            </a:r>
            <a:r>
              <a:rPr lang="en-GB" dirty="0" smtClean="0"/>
              <a:t> is one of the easiest and less time consuming methods for the synthesis of polymer nanocomposites. </a:t>
            </a:r>
            <a:endParaRPr lang="en-GB" dirty="0"/>
          </a:p>
        </p:txBody>
      </p:sp>
    </p:spTree>
    <p:extLst>
      <p:ext uri="{BB962C8B-B14F-4D97-AF65-F5344CB8AC3E}">
        <p14:creationId xmlns:p14="http://schemas.microsoft.com/office/powerpoint/2010/main" val="102857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Introduction</a:t>
            </a:r>
            <a:endParaRPr lang="en-GB" dirty="0"/>
          </a:p>
        </p:txBody>
      </p:sp>
      <p:pic>
        <p:nvPicPr>
          <p:cNvPr id="6" name="Content Placeholder 5"/>
          <p:cNvPicPr>
            <a:picLocks noGrp="1" noChangeAspect="1"/>
          </p:cNvPicPr>
          <p:nvPr>
            <p:ph idx="1"/>
          </p:nvPr>
        </p:nvPicPr>
        <p:blipFill>
          <a:blip r:embed="rId2"/>
          <a:stretch>
            <a:fillRect/>
          </a:stretch>
        </p:blipFill>
        <p:spPr>
          <a:xfrm>
            <a:off x="9528882" y="3017618"/>
            <a:ext cx="2390775" cy="1962150"/>
          </a:xfrm>
          <a:prstGeom prst="rect">
            <a:avLst/>
          </a:prstGeom>
        </p:spPr>
      </p:pic>
      <p:pic>
        <p:nvPicPr>
          <p:cNvPr id="5" name="Picture 4"/>
          <p:cNvPicPr>
            <a:picLocks noChangeAspect="1"/>
          </p:cNvPicPr>
          <p:nvPr/>
        </p:nvPicPr>
        <p:blipFill>
          <a:blip r:embed="rId3"/>
          <a:stretch>
            <a:fillRect/>
          </a:stretch>
        </p:blipFill>
        <p:spPr>
          <a:xfrm>
            <a:off x="9528882" y="1026893"/>
            <a:ext cx="2390775" cy="1990725"/>
          </a:xfrm>
          <a:prstGeom prst="rect">
            <a:avLst/>
          </a:prstGeom>
        </p:spPr>
      </p:pic>
      <p:pic>
        <p:nvPicPr>
          <p:cNvPr id="7" name="Picture 6"/>
          <p:cNvPicPr>
            <a:picLocks noChangeAspect="1"/>
          </p:cNvPicPr>
          <p:nvPr/>
        </p:nvPicPr>
        <p:blipFill>
          <a:blip r:embed="rId4"/>
          <a:stretch>
            <a:fillRect/>
          </a:stretch>
        </p:blipFill>
        <p:spPr>
          <a:xfrm>
            <a:off x="9528882" y="5011131"/>
            <a:ext cx="2390775" cy="1797636"/>
          </a:xfrm>
          <a:prstGeom prst="rect">
            <a:avLst/>
          </a:prstGeom>
        </p:spPr>
      </p:pic>
      <p:sp>
        <p:nvSpPr>
          <p:cNvPr id="8" name="Rectangle 7"/>
          <p:cNvSpPr/>
          <p:nvPr/>
        </p:nvSpPr>
        <p:spPr>
          <a:xfrm>
            <a:off x="703385" y="1939631"/>
            <a:ext cx="8825497" cy="4708981"/>
          </a:xfrm>
          <a:prstGeom prst="rect">
            <a:avLst/>
          </a:prstGeom>
        </p:spPr>
        <p:txBody>
          <a:bodyPr wrap="square">
            <a:spAutoFit/>
          </a:bodyPr>
          <a:lstStyle/>
          <a:p>
            <a:pPr algn="just"/>
            <a:r>
              <a:rPr lang="en-GB" sz="2500" dirty="0" smtClean="0"/>
              <a:t>Polymer nanocomposites are materials in which nano-</a:t>
            </a:r>
            <a:r>
              <a:rPr lang="en-GB" sz="2500" dirty="0" err="1" smtClean="0"/>
              <a:t>scopic</a:t>
            </a:r>
            <a:r>
              <a:rPr lang="en-GB" sz="2500" dirty="0" smtClean="0"/>
              <a:t> inorganic particles, typically 10-100 A in at least one dimension, are dispersed in an organic polymer matrix in order to improve the performance properties of the polymer. Systems in which the inorganic particles are the individual layers of a lamellar compound - most typically a nanocomposites of a polymer (such as nylon) embedded among layers of silicates - exhibit suddenly different physical properties relative to the original polymer. For instance, the layer orientation, polymer-silicate nanocomposites exhibit stiffness, strength and dimensional stability in two dimensions (rather than one). Due to nanometer length scale which minimizes scattering of light, nanocomposites are usually transparent.</a:t>
            </a:r>
            <a:endParaRPr lang="en-GB" sz="2500" dirty="0"/>
          </a:p>
        </p:txBody>
      </p:sp>
    </p:spTree>
    <p:extLst>
      <p:ext uri="{BB962C8B-B14F-4D97-AF65-F5344CB8AC3E}">
        <p14:creationId xmlns:p14="http://schemas.microsoft.com/office/powerpoint/2010/main" val="1363354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Introduction</a:t>
            </a:r>
            <a:endParaRPr lang="en-GB" dirty="0"/>
          </a:p>
        </p:txBody>
      </p:sp>
      <p:sp>
        <p:nvSpPr>
          <p:cNvPr id="3" name="Content Placeholder 2"/>
          <p:cNvSpPr>
            <a:spLocks noGrp="1"/>
          </p:cNvSpPr>
          <p:nvPr>
            <p:ph idx="1"/>
          </p:nvPr>
        </p:nvSpPr>
        <p:spPr>
          <a:xfrm>
            <a:off x="838199" y="1825625"/>
            <a:ext cx="8081493" cy="4351338"/>
          </a:xfrm>
        </p:spPr>
        <p:txBody>
          <a:bodyPr>
            <a:noAutofit/>
          </a:bodyPr>
          <a:lstStyle/>
          <a:p>
            <a:pPr marL="0" indent="0" algn="just">
              <a:buNone/>
            </a:pPr>
            <a:r>
              <a:rPr lang="en-GB" sz="3200" dirty="0" smtClean="0"/>
              <a:t>Polymer nanocomposites represent a new </a:t>
            </a:r>
            <a:r>
              <a:rPr lang="en-GB" sz="3200" u="sng" dirty="0" smtClean="0"/>
              <a:t>alternative</a:t>
            </a:r>
            <a:r>
              <a:rPr lang="en-GB" sz="3200" dirty="0" smtClean="0"/>
              <a:t> to typical </a:t>
            </a:r>
            <a:r>
              <a:rPr lang="en-GB" sz="3200" u="sng" dirty="0" smtClean="0"/>
              <a:t>filled polymers</a:t>
            </a:r>
            <a:r>
              <a:rPr lang="en-GB" sz="3200" dirty="0" smtClean="0"/>
              <a:t>. Because of their nanometer sizes, filler dispersion nanocomposites exhibit significantly improved properties when compared to the pure polymers or their traditional composites. These include </a:t>
            </a:r>
            <a:r>
              <a:rPr lang="en-GB" sz="3200" b="1" u="sng" dirty="0" smtClean="0"/>
              <a:t>increased modulus and strength, outstanding barrier properties</a:t>
            </a:r>
            <a:r>
              <a:rPr lang="en-GB" sz="3200" dirty="0" smtClean="0"/>
              <a:t>, </a:t>
            </a:r>
            <a:r>
              <a:rPr lang="en-GB" sz="3200" b="1" u="sng" dirty="0" smtClean="0"/>
              <a:t>improved solvent and heat resistance </a:t>
            </a:r>
            <a:r>
              <a:rPr lang="en-GB" sz="3200" dirty="0" smtClean="0"/>
              <a:t>and </a:t>
            </a:r>
            <a:r>
              <a:rPr lang="en-GB" sz="3200" b="1" u="sng" dirty="0" smtClean="0"/>
              <a:t>decreased flammability. </a:t>
            </a:r>
            <a:endParaRPr lang="en-GB" sz="3200" b="1" u="sng" dirty="0"/>
          </a:p>
        </p:txBody>
      </p:sp>
      <p:pic>
        <p:nvPicPr>
          <p:cNvPr id="4" name="Picture 3"/>
          <p:cNvPicPr>
            <a:picLocks noChangeAspect="1"/>
          </p:cNvPicPr>
          <p:nvPr/>
        </p:nvPicPr>
        <p:blipFill rotWithShape="1">
          <a:blip r:embed="rId2"/>
          <a:srcRect r="4930"/>
          <a:stretch/>
        </p:blipFill>
        <p:spPr>
          <a:xfrm>
            <a:off x="8919693" y="2693474"/>
            <a:ext cx="2434107" cy="1957052"/>
          </a:xfrm>
          <a:prstGeom prst="rect">
            <a:avLst/>
          </a:prstGeom>
        </p:spPr>
      </p:pic>
    </p:spTree>
    <p:extLst>
      <p:ext uri="{BB962C8B-B14F-4D97-AF65-F5344CB8AC3E}">
        <p14:creationId xmlns:p14="http://schemas.microsoft.com/office/powerpoint/2010/main" val="3668247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Introduction</a:t>
            </a:r>
            <a:endParaRPr lang="en-GB" dirty="0"/>
          </a:p>
        </p:txBody>
      </p:sp>
      <p:sp>
        <p:nvSpPr>
          <p:cNvPr id="3" name="Content Placeholder 2"/>
          <p:cNvSpPr>
            <a:spLocks noGrp="1"/>
          </p:cNvSpPr>
          <p:nvPr>
            <p:ph idx="1"/>
          </p:nvPr>
        </p:nvSpPr>
        <p:spPr/>
        <p:txBody>
          <a:bodyPr>
            <a:normAutofit/>
          </a:bodyPr>
          <a:lstStyle/>
          <a:p>
            <a:pPr marL="0" indent="0" algn="just">
              <a:buNone/>
            </a:pPr>
            <a:r>
              <a:rPr lang="en-GB" dirty="0" smtClean="0"/>
              <a:t>Polymers that contain transition metal complexes ( </a:t>
            </a:r>
            <a:r>
              <a:rPr lang="en-GB" dirty="0"/>
              <a:t>consist of </a:t>
            </a:r>
            <a:r>
              <a:rPr lang="en-GB" u="sng" dirty="0"/>
              <a:t>3d</a:t>
            </a:r>
            <a:r>
              <a:rPr lang="en-GB" dirty="0"/>
              <a:t> elements from </a:t>
            </a:r>
            <a:r>
              <a:rPr lang="en-GB" dirty="0" err="1"/>
              <a:t>Sc</a:t>
            </a:r>
            <a:r>
              <a:rPr lang="en-GB" dirty="0"/>
              <a:t> to Cu, </a:t>
            </a:r>
            <a:r>
              <a:rPr lang="en-GB" u="sng" dirty="0"/>
              <a:t>4d</a:t>
            </a:r>
            <a:r>
              <a:rPr lang="en-GB" dirty="0"/>
              <a:t> elements from Y to </a:t>
            </a:r>
            <a:r>
              <a:rPr lang="en-GB" dirty="0" smtClean="0"/>
              <a:t>Ag). These macromolecules are hybrid of </a:t>
            </a:r>
            <a:r>
              <a:rPr lang="en-GB" u="sng" dirty="0" smtClean="0"/>
              <a:t>n-conjugated organic </a:t>
            </a:r>
            <a:r>
              <a:rPr lang="en-GB" dirty="0" smtClean="0"/>
              <a:t>and </a:t>
            </a:r>
            <a:r>
              <a:rPr lang="en-GB" u="sng" dirty="0" smtClean="0"/>
              <a:t>transition metal containing polymers</a:t>
            </a:r>
            <a:r>
              <a:rPr lang="en-GB" dirty="0" smtClean="0"/>
              <a:t>. n-conjugated organic polymers, such as </a:t>
            </a:r>
            <a:r>
              <a:rPr lang="en-GB" dirty="0" err="1" smtClean="0"/>
              <a:t>polyacetylene</a:t>
            </a:r>
            <a:r>
              <a:rPr lang="en-GB" dirty="0" smtClean="0"/>
              <a:t>, poly </a:t>
            </a:r>
            <a:r>
              <a:rPr lang="en-GB" dirty="0" err="1" smtClean="0"/>
              <a:t>thiophene</a:t>
            </a:r>
            <a:r>
              <a:rPr lang="en-GB" dirty="0" smtClean="0"/>
              <a:t>, and </a:t>
            </a:r>
            <a:r>
              <a:rPr lang="en-GB" dirty="0" err="1" smtClean="0"/>
              <a:t>polypyrrole</a:t>
            </a:r>
            <a:r>
              <a:rPr lang="en-GB" dirty="0" smtClean="0"/>
              <a:t>, as well as oligomers and derivatives of these materials have been extensively explored. These materials are gifted with many important properties such as </a:t>
            </a:r>
            <a:r>
              <a:rPr lang="en-GB" b="1" u="sng" dirty="0" smtClean="0"/>
              <a:t>nonlinear optical properties, electronic conductivity and luminescence</a:t>
            </a:r>
            <a:r>
              <a:rPr lang="en-GB" dirty="0" smtClean="0"/>
              <a:t>, and have been proposed for their use in various applications including </a:t>
            </a:r>
            <a:r>
              <a:rPr lang="en-GB" b="1" u="sng" dirty="0" smtClean="0"/>
              <a:t>chemical sensors, electroluminescent devices, electro catalysis, batteries, smart windows and memory devices</a:t>
            </a:r>
            <a:r>
              <a:rPr lang="en-GB" dirty="0" smtClean="0"/>
              <a:t>. </a:t>
            </a:r>
            <a:endParaRPr lang="en-GB" dirty="0"/>
          </a:p>
        </p:txBody>
      </p:sp>
    </p:spTree>
    <p:extLst>
      <p:ext uri="{BB962C8B-B14F-4D97-AF65-F5344CB8AC3E}">
        <p14:creationId xmlns:p14="http://schemas.microsoft.com/office/powerpoint/2010/main" val="399766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Introduction</a:t>
            </a:r>
            <a:endParaRPr lang="en-GB" dirty="0"/>
          </a:p>
        </p:txBody>
      </p:sp>
      <p:sp>
        <p:nvSpPr>
          <p:cNvPr id="3" name="Content Placeholder 2"/>
          <p:cNvSpPr>
            <a:spLocks noGrp="1"/>
          </p:cNvSpPr>
          <p:nvPr>
            <p:ph idx="1"/>
          </p:nvPr>
        </p:nvSpPr>
        <p:spPr>
          <a:xfrm>
            <a:off x="838200" y="1825625"/>
            <a:ext cx="7246257" cy="4351338"/>
          </a:xfrm>
        </p:spPr>
        <p:txBody>
          <a:bodyPr>
            <a:noAutofit/>
          </a:bodyPr>
          <a:lstStyle/>
          <a:p>
            <a:pPr marL="0" indent="0" algn="just">
              <a:buNone/>
            </a:pPr>
            <a:r>
              <a:rPr lang="en-GB" sz="3200" b="1" u="sng" dirty="0" smtClean="0"/>
              <a:t>Layered silicate/polymer nanocomposites </a:t>
            </a:r>
            <a:r>
              <a:rPr lang="en-GB" sz="3200" dirty="0" smtClean="0"/>
              <a:t>exhibit superior mechanical characteristics (e.g. </a:t>
            </a:r>
            <a:r>
              <a:rPr lang="en-GB" sz="3200" u="sng" dirty="0" smtClean="0"/>
              <a:t>40% increase </a:t>
            </a:r>
            <a:r>
              <a:rPr lang="en-GB" sz="3200" dirty="0" smtClean="0"/>
              <a:t>of room temperature tensile strength), </a:t>
            </a:r>
            <a:r>
              <a:rPr lang="en-GB" sz="3200" u="sng" dirty="0" smtClean="0"/>
              <a:t>heat resistance </a:t>
            </a:r>
            <a:r>
              <a:rPr lang="en-GB" sz="3200" dirty="0" smtClean="0"/>
              <a:t>(e.g. </a:t>
            </a:r>
            <a:r>
              <a:rPr lang="en-GB" sz="3200" u="sng" dirty="0" smtClean="0"/>
              <a:t>100% increase in the heat distortion </a:t>
            </a:r>
            <a:r>
              <a:rPr lang="en-GB" sz="3200" dirty="0" smtClean="0"/>
              <a:t>temperature) and chemical resistance compared to the neat or traditionally filled resins. These property improvements result from only a </a:t>
            </a:r>
            <a:r>
              <a:rPr lang="en-GB" sz="3200" b="1" u="sng" dirty="0" smtClean="0"/>
              <a:t>0.1-10 vol. % </a:t>
            </a:r>
            <a:r>
              <a:rPr lang="en-GB" sz="3200" dirty="0" smtClean="0"/>
              <a:t>addition of the dispersed Nano phase. </a:t>
            </a:r>
            <a:endParaRPr lang="en-GB" sz="3200" dirty="0"/>
          </a:p>
        </p:txBody>
      </p:sp>
      <p:pic>
        <p:nvPicPr>
          <p:cNvPr id="4" name="Picture 3"/>
          <p:cNvPicPr>
            <a:picLocks noChangeAspect="1"/>
          </p:cNvPicPr>
          <p:nvPr/>
        </p:nvPicPr>
        <p:blipFill>
          <a:blip r:embed="rId2"/>
          <a:stretch>
            <a:fillRect/>
          </a:stretch>
        </p:blipFill>
        <p:spPr>
          <a:xfrm>
            <a:off x="8650514" y="1825624"/>
            <a:ext cx="2235199" cy="1440089"/>
          </a:xfrm>
          <a:prstGeom prst="rect">
            <a:avLst/>
          </a:prstGeom>
        </p:spPr>
      </p:pic>
      <p:pic>
        <p:nvPicPr>
          <p:cNvPr id="5" name="Picture 4"/>
          <p:cNvPicPr>
            <a:picLocks noChangeAspect="1"/>
          </p:cNvPicPr>
          <p:nvPr/>
        </p:nvPicPr>
        <p:blipFill>
          <a:blip r:embed="rId3"/>
          <a:stretch>
            <a:fillRect/>
          </a:stretch>
        </p:blipFill>
        <p:spPr>
          <a:xfrm>
            <a:off x="8650514" y="3265713"/>
            <a:ext cx="2525486" cy="2046516"/>
          </a:xfrm>
          <a:prstGeom prst="rect">
            <a:avLst/>
          </a:prstGeom>
        </p:spPr>
      </p:pic>
    </p:spTree>
    <p:extLst>
      <p:ext uri="{BB962C8B-B14F-4D97-AF65-F5344CB8AC3E}">
        <p14:creationId xmlns:p14="http://schemas.microsoft.com/office/powerpoint/2010/main" val="2385596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Introduction</a:t>
            </a:r>
            <a:endParaRPr lang="en-GB" dirty="0"/>
          </a:p>
        </p:txBody>
      </p:sp>
      <p:sp>
        <p:nvSpPr>
          <p:cNvPr id="3" name="Content Placeholder 2"/>
          <p:cNvSpPr>
            <a:spLocks noGrp="1"/>
          </p:cNvSpPr>
          <p:nvPr>
            <p:ph idx="1"/>
          </p:nvPr>
        </p:nvSpPr>
        <p:spPr>
          <a:xfrm>
            <a:off x="624114" y="1825625"/>
            <a:ext cx="10729685" cy="4351338"/>
          </a:xfrm>
        </p:spPr>
        <p:txBody>
          <a:bodyPr>
            <a:noAutofit/>
          </a:bodyPr>
          <a:lstStyle/>
          <a:p>
            <a:pPr marL="0" indent="0" algn="just">
              <a:buNone/>
            </a:pPr>
            <a:r>
              <a:rPr lang="en-GB" sz="3000" dirty="0" smtClean="0"/>
              <a:t>Structural applications, polymer nanoparticle compounds have very interesting functional applications. For instance, Ɣ-Fe2O3/ polymer nanocomposites are used as advanced toner materials for high quality colour copiers and printers. </a:t>
            </a:r>
          </a:p>
          <a:p>
            <a:pPr marL="0" indent="0" algn="just">
              <a:buNone/>
            </a:pPr>
            <a:r>
              <a:rPr lang="en-GB" sz="3000" dirty="0" smtClean="0"/>
              <a:t>Polymer materials have been filled with several inorganic compounds in order to increase properties like heat resistance, mechanical strength and impact resistance and to decrease other properties like electrical conductivity, dielectric constant thereby increasing the permeability for gases like oxygen and water vapour.</a:t>
            </a:r>
            <a:endParaRPr lang="en-GB" sz="3000" dirty="0"/>
          </a:p>
        </p:txBody>
      </p:sp>
    </p:spTree>
    <p:extLst>
      <p:ext uri="{BB962C8B-B14F-4D97-AF65-F5344CB8AC3E}">
        <p14:creationId xmlns:p14="http://schemas.microsoft.com/office/powerpoint/2010/main" val="221501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Introduction</a:t>
            </a:r>
            <a:endParaRPr lang="en-GB" dirty="0"/>
          </a:p>
        </p:txBody>
      </p:sp>
      <p:sp>
        <p:nvSpPr>
          <p:cNvPr id="3" name="Content Placeholder 2"/>
          <p:cNvSpPr>
            <a:spLocks noGrp="1"/>
          </p:cNvSpPr>
          <p:nvPr>
            <p:ph idx="1"/>
          </p:nvPr>
        </p:nvSpPr>
        <p:spPr/>
        <p:txBody>
          <a:bodyPr>
            <a:normAutofit/>
          </a:bodyPr>
          <a:lstStyle/>
          <a:p>
            <a:pPr marL="0" indent="0" algn="just">
              <a:buNone/>
            </a:pPr>
            <a:r>
              <a:rPr lang="en-GB" sz="3200" b="1" u="sng" dirty="0" smtClean="0"/>
              <a:t>Polymer composites containing ferrites </a:t>
            </a:r>
            <a:r>
              <a:rPr lang="en-GB" sz="3200" dirty="0" smtClean="0"/>
              <a:t>are gradually replacing conventional ceramic magnetic materials because of their mould ability and reduction in cost. They are also potential materials for microwave absorbers, sensors and other aerospace applications. These flexible magnets or rubber ferrite composites are possible by the incorporation of magnetic powders in various elastomer matrices. This </a:t>
            </a:r>
            <a:r>
              <a:rPr lang="en-GB" sz="3200" b="1" u="sng" dirty="0" smtClean="0"/>
              <a:t>modifies the physical properties of the polymer matrix considerably. </a:t>
            </a:r>
            <a:endParaRPr lang="en-GB" sz="3200" b="1" u="sng" dirty="0"/>
          </a:p>
        </p:txBody>
      </p:sp>
    </p:spTree>
    <p:extLst>
      <p:ext uri="{BB962C8B-B14F-4D97-AF65-F5344CB8AC3E}">
        <p14:creationId xmlns:p14="http://schemas.microsoft.com/office/powerpoint/2010/main" val="479953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3700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ndalus" panose="02020603050405020304" pitchFamily="18" charset="-78"/>
                <a:cs typeface="Andalus" panose="02020603050405020304" pitchFamily="18" charset="-78"/>
              </a:rPr>
              <a:t>Characterization</a:t>
            </a:r>
          </a:p>
        </p:txBody>
      </p:sp>
      <p:sp>
        <p:nvSpPr>
          <p:cNvPr id="3" name="Content Placeholder 2"/>
          <p:cNvSpPr>
            <a:spLocks noGrp="1"/>
          </p:cNvSpPr>
          <p:nvPr>
            <p:ph idx="1"/>
          </p:nvPr>
        </p:nvSpPr>
        <p:spPr/>
        <p:txBody>
          <a:bodyPr>
            <a:normAutofit/>
          </a:bodyPr>
          <a:lstStyle/>
          <a:p>
            <a:pPr marL="0" indent="0" algn="just">
              <a:buNone/>
            </a:pPr>
            <a:r>
              <a:rPr lang="en-GB" dirty="0" smtClean="0"/>
              <a:t>Characterization is an essential part of all investigations dealing with materials. The important features of characterization are </a:t>
            </a:r>
            <a:r>
              <a:rPr lang="en-GB" b="1" u="sng" dirty="0" smtClean="0"/>
              <a:t>chemical composition</a:t>
            </a:r>
            <a:r>
              <a:rPr lang="en-GB" dirty="0" smtClean="0"/>
              <a:t> and </a:t>
            </a:r>
            <a:r>
              <a:rPr lang="en-GB" b="1" u="sng" dirty="0" smtClean="0"/>
              <a:t>compositional homogeneity </a:t>
            </a:r>
            <a:r>
              <a:rPr lang="en-GB" dirty="0" smtClean="0"/>
              <a:t>(chemical homogeneity), </a:t>
            </a:r>
            <a:r>
              <a:rPr lang="en-GB" b="1" u="sng" dirty="0" smtClean="0"/>
              <a:t>structure</a:t>
            </a:r>
            <a:r>
              <a:rPr lang="en-GB" dirty="0" smtClean="0"/>
              <a:t> (including crystal system where possible atomic coordinates, bonding and ultra structure) and </a:t>
            </a:r>
            <a:r>
              <a:rPr lang="en-GB" b="1" u="sng" dirty="0" smtClean="0"/>
              <a:t>identification</a:t>
            </a:r>
            <a:r>
              <a:rPr lang="en-GB" dirty="0" smtClean="0"/>
              <a:t> and </a:t>
            </a:r>
            <a:r>
              <a:rPr lang="en-GB" b="1" u="sng" dirty="0" smtClean="0"/>
              <a:t>analysis of defects </a:t>
            </a:r>
            <a:r>
              <a:rPr lang="en-GB" dirty="0" smtClean="0"/>
              <a:t>and </a:t>
            </a:r>
            <a:r>
              <a:rPr lang="en-GB" b="1" u="sng" dirty="0" smtClean="0"/>
              <a:t>impurities</a:t>
            </a:r>
            <a:r>
              <a:rPr lang="en-GB" dirty="0" smtClean="0"/>
              <a:t> influencing the properties of the materials. Characterization, therefore, describes all those features of composition and structure of a material that would suffice for reproducing the material.</a:t>
            </a:r>
            <a:endParaRPr lang="en-GB" dirty="0"/>
          </a:p>
        </p:txBody>
      </p:sp>
    </p:spTree>
    <p:extLst>
      <p:ext uri="{BB962C8B-B14F-4D97-AF65-F5344CB8AC3E}">
        <p14:creationId xmlns:p14="http://schemas.microsoft.com/office/powerpoint/2010/main" val="127264442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112</TotalTime>
  <Words>714</Words>
  <Application>Microsoft Office PowerPoint</Application>
  <PresentationFormat>Widescreen</PresentationFormat>
  <Paragraphs>23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Andalus</vt:lpstr>
      <vt:lpstr>Arial</vt:lpstr>
      <vt:lpstr>Calibri</vt:lpstr>
      <vt:lpstr>Calibri Light</vt:lpstr>
      <vt:lpstr>High Tower Text</vt:lpstr>
      <vt:lpstr>Office Theme</vt:lpstr>
      <vt:lpstr>polymer nano-composites</vt:lpstr>
      <vt:lpstr>Introduction</vt:lpstr>
      <vt:lpstr>Introduction</vt:lpstr>
      <vt:lpstr>Introduction</vt:lpstr>
      <vt:lpstr>Introduction</vt:lpstr>
      <vt:lpstr>Introduction</vt:lpstr>
      <vt:lpstr>Introduction</vt:lpstr>
      <vt:lpstr>Introduction</vt:lpstr>
      <vt:lpstr>Characterization</vt:lpstr>
      <vt:lpstr>Characterization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polymer nano-composites</dc:title>
  <dc:creator>Raouf</dc:creator>
  <cp:lastModifiedBy>Raouf</cp:lastModifiedBy>
  <cp:revision>13</cp:revision>
  <dcterms:created xsi:type="dcterms:W3CDTF">2020-05-31T13:39:51Z</dcterms:created>
  <dcterms:modified xsi:type="dcterms:W3CDTF">2020-05-31T15:32:34Z</dcterms:modified>
</cp:coreProperties>
</file>