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r" defTabSz="914400" rtl="1" eaLnBrk="1" latinLnBrk="0" hangingPunct="1">
      <a:defRPr kern="1200">
        <a:solidFill>
          <a:schemeClr val="tx1"/>
        </a:solidFill>
        <a:latin typeface="Calibri" pitchFamily="34" charset="0"/>
        <a:ea typeface="+mn-ea"/>
        <a:cs typeface="+mn-cs"/>
      </a:defRPr>
    </a:lvl6pPr>
    <a:lvl7pPr marL="2743200" algn="r" defTabSz="914400" rtl="1" eaLnBrk="1" latinLnBrk="0" hangingPunct="1">
      <a:defRPr kern="1200">
        <a:solidFill>
          <a:schemeClr val="tx1"/>
        </a:solidFill>
        <a:latin typeface="Calibri" pitchFamily="34" charset="0"/>
        <a:ea typeface="+mn-ea"/>
        <a:cs typeface="+mn-cs"/>
      </a:defRPr>
    </a:lvl7pPr>
    <a:lvl8pPr marL="3200400" algn="r" defTabSz="914400" rtl="1" eaLnBrk="1" latinLnBrk="0" hangingPunct="1">
      <a:defRPr kern="1200">
        <a:solidFill>
          <a:schemeClr val="tx1"/>
        </a:solidFill>
        <a:latin typeface="Calibri" pitchFamily="34" charset="0"/>
        <a:ea typeface="+mn-ea"/>
        <a:cs typeface="+mn-cs"/>
      </a:defRPr>
    </a:lvl8pPr>
    <a:lvl9pPr marL="3657600" algn="r" defTabSz="914400" rtl="1"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650" y="72"/>
      </p:cViewPr>
      <p:guideLst>
        <p:guide orient="horz" pos="3367"/>
        <p:guide pos="238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053613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pitchFamily="34" charset="0"/>
        </a:defRPr>
      </a:lvl2pPr>
      <a:lvl3pPr algn="l" rtl="0" fontAlgn="base">
        <a:lnSpc>
          <a:spcPct val="90000"/>
        </a:lnSpc>
        <a:spcBef>
          <a:spcPct val="0"/>
        </a:spcBef>
        <a:spcAft>
          <a:spcPct val="0"/>
        </a:spcAft>
        <a:defRPr sz="4400">
          <a:solidFill>
            <a:schemeClr val="tx1"/>
          </a:solidFill>
          <a:latin typeface="Calibri" pitchFamily="34" charset="0"/>
        </a:defRPr>
      </a:lvl3pPr>
      <a:lvl4pPr algn="l" rtl="0" fontAlgn="base">
        <a:lnSpc>
          <a:spcPct val="90000"/>
        </a:lnSpc>
        <a:spcBef>
          <a:spcPct val="0"/>
        </a:spcBef>
        <a:spcAft>
          <a:spcPct val="0"/>
        </a:spcAft>
        <a:defRPr sz="4400">
          <a:solidFill>
            <a:schemeClr val="tx1"/>
          </a:solidFill>
          <a:latin typeface="Calibri" pitchFamily="34" charset="0"/>
        </a:defRPr>
      </a:lvl4pPr>
      <a:lvl5pPr algn="l" rtl="0" fontAlgn="base">
        <a:lnSpc>
          <a:spcPct val="90000"/>
        </a:lnSpc>
        <a:spcBef>
          <a:spcPct val="0"/>
        </a:spcBef>
        <a:spcAft>
          <a:spcPct val="0"/>
        </a:spcAft>
        <a:defRPr sz="4400">
          <a:solidFill>
            <a:schemeClr val="tx1"/>
          </a:solidFill>
          <a:latin typeface="Calibri" pitchFamily="34" charset="0"/>
        </a:defRPr>
      </a:lvl5pPr>
      <a:lvl6pPr marL="457200" algn="l" rtl="0" fontAlgn="base">
        <a:lnSpc>
          <a:spcPct val="90000"/>
        </a:lnSpc>
        <a:spcBef>
          <a:spcPct val="0"/>
        </a:spcBef>
        <a:spcAft>
          <a:spcPct val="0"/>
        </a:spcAft>
        <a:defRPr sz="4400">
          <a:solidFill>
            <a:schemeClr val="tx1"/>
          </a:solidFill>
          <a:latin typeface="Calibri" pitchFamily="34" charset="0"/>
        </a:defRPr>
      </a:lvl6pPr>
      <a:lvl7pPr marL="914400" algn="l" rtl="0" fontAlgn="base">
        <a:lnSpc>
          <a:spcPct val="90000"/>
        </a:lnSpc>
        <a:spcBef>
          <a:spcPct val="0"/>
        </a:spcBef>
        <a:spcAft>
          <a:spcPct val="0"/>
        </a:spcAft>
        <a:defRPr sz="4400">
          <a:solidFill>
            <a:schemeClr val="tx1"/>
          </a:solidFill>
          <a:latin typeface="Calibri" pitchFamily="34" charset="0"/>
        </a:defRPr>
      </a:lvl7pPr>
      <a:lvl8pPr marL="1371600" algn="l" rtl="0" fontAlgn="base">
        <a:lnSpc>
          <a:spcPct val="90000"/>
        </a:lnSpc>
        <a:spcBef>
          <a:spcPct val="0"/>
        </a:spcBef>
        <a:spcAft>
          <a:spcPct val="0"/>
        </a:spcAft>
        <a:defRPr sz="4400">
          <a:solidFill>
            <a:schemeClr val="tx1"/>
          </a:solidFill>
          <a:latin typeface="Calibri" pitchFamily="34" charset="0"/>
        </a:defRPr>
      </a:lvl8pPr>
      <a:lvl9pPr marL="1828800" algn="l" rtl="0" fontAlgn="base">
        <a:lnSpc>
          <a:spcPct val="90000"/>
        </a:lnSpc>
        <a:spcBef>
          <a:spcPct val="0"/>
        </a:spcBef>
        <a:spcAft>
          <a:spcPct val="0"/>
        </a:spcAft>
        <a:defRPr sz="4400">
          <a:solidFill>
            <a:schemeClr val="tx1"/>
          </a:solidFill>
          <a:latin typeface="Calibri" pitchFamily="34" charset="0"/>
        </a:defRPr>
      </a:lvl9pPr>
    </p:titleStyle>
    <p:bodyStyle>
      <a:lvl1pPr marL="228600" indent="-228600" algn="l" rtl="0" fontAlgn="base">
        <a:lnSpc>
          <a:spcPct val="90000"/>
        </a:lnSpc>
        <a:spcBef>
          <a:spcPts val="1000"/>
        </a:spcBef>
        <a:spcAft>
          <a:spcPct val="0"/>
        </a:spcAft>
        <a:buFont typeface="Arial"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ChangeArrowheads="1"/>
          </p:cNvSpPr>
          <p:nvPr/>
        </p:nvSpPr>
        <p:spPr bwMode="auto">
          <a:xfrm>
            <a:off x="252413" y="969962"/>
            <a:ext cx="7108825" cy="413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2200" b="1" u="sng" dirty="0">
                <a:latin typeface="Times New Roman" pitchFamily="18" charset="0"/>
              </a:rPr>
              <a:t>Term 2, Lecture 3: The BJT as a Switch and an Amplifier</a:t>
            </a:r>
          </a:p>
        </p:txBody>
      </p:sp>
      <p:sp>
        <p:nvSpPr>
          <p:cNvPr id="3" name="Rectangle 2"/>
          <p:cNvSpPr/>
          <p:nvPr/>
        </p:nvSpPr>
        <p:spPr>
          <a:xfrm>
            <a:off x="252413" y="1481138"/>
            <a:ext cx="7108825" cy="8186737"/>
          </a:xfrm>
          <a:prstGeom prst="rect">
            <a:avLst/>
          </a:prstGeom>
        </p:spPr>
        <p:txBody>
          <a:bodyPr lIns="0" tIns="0" rIns="0" bIns="0"/>
          <a:lstStyle/>
          <a:p>
            <a:pPr eaLnBrk="1" hangingPunct="1">
              <a:lnSpc>
                <a:spcPts val="2900"/>
              </a:lnSpc>
              <a:spcAft>
                <a:spcPts val="625"/>
              </a:spcAft>
            </a:pPr>
            <a:r>
              <a:rPr lang="en-US" sz="2200" b="1" dirty="0">
                <a:latin typeface="Times New Roman" pitchFamily="18" charset="0"/>
              </a:rPr>
              <a:t>The two major applications for BJT are a switch and amplifier.</a:t>
            </a:r>
          </a:p>
          <a:p>
            <a:pPr eaLnBrk="1" hangingPunct="1">
              <a:spcAft>
                <a:spcPts val="1475"/>
              </a:spcAft>
            </a:pPr>
            <a:r>
              <a:rPr lang="en-US" sz="2200" b="1" u="sng" dirty="0">
                <a:latin typeface="Times New Roman" pitchFamily="18" charset="0"/>
              </a:rPr>
              <a:t>The BJT as a Switch</a:t>
            </a:r>
          </a:p>
          <a:p>
            <a:pPr eaLnBrk="1" hangingPunct="1">
              <a:lnSpc>
                <a:spcPts val="2900"/>
              </a:lnSpc>
            </a:pPr>
            <a:r>
              <a:rPr lang="en-US" sz="2200" dirty="0">
                <a:latin typeface="Times New Roman" pitchFamily="18" charset="0"/>
              </a:rPr>
              <a:t>As mentioned in the previous lecture (lecture 2), the first major application for a BJT is a switching application. When used as an electronic switch, a BJT is normally operated alternately in cutoff and saturation. Many digital circuits use the BJT as a switch, where 0 V means logic 0 (cutoff = open CCT. ) and +5 V means logic 1 (saturation = short CCT</a:t>
            </a:r>
            <a:r>
              <a:rPr lang="en-US" sz="2200" dirty="0" smtClean="0">
                <a:latin typeface="Times New Roman" pitchFamily="18" charset="0"/>
              </a:rPr>
              <a:t>.).</a:t>
            </a:r>
          </a:p>
          <a:p>
            <a:pPr eaLnBrk="1" hangingPunct="1">
              <a:lnSpc>
                <a:spcPts val="2900"/>
              </a:lnSpc>
            </a:pPr>
            <a:endParaRPr lang="en-US" sz="2200" dirty="0">
              <a:latin typeface="Times New Roman" pitchFamily="18" charset="0"/>
            </a:endParaRPr>
          </a:p>
        </p:txBody>
      </p:sp>
      <p:sp>
        <p:nvSpPr>
          <p:cNvPr id="1028" name="Rectangle 3"/>
          <p:cNvSpPr>
            <a:spLocks noChangeArrowheads="1"/>
          </p:cNvSpPr>
          <p:nvPr/>
        </p:nvSpPr>
        <p:spPr bwMode="auto">
          <a:xfrm>
            <a:off x="3786188" y="9926638"/>
            <a:ext cx="87312"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b="1" dirty="0">
                <a:latin typeface="Times New Roman" pitchFamily="18" charset="0"/>
              </a:rPr>
              <a:t>1</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71463" y="5041106"/>
            <a:ext cx="6985000" cy="4784090"/>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88" y="914400"/>
            <a:ext cx="7113587" cy="287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3"/>
          <p:cNvSpPr>
            <a:spLocks noChangeArrowheads="1"/>
          </p:cNvSpPr>
          <p:nvPr/>
        </p:nvSpPr>
        <p:spPr bwMode="auto">
          <a:xfrm>
            <a:off x="5668963" y="1779588"/>
            <a:ext cx="304800" cy="10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b="1">
                <a:solidFill>
                  <a:srgbClr val="EF34A5"/>
                </a:solidFill>
                <a:latin typeface="Times New Roman" pitchFamily="18" charset="0"/>
              </a:rPr>
              <a:t>Cfsat)</a:t>
            </a:r>
          </a:p>
        </p:txBody>
      </p:sp>
      <p:sp>
        <p:nvSpPr>
          <p:cNvPr id="2053" name="Rectangle 4"/>
          <p:cNvSpPr>
            <a:spLocks noChangeArrowheads="1"/>
          </p:cNvSpPr>
          <p:nvPr/>
        </p:nvSpPr>
        <p:spPr bwMode="auto">
          <a:xfrm>
            <a:off x="6894513" y="1779588"/>
            <a:ext cx="304800" cy="10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a:solidFill>
                  <a:srgbClr val="EF34A5"/>
                </a:solidFill>
                <a:latin typeface="Arial" pitchFamily="34" charset="0"/>
              </a:rPr>
              <a:t>Cfsat)</a:t>
            </a:r>
          </a:p>
        </p:txBody>
      </p:sp>
      <p:sp>
        <p:nvSpPr>
          <p:cNvPr id="2054" name="Rectangle 5"/>
          <p:cNvSpPr>
            <a:spLocks noChangeArrowheads="1"/>
          </p:cNvSpPr>
          <p:nvPr/>
        </p:nvSpPr>
        <p:spPr bwMode="auto">
          <a:xfrm>
            <a:off x="476250" y="2378075"/>
            <a:ext cx="9080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1500" b="1">
                <a:solidFill>
                  <a:srgbClr val="3E3249"/>
                </a:solidFill>
                <a:latin typeface="Times New Roman" pitchFamily="18" charset="0"/>
              </a:rPr>
              <a:t>o vo</a:t>
            </a:r>
            <a:r>
              <a:rPr lang="en-US" sz="1500" b="1">
                <a:solidFill>
                  <a:srgbClr val="261D33"/>
                </a:solidFill>
                <a:latin typeface="Times New Roman" pitchFamily="18" charset="0"/>
              </a:rPr>
              <a:t>—VA</a:t>
            </a:r>
          </a:p>
        </p:txBody>
      </p:sp>
      <p:sp>
        <p:nvSpPr>
          <p:cNvPr id="2055" name="Rectangle 6"/>
          <p:cNvSpPr>
            <a:spLocks noChangeArrowheads="1"/>
          </p:cNvSpPr>
          <p:nvPr/>
        </p:nvSpPr>
        <p:spPr bwMode="auto">
          <a:xfrm>
            <a:off x="481013" y="3444875"/>
            <a:ext cx="1712912" cy="15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1200" b="1">
                <a:solidFill>
                  <a:srgbClr val="534964"/>
                </a:solidFill>
                <a:latin typeface="Times New Roman" pitchFamily="18" charset="0"/>
              </a:rPr>
              <a:t>(a) Cutoff </a:t>
            </a:r>
            <a:r>
              <a:rPr lang="en-US" sz="1200" b="1">
                <a:solidFill>
                  <a:srgbClr val="261D33"/>
                </a:solidFill>
                <a:latin typeface="Times New Roman" pitchFamily="18" charset="0"/>
              </a:rPr>
              <a:t>— </a:t>
            </a:r>
            <a:r>
              <a:rPr lang="en-US" sz="1200" b="1">
                <a:solidFill>
                  <a:srgbClr val="534964"/>
                </a:solidFill>
                <a:latin typeface="Times New Roman" pitchFamily="18" charset="0"/>
              </a:rPr>
              <a:t>open switch</a:t>
            </a:r>
          </a:p>
        </p:txBody>
      </p:sp>
      <p:sp>
        <p:nvSpPr>
          <p:cNvPr id="2056" name="Rectangle 7"/>
          <p:cNvSpPr>
            <a:spLocks noChangeArrowheads="1"/>
          </p:cNvSpPr>
          <p:nvPr/>
        </p:nvSpPr>
        <p:spPr bwMode="auto">
          <a:xfrm>
            <a:off x="3706813" y="3444875"/>
            <a:ext cx="2090737"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1200" b="1">
                <a:solidFill>
                  <a:srgbClr val="534964"/>
                </a:solidFill>
                <a:latin typeface="Times New Roman" pitchFamily="18" charset="0"/>
              </a:rPr>
              <a:t>(b) Saturation </a:t>
            </a:r>
            <a:r>
              <a:rPr lang="en-US" sz="1200" b="1">
                <a:solidFill>
                  <a:srgbClr val="261D33"/>
                </a:solidFill>
                <a:latin typeface="Times New Roman" pitchFamily="18" charset="0"/>
              </a:rPr>
              <a:t>— </a:t>
            </a:r>
            <a:r>
              <a:rPr lang="en-US" sz="1200" b="1">
                <a:solidFill>
                  <a:srgbClr val="534964"/>
                </a:solidFill>
                <a:latin typeface="Times New Roman" pitchFamily="18" charset="0"/>
              </a:rPr>
              <a:t>dosed switch</a:t>
            </a:r>
          </a:p>
        </p:txBody>
      </p:sp>
      <p:sp>
        <p:nvSpPr>
          <p:cNvPr id="2082" name="Rectangle 33"/>
          <p:cNvSpPr>
            <a:spLocks noChangeArrowheads="1"/>
          </p:cNvSpPr>
          <p:nvPr/>
        </p:nvSpPr>
        <p:spPr bwMode="auto">
          <a:xfrm>
            <a:off x="3783013" y="9926638"/>
            <a:ext cx="90487"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b="1">
                <a:latin typeface="Times New Roman" pitchFamily="18" charset="0"/>
              </a:rPr>
              <a:t>2</a:t>
            </a:r>
          </a:p>
        </p:txBody>
      </p:sp>
      <p:pic>
        <p:nvPicPr>
          <p:cNvPr id="35" name="Picture 34" descr="C:\Users\k\Desktop\Untitled.png"/>
          <p:cNvPicPr/>
          <p:nvPr/>
        </p:nvPicPr>
        <p:blipFill>
          <a:blip r:embed="rId3">
            <a:extLst>
              <a:ext uri="{28A0092B-C50C-407E-A947-70E740481C1C}">
                <a14:useLocalDpi xmlns:a14="http://schemas.microsoft.com/office/drawing/2010/main" val="0"/>
              </a:ext>
            </a:extLst>
          </a:blip>
          <a:srcRect/>
          <a:stretch>
            <a:fillRect/>
          </a:stretch>
        </p:blipFill>
        <p:spPr bwMode="auto">
          <a:xfrm>
            <a:off x="274161" y="3898106"/>
            <a:ext cx="7108190" cy="4794885"/>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ChangeArrowheads="1"/>
          </p:cNvSpPr>
          <p:nvPr/>
        </p:nvSpPr>
        <p:spPr bwMode="auto">
          <a:xfrm>
            <a:off x="252413" y="969963"/>
            <a:ext cx="717550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2200" b="1" u="sng">
                <a:latin typeface="Times New Roman" pitchFamily="18" charset="0"/>
              </a:rPr>
              <a:t>The BJT as an Amplifier:</a:t>
            </a:r>
          </a:p>
        </p:txBody>
      </p:sp>
      <p:sp>
        <p:nvSpPr>
          <p:cNvPr id="3" name="Rectangle 2"/>
          <p:cNvSpPr/>
          <p:nvPr/>
        </p:nvSpPr>
        <p:spPr>
          <a:xfrm>
            <a:off x="252413" y="1474788"/>
            <a:ext cx="7175500" cy="8288337"/>
          </a:xfrm>
          <a:prstGeom prst="rect">
            <a:avLst/>
          </a:prstGeom>
        </p:spPr>
        <p:txBody>
          <a:bodyPr lIns="0" tIns="0" rIns="0" bIns="0"/>
          <a:lstStyle/>
          <a:p>
            <a:pPr algn="just" eaLnBrk="1" fontAlgn="auto" hangingPunct="1">
              <a:lnSpc>
                <a:spcPts val="2904"/>
              </a:lnSpc>
              <a:spcBef>
                <a:spcPts val="0"/>
              </a:spcBef>
              <a:spcAft>
                <a:spcPts val="1890"/>
              </a:spcAft>
              <a:defRPr/>
            </a:pPr>
            <a:r>
              <a:rPr lang="en-US" sz="2200" dirty="0">
                <a:latin typeface="Times New Roman"/>
              </a:rPr>
              <a:t>Amplification is the process of linearly increasing the amplitude of an electrical signal and is one of the major properties of a transistor. As you learned, a BJT exhibits current gain (called beta). When a BJT is biased in the active (or linear) region, as previously described, the BE junction has a low resistance due to forward bias and the BC junction has a high resistance due to reverse bias.</a:t>
            </a:r>
          </a:p>
          <a:p>
            <a:pPr algn="just" eaLnBrk="1" fontAlgn="auto" hangingPunct="1">
              <a:spcBef>
                <a:spcPts val="0"/>
              </a:spcBef>
              <a:spcAft>
                <a:spcPts val="630"/>
              </a:spcAft>
              <a:defRPr/>
            </a:pPr>
            <a:r>
              <a:rPr lang="en-US" sz="2200" b="1" u="sng" dirty="0">
                <a:latin typeface="Times New Roman"/>
              </a:rPr>
              <a:t>DC and AC Quantities:</a:t>
            </a:r>
          </a:p>
          <a:p>
            <a:pPr algn="just" eaLnBrk="1" fontAlgn="auto" hangingPunct="1">
              <a:lnSpc>
                <a:spcPts val="2904"/>
              </a:lnSpc>
              <a:spcBef>
                <a:spcPts val="0"/>
              </a:spcBef>
              <a:spcAft>
                <a:spcPts val="630"/>
              </a:spcAft>
              <a:defRPr/>
            </a:pPr>
            <a:r>
              <a:rPr lang="en-US" sz="2200" dirty="0">
                <a:latin typeface="Times New Roman"/>
              </a:rPr>
              <a:t>Before discussing the concept of transistor amplification, the designations that we will use for the circuit quantities of current, voltage, and resistance must be explained because amplifier circuits have both dc and ac quantities.</a:t>
            </a:r>
          </a:p>
          <a:p>
            <a:pPr algn="just" eaLnBrk="1" fontAlgn="auto" hangingPunct="1">
              <a:lnSpc>
                <a:spcPts val="2904"/>
              </a:lnSpc>
              <a:spcBef>
                <a:spcPts val="0"/>
              </a:spcBef>
              <a:spcAft>
                <a:spcPts val="630"/>
              </a:spcAft>
              <a:defRPr/>
            </a:pPr>
            <a:r>
              <a:rPr lang="en-US" sz="2200" dirty="0">
                <a:latin typeface="Times New Roman"/>
              </a:rPr>
              <a:t>DC quantities always carry an uppercase (large letter) subscript. For example, </a:t>
            </a:r>
            <a:r>
              <a:rPr lang="en-US" sz="2200" i="1" dirty="0" err="1">
                <a:latin typeface="Times New Roman"/>
              </a:rPr>
              <a:t>I</a:t>
            </a:r>
            <a:r>
              <a:rPr lang="en-US" b="1" i="1" cap="small" spc="150" dirty="0" err="1">
                <a:latin typeface="Times New Roman"/>
              </a:rPr>
              <a:t>b</a:t>
            </a:r>
            <a:r>
              <a:rPr lang="en-US" sz="2200" i="1" dirty="0">
                <a:latin typeface="Times New Roman"/>
              </a:rPr>
              <a:t>, </a:t>
            </a:r>
            <a:r>
              <a:rPr lang="en-US" sz="2200" i="1" dirty="0" err="1">
                <a:latin typeface="Times New Roman"/>
              </a:rPr>
              <a:t>I</a:t>
            </a:r>
            <a:r>
              <a:rPr lang="en-US" b="1" i="1" cap="small" spc="150" dirty="0" err="1">
                <a:latin typeface="Times New Roman"/>
              </a:rPr>
              <a:t>c</a:t>
            </a:r>
            <a:r>
              <a:rPr lang="en-US" sz="2200" i="1" dirty="0">
                <a:latin typeface="Times New Roman"/>
              </a:rPr>
              <a:t>,</a:t>
            </a:r>
            <a:r>
              <a:rPr lang="en-US" sz="2200" dirty="0">
                <a:latin typeface="Times New Roman"/>
              </a:rPr>
              <a:t> and </a:t>
            </a:r>
            <a:r>
              <a:rPr lang="en-US" sz="2200" dirty="0" err="1">
                <a:latin typeface="Times New Roman"/>
              </a:rPr>
              <a:t>I</a:t>
            </a:r>
            <a:r>
              <a:rPr lang="en-US" sz="1200" b="1" cap="small" dirty="0" err="1">
                <a:latin typeface="Times New Roman"/>
              </a:rPr>
              <a:t>e</a:t>
            </a:r>
            <a:r>
              <a:rPr lang="en-US" sz="1200" b="1" cap="small" dirty="0">
                <a:latin typeface="Times New Roman"/>
              </a:rPr>
              <a:t> </a:t>
            </a:r>
            <a:r>
              <a:rPr lang="en-US" sz="2200" dirty="0">
                <a:latin typeface="Times New Roman"/>
              </a:rPr>
              <a:t>are the dc transistor currents. </a:t>
            </a:r>
            <a:r>
              <a:rPr lang="en-US" sz="2200" i="1" dirty="0" err="1">
                <a:latin typeface="Times New Roman"/>
              </a:rPr>
              <a:t>V</a:t>
            </a:r>
            <a:r>
              <a:rPr lang="en-US" b="1" i="1" cap="small" spc="150" dirty="0" err="1">
                <a:latin typeface="Times New Roman"/>
              </a:rPr>
              <a:t>be</a:t>
            </a:r>
            <a:r>
              <a:rPr lang="en-US" sz="2200" i="1" dirty="0">
                <a:latin typeface="Times New Roman"/>
              </a:rPr>
              <a:t>, </a:t>
            </a:r>
            <a:r>
              <a:rPr lang="en-US" sz="2200" i="1" dirty="0" err="1">
                <a:latin typeface="Times New Roman"/>
              </a:rPr>
              <a:t>V</a:t>
            </a:r>
            <a:r>
              <a:rPr lang="en-US" b="1" i="1" cap="small" spc="150" dirty="0" err="1">
                <a:latin typeface="Times New Roman"/>
              </a:rPr>
              <a:t>cb</a:t>
            </a:r>
            <a:r>
              <a:rPr lang="en-US" sz="2200" i="1" dirty="0">
                <a:latin typeface="Times New Roman"/>
              </a:rPr>
              <a:t>,</a:t>
            </a:r>
            <a:r>
              <a:rPr lang="en-US" sz="2200" dirty="0">
                <a:latin typeface="Times New Roman"/>
              </a:rPr>
              <a:t> and </a:t>
            </a:r>
            <a:r>
              <a:rPr lang="en-US" sz="2200" i="1" dirty="0" err="1">
                <a:latin typeface="Times New Roman"/>
              </a:rPr>
              <a:t>V</a:t>
            </a:r>
            <a:r>
              <a:rPr lang="en-US" b="1" i="1" cap="small" spc="150" dirty="0" err="1">
                <a:latin typeface="Times New Roman"/>
              </a:rPr>
              <a:t>ce</a:t>
            </a:r>
            <a:r>
              <a:rPr lang="en-US" sz="1200" b="1" dirty="0">
                <a:latin typeface="Times New Roman"/>
              </a:rPr>
              <a:t> </a:t>
            </a:r>
            <a:r>
              <a:rPr lang="en-US" sz="2200" dirty="0">
                <a:latin typeface="Times New Roman"/>
              </a:rPr>
              <a:t>are the dc voltages from one transistor terminal to another. Single subscripted voltages such as </a:t>
            </a:r>
            <a:r>
              <a:rPr lang="en-US" sz="2200" dirty="0" err="1">
                <a:latin typeface="Times New Roman"/>
              </a:rPr>
              <a:t>V</a:t>
            </a:r>
            <a:r>
              <a:rPr lang="en-US" sz="1200" b="1" cap="small" dirty="0" err="1">
                <a:latin typeface="Times New Roman"/>
              </a:rPr>
              <a:t>b</a:t>
            </a:r>
            <a:r>
              <a:rPr lang="en-US" sz="2200" dirty="0">
                <a:latin typeface="Times New Roman"/>
              </a:rPr>
              <a:t>, </a:t>
            </a:r>
            <a:r>
              <a:rPr lang="en-US" sz="2200" dirty="0" smtClean="0">
                <a:latin typeface="Times New Roman"/>
              </a:rPr>
              <a:t>V</a:t>
            </a:r>
            <a:r>
              <a:rPr lang="en-US" sz="1200" b="1" cap="small" dirty="0">
                <a:latin typeface="Times New Roman"/>
              </a:rPr>
              <a:t>C</a:t>
            </a:r>
            <a:r>
              <a:rPr lang="en-US" sz="2200" dirty="0" smtClean="0">
                <a:latin typeface="Times New Roman"/>
              </a:rPr>
              <a:t>, </a:t>
            </a:r>
            <a:r>
              <a:rPr lang="en-US" sz="2200" dirty="0">
                <a:latin typeface="Times New Roman"/>
              </a:rPr>
              <a:t>and </a:t>
            </a:r>
            <a:r>
              <a:rPr lang="en-US" sz="2200" dirty="0" err="1">
                <a:latin typeface="Times New Roman"/>
              </a:rPr>
              <a:t>V</a:t>
            </a:r>
            <a:r>
              <a:rPr lang="en-US" sz="1200" b="1" cap="small" dirty="0" err="1">
                <a:latin typeface="Times New Roman"/>
              </a:rPr>
              <a:t>e</a:t>
            </a:r>
            <a:r>
              <a:rPr lang="en-US" sz="1200" b="1" cap="small" dirty="0">
                <a:latin typeface="Times New Roman"/>
              </a:rPr>
              <a:t> </a:t>
            </a:r>
            <a:r>
              <a:rPr lang="en-US" sz="2200" dirty="0">
                <a:latin typeface="Times New Roman"/>
              </a:rPr>
              <a:t>are dc voltages from the transistor terminals to ground.</a:t>
            </a:r>
          </a:p>
          <a:p>
            <a:pPr algn="just" eaLnBrk="1" fontAlgn="auto" hangingPunct="1">
              <a:lnSpc>
                <a:spcPts val="2904"/>
              </a:lnSpc>
              <a:spcBef>
                <a:spcPts val="0"/>
              </a:spcBef>
              <a:spcAft>
                <a:spcPts val="0"/>
              </a:spcAft>
              <a:defRPr/>
            </a:pPr>
            <a:r>
              <a:rPr lang="en-US" sz="2200" dirty="0">
                <a:latin typeface="Times New Roman"/>
              </a:rPr>
              <a:t>Ac quantities always carry a lowercase (small letter) subscript. For example, </a:t>
            </a:r>
            <a:r>
              <a:rPr lang="en-US" sz="2200" i="1" dirty="0" err="1">
                <a:latin typeface="Times New Roman"/>
              </a:rPr>
              <a:t>Ib</a:t>
            </a:r>
            <a:r>
              <a:rPr lang="en-US" sz="2200" i="1" dirty="0">
                <a:latin typeface="Times New Roman"/>
              </a:rPr>
              <a:t>, </a:t>
            </a:r>
            <a:r>
              <a:rPr lang="en-US" sz="2200" i="1" dirty="0" err="1" smtClean="0">
                <a:latin typeface="Times New Roman"/>
              </a:rPr>
              <a:t>Ic</a:t>
            </a:r>
            <a:r>
              <a:rPr lang="en-US" sz="2200" i="1" dirty="0" smtClean="0">
                <a:latin typeface="Times New Roman"/>
              </a:rPr>
              <a:t>,</a:t>
            </a:r>
            <a:r>
              <a:rPr lang="en-US" sz="2200" dirty="0" smtClean="0">
                <a:latin typeface="Times New Roman"/>
              </a:rPr>
              <a:t> </a:t>
            </a:r>
            <a:r>
              <a:rPr lang="en-US" sz="2200" dirty="0">
                <a:latin typeface="Times New Roman"/>
              </a:rPr>
              <a:t>and </a:t>
            </a:r>
            <a:r>
              <a:rPr lang="en-US" sz="2200" i="1" dirty="0" err="1">
                <a:latin typeface="Times New Roman"/>
              </a:rPr>
              <a:t>Ie</a:t>
            </a:r>
            <a:r>
              <a:rPr lang="en-US" sz="2200" dirty="0">
                <a:latin typeface="Times New Roman"/>
              </a:rPr>
              <a:t> are the ac transistor currents. </a:t>
            </a:r>
            <a:r>
              <a:rPr lang="en-US" sz="2200" i="1" dirty="0" err="1">
                <a:latin typeface="Times New Roman"/>
              </a:rPr>
              <a:t>Vbe</a:t>
            </a:r>
            <a:r>
              <a:rPr lang="en-US" sz="2200" i="1" dirty="0">
                <a:latin typeface="Times New Roman"/>
              </a:rPr>
              <a:t>, </a:t>
            </a:r>
            <a:r>
              <a:rPr lang="en-US" sz="2200" i="1" dirty="0" err="1">
                <a:latin typeface="Times New Roman"/>
              </a:rPr>
              <a:t>Vcb</a:t>
            </a:r>
            <a:r>
              <a:rPr lang="en-US" sz="2200" i="1" dirty="0">
                <a:latin typeface="Times New Roman"/>
              </a:rPr>
              <a:t>,</a:t>
            </a:r>
            <a:r>
              <a:rPr lang="en-US" sz="2200" dirty="0">
                <a:latin typeface="Times New Roman"/>
              </a:rPr>
              <a:t> and </a:t>
            </a:r>
            <a:r>
              <a:rPr lang="en-US" sz="2200" i="1" dirty="0" err="1">
                <a:latin typeface="Times New Roman"/>
              </a:rPr>
              <a:t>Vce</a:t>
            </a:r>
            <a:r>
              <a:rPr lang="en-US" sz="2200" dirty="0">
                <a:latin typeface="Times New Roman"/>
              </a:rPr>
              <a:t> are the ac voltages from one transistor terminal to</a:t>
            </a:r>
          </a:p>
        </p:txBody>
      </p:sp>
      <p:sp>
        <p:nvSpPr>
          <p:cNvPr id="3076" name="Rectangle 3"/>
          <p:cNvSpPr>
            <a:spLocks noChangeArrowheads="1"/>
          </p:cNvSpPr>
          <p:nvPr/>
        </p:nvSpPr>
        <p:spPr bwMode="auto">
          <a:xfrm>
            <a:off x="3779838" y="9926638"/>
            <a:ext cx="90487"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b="1">
                <a:latin typeface="Times New Roman" pitchFamily="18" charset="0"/>
              </a:rPr>
              <a:t>3</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52413" y="960438"/>
            <a:ext cx="7145337" cy="6751637"/>
          </a:xfrm>
          <a:prstGeom prst="rect">
            <a:avLst/>
          </a:prstGeom>
        </p:spPr>
        <p:txBody>
          <a:bodyPr lIns="0" tIns="0" rIns="0" bIns="0"/>
          <a:lstStyle/>
          <a:p>
            <a:pPr marL="165100" indent="-165100" eaLnBrk="1" fontAlgn="auto" hangingPunct="1">
              <a:lnSpc>
                <a:spcPts val="2904"/>
              </a:lnSpc>
              <a:spcBef>
                <a:spcPts val="0"/>
              </a:spcBef>
              <a:spcAft>
                <a:spcPts val="630"/>
              </a:spcAft>
              <a:defRPr/>
            </a:pPr>
            <a:r>
              <a:rPr lang="en-US" sz="2200" dirty="0">
                <a:latin typeface="Times New Roman"/>
              </a:rPr>
              <a:t>another. Single subscripted voltages such as </a:t>
            </a:r>
            <a:r>
              <a:rPr lang="en-US" sz="2200" i="1" dirty="0" err="1">
                <a:latin typeface="Times New Roman"/>
              </a:rPr>
              <a:t>Vb</a:t>
            </a:r>
            <a:r>
              <a:rPr lang="en-US" sz="2200" dirty="0">
                <a:latin typeface="Times New Roman"/>
              </a:rPr>
              <a:t>, </a:t>
            </a:r>
            <a:r>
              <a:rPr lang="en-US" sz="2200" i="1" dirty="0" err="1">
                <a:latin typeface="Times New Roman"/>
              </a:rPr>
              <a:t>Vc</a:t>
            </a:r>
            <a:r>
              <a:rPr lang="en-US" sz="2200" dirty="0">
                <a:latin typeface="Times New Roman"/>
              </a:rPr>
              <a:t>, and </a:t>
            </a:r>
            <a:r>
              <a:rPr lang="en-US" sz="2200" i="1" dirty="0" err="1">
                <a:latin typeface="Times New Roman"/>
              </a:rPr>
              <a:t>Ve</a:t>
            </a:r>
            <a:r>
              <a:rPr lang="en-US" sz="2200" dirty="0">
                <a:latin typeface="Times New Roman"/>
              </a:rPr>
              <a:t> are ac voltages from the transistor terminals to ground.</a:t>
            </a:r>
          </a:p>
          <a:p>
            <a:pPr algn="just" eaLnBrk="1" fontAlgn="auto" hangingPunct="1">
              <a:lnSpc>
                <a:spcPts val="2904"/>
              </a:lnSpc>
              <a:spcBef>
                <a:spcPts val="0"/>
              </a:spcBef>
              <a:spcAft>
                <a:spcPts val="0"/>
              </a:spcAft>
              <a:defRPr/>
            </a:pPr>
            <a:r>
              <a:rPr lang="en-US" sz="2200" dirty="0">
                <a:latin typeface="Times New Roman"/>
              </a:rPr>
              <a:t>Circuit resistances external to the transistor itself use the standard capital </a:t>
            </a:r>
            <a:r>
              <a:rPr lang="en-US" sz="2200" i="1" dirty="0">
                <a:latin typeface="Times New Roman"/>
              </a:rPr>
              <a:t>R</a:t>
            </a:r>
            <a:r>
              <a:rPr lang="en-US" sz="2200" dirty="0">
                <a:latin typeface="Times New Roman"/>
              </a:rPr>
              <a:t> with a subscript that identifies the resistance as dc or ac, for example RE is an external dc emitter resistance and </a:t>
            </a:r>
            <a:r>
              <a:rPr lang="en-US" sz="2200" i="1" dirty="0">
                <a:latin typeface="Times New Roman"/>
              </a:rPr>
              <a:t>Re</a:t>
            </a:r>
            <a:r>
              <a:rPr lang="en-US" sz="2200" dirty="0">
                <a:latin typeface="Times New Roman"/>
              </a:rPr>
              <a:t> is an external ac emitter resistance. Also we shall use</a:t>
            </a:r>
          </a:p>
          <a:p>
            <a:pPr algn="just" eaLnBrk="1" fontAlgn="auto" hangingPunct="1">
              <a:spcBef>
                <a:spcPts val="0"/>
              </a:spcBef>
              <a:spcAft>
                <a:spcPts val="1470"/>
              </a:spcAft>
              <a:defRPr/>
            </a:pPr>
            <a:r>
              <a:rPr lang="en-US" sz="2200" dirty="0" smtClean="0">
                <a:latin typeface="Times New Roman"/>
              </a:rPr>
              <a:t>the </a:t>
            </a:r>
            <a:r>
              <a:rPr lang="en-US" sz="2200" dirty="0">
                <a:latin typeface="Times New Roman"/>
              </a:rPr>
              <a:t>internal ac emitter resistance is designated </a:t>
            </a:r>
            <a:r>
              <a:rPr lang="en-US" sz="2200" dirty="0" smtClean="0">
                <a:latin typeface="Times New Roman"/>
              </a:rPr>
              <a:t>as </a:t>
            </a:r>
            <a:r>
              <a:rPr lang="en-US" sz="2200" i="1" dirty="0" smtClean="0">
                <a:latin typeface="Times New Roman"/>
              </a:rPr>
              <a:t>.</a:t>
            </a:r>
            <a:endParaRPr lang="en-US" sz="2200" i="1" dirty="0">
              <a:latin typeface="Times New Roman"/>
            </a:endParaRPr>
          </a:p>
          <a:p>
            <a:pPr algn="just" eaLnBrk="1" fontAlgn="auto" hangingPunct="1">
              <a:spcBef>
                <a:spcPts val="0"/>
              </a:spcBef>
              <a:spcAft>
                <a:spcPts val="1470"/>
              </a:spcAft>
              <a:defRPr/>
            </a:pPr>
            <a:r>
              <a:rPr lang="en-US" sz="2200" b="1" u="sng" dirty="0">
                <a:latin typeface="Times New Roman"/>
              </a:rPr>
              <a:t>Voltage Amplification</a:t>
            </a:r>
          </a:p>
          <a:p>
            <a:pPr algn="just" eaLnBrk="1" fontAlgn="auto" hangingPunct="1">
              <a:lnSpc>
                <a:spcPts val="2904"/>
              </a:lnSpc>
              <a:spcBef>
                <a:spcPts val="0"/>
              </a:spcBef>
              <a:spcAft>
                <a:spcPts val="0"/>
              </a:spcAft>
              <a:defRPr/>
            </a:pPr>
            <a:r>
              <a:rPr lang="en-US" sz="2200" dirty="0">
                <a:latin typeface="Times New Roman"/>
              </a:rPr>
              <a:t>As you have learned, a transistor amplifies current because the collector current is equal to the base current multiplied by the current gain, beta. The base current in a transistor is very small compared to the collector and emitter currents. Because of this, the collector current is approximately equal to the emitter current. Figure below shows basic transistor amplified circuit, where an ac voltage, </a:t>
            </a:r>
            <a:r>
              <a:rPr lang="en-US" sz="2200" i="1" dirty="0">
                <a:latin typeface="Times New Roman"/>
              </a:rPr>
              <a:t>Vin,</a:t>
            </a:r>
            <a:r>
              <a:rPr lang="en-US" sz="2200" dirty="0">
                <a:latin typeface="Times New Roman"/>
              </a:rPr>
              <a:t> is superimposed on the dc bias voltage VBB and the dc bias voltage VCC is connected to the collector through the collector resistor, RC.</a:t>
            </a:r>
          </a:p>
        </p:txBody>
      </p:sp>
      <p:sp>
        <p:nvSpPr>
          <p:cNvPr id="4099" name="Rectangle 2"/>
          <p:cNvSpPr>
            <a:spLocks noChangeArrowheads="1"/>
          </p:cNvSpPr>
          <p:nvPr/>
        </p:nvSpPr>
        <p:spPr bwMode="auto">
          <a:xfrm>
            <a:off x="3776663" y="9926638"/>
            <a:ext cx="100012"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b="1">
                <a:latin typeface="Times New Roman" pitchFamily="18" charset="0"/>
              </a:rPr>
              <a:t>4</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686425" y="3252787"/>
            <a:ext cx="343535" cy="380999"/>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3" name="Rectangle 2"/>
          <p:cNvSpPr>
            <a:spLocks noChangeArrowheads="1"/>
          </p:cNvSpPr>
          <p:nvPr/>
        </p:nvSpPr>
        <p:spPr bwMode="auto">
          <a:xfrm>
            <a:off x="252413" y="4833938"/>
            <a:ext cx="7145337" cy="411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1" hangingPunct="1">
              <a:lnSpc>
                <a:spcPts val="2900"/>
              </a:lnSpc>
              <a:spcBef>
                <a:spcPts val="1050"/>
              </a:spcBef>
              <a:spcAft>
                <a:spcPts val="625"/>
              </a:spcAft>
            </a:pPr>
            <a:r>
              <a:rPr lang="en-US" sz="2200" dirty="0">
                <a:latin typeface="Times New Roman" pitchFamily="18" charset="0"/>
              </a:rPr>
              <a:t>The ac input voltage produces an ac base current, which results in a much larger ac collector current. The ac collector current produces an ac voltage across </a:t>
            </a:r>
            <a:r>
              <a:rPr lang="en-US" sz="2200" i="1" dirty="0" err="1">
                <a:latin typeface="Times New Roman" pitchFamily="18" charset="0"/>
              </a:rPr>
              <a:t>Rc</a:t>
            </a:r>
            <a:r>
              <a:rPr lang="en-US" sz="2200" dirty="0">
                <a:latin typeface="Times New Roman" pitchFamily="18" charset="0"/>
              </a:rPr>
              <a:t>, thus producing an amplified, but inverted, as illustrated in Figure above.</a:t>
            </a:r>
          </a:p>
          <a:p>
            <a:pPr algn="just" eaLnBrk="1" hangingPunct="1">
              <a:lnSpc>
                <a:spcPts val="2900"/>
              </a:lnSpc>
            </a:pPr>
            <a:r>
              <a:rPr lang="en-US" sz="2200" dirty="0">
                <a:latin typeface="Times New Roman" pitchFamily="18" charset="0"/>
              </a:rPr>
              <a:t>In this amplifier, when base voltage increase, base current increases. It also causes an increase in the collector current which in turn causes a voltage drop in the collector resistor RC. Because the output is situated below the collector resistance RC, the output voltage will decrease as voltage drop across collector resistor increase. Thus it produces a 180 phase shift. (input positive, output negative and vice versa).</a:t>
            </a:r>
          </a:p>
        </p:txBody>
      </p:sp>
      <p:sp>
        <p:nvSpPr>
          <p:cNvPr id="5124" name="Rectangle 3"/>
          <p:cNvSpPr>
            <a:spLocks noChangeArrowheads="1"/>
          </p:cNvSpPr>
          <p:nvPr/>
        </p:nvSpPr>
        <p:spPr bwMode="auto">
          <a:xfrm>
            <a:off x="3779838" y="9926638"/>
            <a:ext cx="90487"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b="1">
                <a:latin typeface="Times New Roman" pitchFamily="18" charset="0"/>
              </a:rPr>
              <a:t>5</a:t>
            </a:r>
          </a:p>
        </p:txBody>
      </p:sp>
      <p:pic>
        <p:nvPicPr>
          <p:cNvPr id="1026" name="Picture 2" descr="C:\Users\k\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4" y="469106"/>
            <a:ext cx="6221413" cy="4038600"/>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14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88" y="4094163"/>
            <a:ext cx="7113587"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2"/>
          <p:cNvSpPr>
            <a:spLocks noChangeArrowheads="1"/>
          </p:cNvSpPr>
          <p:nvPr/>
        </p:nvSpPr>
        <p:spPr bwMode="auto">
          <a:xfrm>
            <a:off x="371475" y="1298575"/>
            <a:ext cx="6883400" cy="250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just" eaLnBrk="1" hangingPunct="1">
              <a:lnSpc>
                <a:spcPts val="2450"/>
              </a:lnSpc>
            </a:pPr>
            <a:endParaRPr lang="en-US" sz="2000" dirty="0">
              <a:solidFill>
                <a:srgbClr val="252F52"/>
              </a:solidFill>
              <a:latin typeface="Times New Roman" pitchFamily="18" charset="0"/>
            </a:endParaRPr>
          </a:p>
        </p:txBody>
      </p:sp>
      <p:sp>
        <p:nvSpPr>
          <p:cNvPr id="4" name="Rectangle 3"/>
          <p:cNvSpPr/>
          <p:nvPr/>
        </p:nvSpPr>
        <p:spPr>
          <a:xfrm>
            <a:off x="255588" y="7812088"/>
            <a:ext cx="7046912" cy="1743075"/>
          </a:xfrm>
          <a:prstGeom prst="rect">
            <a:avLst/>
          </a:prstGeom>
        </p:spPr>
        <p:txBody>
          <a:bodyPr lIns="0" tIns="0" rIns="0" bIns="0"/>
          <a:lstStyle/>
          <a:p>
            <a:pPr algn="just" eaLnBrk="1" fontAlgn="auto" hangingPunct="1">
              <a:spcBef>
                <a:spcPts val="1260"/>
              </a:spcBef>
              <a:spcAft>
                <a:spcPts val="1260"/>
              </a:spcAft>
              <a:defRPr/>
            </a:pPr>
            <a:r>
              <a:rPr lang="en-US" sz="2200" b="1" u="sng" dirty="0">
                <a:latin typeface="Times New Roman"/>
              </a:rPr>
              <a:t>Review Questions </a:t>
            </a:r>
            <a:r>
              <a:rPr lang="en-US" sz="2200" b="1" u="sng" dirty="0" smtClean="0">
                <a:latin typeface="Times New Roman"/>
              </a:rPr>
              <a:t>:</a:t>
            </a:r>
          </a:p>
          <a:p>
            <a:pPr indent="127000" eaLnBrk="1" fontAlgn="auto" hangingPunct="1">
              <a:lnSpc>
                <a:spcPts val="2520"/>
              </a:lnSpc>
              <a:spcBef>
                <a:spcPts val="0"/>
              </a:spcBef>
              <a:spcAft>
                <a:spcPts val="0"/>
              </a:spcAft>
              <a:defRPr/>
            </a:pPr>
            <a:r>
              <a:rPr lang="en-US" sz="2200" dirty="0" smtClean="0">
                <a:latin typeface="Times New Roman"/>
              </a:rPr>
              <a:t>1. When a transistor is used as a switch, in what two states is it operated?</a:t>
            </a:r>
          </a:p>
          <a:p>
            <a:pPr algn="just" eaLnBrk="1" fontAlgn="auto" hangingPunct="1">
              <a:lnSpc>
                <a:spcPts val="2520"/>
              </a:lnSpc>
              <a:spcBef>
                <a:spcPts val="0"/>
              </a:spcBef>
              <a:spcAft>
                <a:spcPts val="0"/>
              </a:spcAft>
              <a:defRPr/>
            </a:pPr>
            <a:r>
              <a:rPr lang="en-US" sz="2200" dirty="0">
                <a:latin typeface="Times New Roman"/>
              </a:rPr>
              <a:t> </a:t>
            </a:r>
            <a:r>
              <a:rPr lang="en-US" sz="2200" dirty="0" smtClean="0">
                <a:latin typeface="Times New Roman"/>
              </a:rPr>
              <a:t>2. When </a:t>
            </a:r>
            <a:r>
              <a:rPr lang="en-US" sz="2200" dirty="0">
                <a:latin typeface="Times New Roman"/>
              </a:rPr>
              <a:t>is the collector current maximum?</a:t>
            </a:r>
          </a:p>
          <a:p>
            <a:pPr algn="just" eaLnBrk="1" fontAlgn="auto" hangingPunct="1">
              <a:lnSpc>
                <a:spcPts val="2520"/>
              </a:lnSpc>
              <a:spcBef>
                <a:spcPts val="0"/>
              </a:spcBef>
              <a:spcAft>
                <a:spcPts val="0"/>
              </a:spcAft>
              <a:defRPr/>
            </a:pPr>
            <a:r>
              <a:rPr lang="en-US" sz="2200" dirty="0">
                <a:latin typeface="Times New Roman"/>
              </a:rPr>
              <a:t> </a:t>
            </a:r>
            <a:r>
              <a:rPr lang="en-US" sz="2200" dirty="0" smtClean="0">
                <a:latin typeface="Times New Roman"/>
              </a:rPr>
              <a:t>3. When </a:t>
            </a:r>
            <a:r>
              <a:rPr lang="en-US" sz="2200" dirty="0">
                <a:latin typeface="Times New Roman"/>
              </a:rPr>
              <a:t>is the collector current approximately zero?</a:t>
            </a:r>
          </a:p>
        </p:txBody>
      </p:sp>
      <p:sp>
        <p:nvSpPr>
          <p:cNvPr id="6149" name="Rectangle 4"/>
          <p:cNvSpPr>
            <a:spLocks noChangeArrowheads="1"/>
          </p:cNvSpPr>
          <p:nvPr/>
        </p:nvSpPr>
        <p:spPr bwMode="auto">
          <a:xfrm>
            <a:off x="3779838" y="9926638"/>
            <a:ext cx="93662"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b="1">
                <a:latin typeface="Times New Roman" pitchFamily="18" charset="0"/>
              </a:rPr>
              <a:t>6</a:t>
            </a: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26854" y="878681"/>
            <a:ext cx="7104380" cy="2895600"/>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1"/>
          <p:cNvSpPr>
            <a:spLocks noChangeArrowheads="1"/>
          </p:cNvSpPr>
          <p:nvPr/>
        </p:nvSpPr>
        <p:spPr bwMode="auto">
          <a:xfrm>
            <a:off x="268288" y="392907"/>
            <a:ext cx="698341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just" eaLnBrk="1" hangingPunct="1">
              <a:lnSpc>
                <a:spcPts val="2525"/>
              </a:lnSpc>
            </a:pPr>
            <a:r>
              <a:rPr lang="en-US" sz="2200" dirty="0" smtClean="0">
                <a:latin typeface="Times New Roman" pitchFamily="18" charset="0"/>
              </a:rPr>
              <a:t>4. Under </a:t>
            </a:r>
            <a:r>
              <a:rPr lang="en-US" sz="2200" dirty="0">
                <a:latin typeface="Times New Roman" pitchFamily="18" charset="0"/>
              </a:rPr>
              <a:t>what condition is VCE </a:t>
            </a:r>
            <a:r>
              <a:rPr lang="en-US" sz="2200" dirty="0" smtClean="0">
                <a:latin typeface="Times New Roman" pitchFamily="18" charset="0"/>
              </a:rPr>
              <a:t>=</a:t>
            </a:r>
            <a:r>
              <a:rPr lang="en-US" sz="2200" i="1" dirty="0" smtClean="0">
                <a:latin typeface="Times New Roman" pitchFamily="18" charset="0"/>
              </a:rPr>
              <a:t>VCC</a:t>
            </a:r>
            <a:r>
              <a:rPr lang="en-US" sz="2200" dirty="0">
                <a:latin typeface="Times New Roman" pitchFamily="18" charset="0"/>
              </a:rPr>
              <a:t>?</a:t>
            </a:r>
          </a:p>
          <a:p>
            <a:pPr algn="just" eaLnBrk="1" hangingPunct="1">
              <a:lnSpc>
                <a:spcPts val="2525"/>
              </a:lnSpc>
            </a:pPr>
            <a:r>
              <a:rPr lang="en-US" sz="2200" dirty="0" smtClean="0">
                <a:latin typeface="Times New Roman" pitchFamily="18" charset="0"/>
              </a:rPr>
              <a:t>5. When </a:t>
            </a:r>
            <a:r>
              <a:rPr lang="en-US" sz="2200" dirty="0">
                <a:latin typeface="Times New Roman" pitchFamily="18" charset="0"/>
              </a:rPr>
              <a:t>is VCE minimum?</a:t>
            </a:r>
          </a:p>
          <a:p>
            <a:pPr algn="just" eaLnBrk="1" hangingPunct="1">
              <a:lnSpc>
                <a:spcPts val="2525"/>
              </a:lnSpc>
            </a:pPr>
            <a:r>
              <a:rPr lang="en-US" sz="2200" dirty="0">
                <a:latin typeface="Times New Roman" pitchFamily="18" charset="0"/>
              </a:rPr>
              <a:t>6. </a:t>
            </a:r>
            <a:r>
              <a:rPr lang="en-US" sz="2200" dirty="0" smtClean="0">
                <a:latin typeface="Times New Roman" pitchFamily="18" charset="0"/>
              </a:rPr>
              <a:t>What </a:t>
            </a:r>
            <a:r>
              <a:rPr lang="en-US" sz="2200" dirty="0">
                <a:latin typeface="Times New Roman" pitchFamily="18" charset="0"/>
              </a:rPr>
              <a:t>is amplification?</a:t>
            </a:r>
          </a:p>
          <a:p>
            <a:pPr algn="just" eaLnBrk="1" hangingPunct="1">
              <a:lnSpc>
                <a:spcPts val="2525"/>
              </a:lnSpc>
            </a:pPr>
            <a:r>
              <a:rPr lang="en-US" sz="2200" dirty="0">
                <a:latin typeface="Times New Roman" pitchFamily="18" charset="0"/>
              </a:rPr>
              <a:t>7. </a:t>
            </a:r>
            <a:r>
              <a:rPr lang="en-US" sz="2200" dirty="0" smtClean="0">
                <a:latin typeface="Times New Roman" pitchFamily="18" charset="0"/>
              </a:rPr>
              <a:t>How </a:t>
            </a:r>
            <a:r>
              <a:rPr lang="en-US" sz="2200" dirty="0">
                <a:latin typeface="Times New Roman" pitchFamily="18" charset="0"/>
              </a:rPr>
              <a:t>is voltage gain defined?</a:t>
            </a:r>
          </a:p>
          <a:p>
            <a:pPr eaLnBrk="1" hangingPunct="1">
              <a:lnSpc>
                <a:spcPts val="2525"/>
              </a:lnSpc>
            </a:pPr>
            <a:r>
              <a:rPr lang="en-US" sz="2200" dirty="0">
                <a:latin typeface="Times New Roman" pitchFamily="18" charset="0"/>
              </a:rPr>
              <a:t>8. </a:t>
            </a:r>
            <a:r>
              <a:rPr lang="en-US" sz="2200" dirty="0" smtClean="0">
                <a:latin typeface="Times New Roman" pitchFamily="18" charset="0"/>
              </a:rPr>
              <a:t>Name </a:t>
            </a:r>
            <a:r>
              <a:rPr lang="en-US" sz="2200" dirty="0">
                <a:latin typeface="Times New Roman" pitchFamily="18" charset="0"/>
              </a:rPr>
              <a:t>two factors that determine the voltage gain of an amplifier</a:t>
            </a:r>
            <a:r>
              <a:rPr lang="en-US" sz="2200" dirty="0" smtClean="0">
                <a:latin typeface="Times New Roman" pitchFamily="18" charset="0"/>
              </a:rPr>
              <a:t>.</a:t>
            </a:r>
            <a:endParaRPr lang="en-US" sz="2200" dirty="0">
              <a:latin typeface="Times New Roman" pitchFamily="18" charset="0"/>
            </a:endParaRPr>
          </a:p>
        </p:txBody>
      </p:sp>
      <p:sp>
        <p:nvSpPr>
          <p:cNvPr id="7171" name="Rectangle 2"/>
          <p:cNvSpPr>
            <a:spLocks noChangeArrowheads="1"/>
          </p:cNvSpPr>
          <p:nvPr/>
        </p:nvSpPr>
        <p:spPr bwMode="auto">
          <a:xfrm>
            <a:off x="3779838" y="9926638"/>
            <a:ext cx="93662" cy="12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p>
            <a:pPr eaLnBrk="1" hangingPunct="1"/>
            <a:r>
              <a:rPr lang="en-US" sz="900" b="1">
                <a:latin typeface="Times New Roman" pitchFamily="18" charset="0"/>
              </a:rPr>
              <a:t>7</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759</Words>
  <Application>Microsoft Office PowerPoint</Application>
  <PresentationFormat>Custom</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c:creator>
  <cp:lastModifiedBy>k</cp:lastModifiedBy>
  <cp:revision>11</cp:revision>
  <dcterms:modified xsi:type="dcterms:W3CDTF">2020-05-30T13:43:08Z</dcterms:modified>
</cp:coreProperties>
</file>