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8" r:id="rId3"/>
    <p:sldId id="260" r:id="rId4"/>
    <p:sldId id="267" r:id="rId5"/>
    <p:sldId id="288" r:id="rId6"/>
    <p:sldId id="268" r:id="rId7"/>
    <p:sldId id="263" r:id="rId8"/>
    <p:sldId id="266" r:id="rId9"/>
    <p:sldId id="269" r:id="rId10"/>
    <p:sldId id="270" r:id="rId11"/>
    <p:sldId id="271" r:id="rId12"/>
    <p:sldId id="272" r:id="rId13"/>
    <p:sldId id="273" r:id="rId14"/>
    <p:sldId id="274" r:id="rId15"/>
    <p:sldId id="275" r:id="rId16"/>
    <p:sldId id="276" r:id="rId17"/>
    <p:sldId id="277" r:id="rId18"/>
    <p:sldId id="265" r:id="rId19"/>
    <p:sldId id="278" r:id="rId20"/>
    <p:sldId id="279" r:id="rId21"/>
    <p:sldId id="280" r:id="rId22"/>
    <p:sldId id="281" r:id="rId23"/>
    <p:sldId id="284" r:id="rId24"/>
    <p:sldId id="287" r:id="rId25"/>
    <p:sldId id="285" r:id="rId26"/>
    <p:sldId id="282" r:id="rId27"/>
    <p:sldId id="283" r:id="rId28"/>
    <p:sldId id="264" r:id="rId29"/>
    <p:sldId id="286"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EFE7B5-6CD9-4FB8-8314-5634F6BB2B03}" type="datetimeFigureOut">
              <a:rPr lang="en-GB" smtClean="0"/>
              <a:t>13/05/2020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BB60E2-9ED1-4088-A337-A321CC60F3BC}" type="slidenum">
              <a:rPr lang="en-GB" smtClean="0"/>
              <a:t>‹#›</a:t>
            </a:fld>
            <a:endParaRPr lang="en-GB"/>
          </a:p>
        </p:txBody>
      </p:sp>
    </p:spTree>
    <p:extLst>
      <p:ext uri="{BB962C8B-B14F-4D97-AF65-F5344CB8AC3E}">
        <p14:creationId xmlns:p14="http://schemas.microsoft.com/office/powerpoint/2010/main" val="1231911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BBB60E2-9ED1-4088-A337-A321CC60F3BC}" type="slidenum">
              <a:rPr lang="en-GB" smtClean="0"/>
              <a:t>2</a:t>
            </a:fld>
            <a:endParaRPr lang="en-GB"/>
          </a:p>
        </p:txBody>
      </p:sp>
    </p:spTree>
    <p:extLst>
      <p:ext uri="{BB962C8B-B14F-4D97-AF65-F5344CB8AC3E}">
        <p14:creationId xmlns:p14="http://schemas.microsoft.com/office/powerpoint/2010/main" val="2824388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914B07A-0D3F-4925-B0DA-9700CE05B0F7}" type="datetime1">
              <a:rPr lang="en-GB" smtClean="0"/>
              <a:t>13/05/2020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3E11CA-5776-4A81-86F1-683C985DEB7E}" type="slidenum">
              <a:rPr lang="en-GB" smtClean="0"/>
              <a:t>‹#›</a:t>
            </a:fld>
            <a:endParaRPr lang="en-GB"/>
          </a:p>
        </p:txBody>
      </p:sp>
    </p:spTree>
    <p:extLst>
      <p:ext uri="{BB962C8B-B14F-4D97-AF65-F5344CB8AC3E}">
        <p14:creationId xmlns:p14="http://schemas.microsoft.com/office/powerpoint/2010/main" val="3187090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B6F9701-FA81-4850-A46F-25046BC700CB}" type="datetime1">
              <a:rPr lang="en-GB" smtClean="0"/>
              <a:t>13/05/2020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3E11CA-5776-4A81-86F1-683C985DEB7E}" type="slidenum">
              <a:rPr lang="en-GB" smtClean="0"/>
              <a:t>‹#›</a:t>
            </a:fld>
            <a:endParaRPr lang="en-GB"/>
          </a:p>
        </p:txBody>
      </p:sp>
    </p:spTree>
    <p:extLst>
      <p:ext uri="{BB962C8B-B14F-4D97-AF65-F5344CB8AC3E}">
        <p14:creationId xmlns:p14="http://schemas.microsoft.com/office/powerpoint/2010/main" val="29577223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F0F80FD-75A7-4FC4-B1C8-1E7E35FBDE77}" type="datetime1">
              <a:rPr lang="en-GB" smtClean="0"/>
              <a:t>13/05/2020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3E11CA-5776-4A81-86F1-683C985DEB7E}" type="slidenum">
              <a:rPr lang="en-GB" smtClean="0"/>
              <a:t>‹#›</a:t>
            </a:fld>
            <a:endParaRPr lang="en-GB"/>
          </a:p>
        </p:txBody>
      </p:sp>
    </p:spTree>
    <p:extLst>
      <p:ext uri="{BB962C8B-B14F-4D97-AF65-F5344CB8AC3E}">
        <p14:creationId xmlns:p14="http://schemas.microsoft.com/office/powerpoint/2010/main" val="162746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080B98B-2E56-45A6-8051-CF0B4D8284CD}" type="datetime1">
              <a:rPr lang="en-GB" smtClean="0"/>
              <a:t>13/05/2020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3E11CA-5776-4A81-86F1-683C985DEB7E}" type="slidenum">
              <a:rPr lang="en-GB" smtClean="0"/>
              <a:t>‹#›</a:t>
            </a:fld>
            <a:endParaRPr lang="en-GB"/>
          </a:p>
        </p:txBody>
      </p:sp>
    </p:spTree>
    <p:extLst>
      <p:ext uri="{BB962C8B-B14F-4D97-AF65-F5344CB8AC3E}">
        <p14:creationId xmlns:p14="http://schemas.microsoft.com/office/powerpoint/2010/main" val="3838845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4015C9-88C6-4E4A-A80A-AD912979612D}" type="datetime1">
              <a:rPr lang="en-GB" smtClean="0"/>
              <a:t>13/05/2020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3E11CA-5776-4A81-86F1-683C985DEB7E}" type="slidenum">
              <a:rPr lang="en-GB" smtClean="0"/>
              <a:t>‹#›</a:t>
            </a:fld>
            <a:endParaRPr lang="en-GB"/>
          </a:p>
        </p:txBody>
      </p:sp>
    </p:spTree>
    <p:extLst>
      <p:ext uri="{BB962C8B-B14F-4D97-AF65-F5344CB8AC3E}">
        <p14:creationId xmlns:p14="http://schemas.microsoft.com/office/powerpoint/2010/main" val="1679611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DCA4642-DB20-457A-BE06-0966C3C35839}" type="datetime1">
              <a:rPr lang="en-GB" smtClean="0"/>
              <a:t>13/05/2020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3E11CA-5776-4A81-86F1-683C985DEB7E}" type="slidenum">
              <a:rPr lang="en-GB" smtClean="0"/>
              <a:t>‹#›</a:t>
            </a:fld>
            <a:endParaRPr lang="en-GB"/>
          </a:p>
        </p:txBody>
      </p:sp>
    </p:spTree>
    <p:extLst>
      <p:ext uri="{BB962C8B-B14F-4D97-AF65-F5344CB8AC3E}">
        <p14:creationId xmlns:p14="http://schemas.microsoft.com/office/powerpoint/2010/main" val="2379878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147BB28-3477-4319-8292-5BD414FF5A71}" type="datetime1">
              <a:rPr lang="en-GB" smtClean="0"/>
              <a:t>13/05/2020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3E11CA-5776-4A81-86F1-683C985DEB7E}" type="slidenum">
              <a:rPr lang="en-GB" smtClean="0"/>
              <a:t>‹#›</a:t>
            </a:fld>
            <a:endParaRPr lang="en-GB"/>
          </a:p>
        </p:txBody>
      </p:sp>
    </p:spTree>
    <p:extLst>
      <p:ext uri="{BB962C8B-B14F-4D97-AF65-F5344CB8AC3E}">
        <p14:creationId xmlns:p14="http://schemas.microsoft.com/office/powerpoint/2010/main" val="4013831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3F15ECD-B898-486B-9012-3EA1C92B8F0D}" type="datetime1">
              <a:rPr lang="en-GB" smtClean="0"/>
              <a:t>13/05/2020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3E11CA-5776-4A81-86F1-683C985DEB7E}" type="slidenum">
              <a:rPr lang="en-GB" smtClean="0"/>
              <a:t>‹#›</a:t>
            </a:fld>
            <a:endParaRPr lang="en-GB"/>
          </a:p>
        </p:txBody>
      </p:sp>
    </p:spTree>
    <p:extLst>
      <p:ext uri="{BB962C8B-B14F-4D97-AF65-F5344CB8AC3E}">
        <p14:creationId xmlns:p14="http://schemas.microsoft.com/office/powerpoint/2010/main" val="3370217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9E2596-12DE-4A84-A3BF-FA5A62765D82}" type="datetime1">
              <a:rPr lang="en-GB" smtClean="0"/>
              <a:t>13/05/2020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3E11CA-5776-4A81-86F1-683C985DEB7E}" type="slidenum">
              <a:rPr lang="en-GB" smtClean="0"/>
              <a:t>‹#›</a:t>
            </a:fld>
            <a:endParaRPr lang="en-GB"/>
          </a:p>
        </p:txBody>
      </p:sp>
    </p:spTree>
    <p:extLst>
      <p:ext uri="{BB962C8B-B14F-4D97-AF65-F5344CB8AC3E}">
        <p14:creationId xmlns:p14="http://schemas.microsoft.com/office/powerpoint/2010/main" val="613632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D1B419-2D3F-4EA7-909D-2983B2E9CCFC}" type="datetime1">
              <a:rPr lang="en-GB" smtClean="0"/>
              <a:t>13/05/2020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3E11CA-5776-4A81-86F1-683C985DEB7E}" type="slidenum">
              <a:rPr lang="en-GB" smtClean="0"/>
              <a:t>‹#›</a:t>
            </a:fld>
            <a:endParaRPr lang="en-GB"/>
          </a:p>
        </p:txBody>
      </p:sp>
    </p:spTree>
    <p:extLst>
      <p:ext uri="{BB962C8B-B14F-4D97-AF65-F5344CB8AC3E}">
        <p14:creationId xmlns:p14="http://schemas.microsoft.com/office/powerpoint/2010/main" val="144367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0C0C65-AF93-490F-A746-B89E24424D2D}" type="datetime1">
              <a:rPr lang="en-GB" smtClean="0"/>
              <a:t>13/05/2020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3E11CA-5776-4A81-86F1-683C985DEB7E}" type="slidenum">
              <a:rPr lang="en-GB" smtClean="0"/>
              <a:t>‹#›</a:t>
            </a:fld>
            <a:endParaRPr lang="en-GB"/>
          </a:p>
        </p:txBody>
      </p:sp>
    </p:spTree>
    <p:extLst>
      <p:ext uri="{BB962C8B-B14F-4D97-AF65-F5344CB8AC3E}">
        <p14:creationId xmlns:p14="http://schemas.microsoft.com/office/powerpoint/2010/main" val="3695134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37000">
              <a:schemeClr val="accent3">
                <a:lumMod val="45000"/>
                <a:lumOff val="55000"/>
              </a:schemeClr>
            </a:gs>
            <a:gs pos="83000">
              <a:schemeClr val="accent3">
                <a:lumMod val="45000"/>
                <a:lumOff val="55000"/>
              </a:schemeClr>
            </a:gs>
            <a:gs pos="100000">
              <a:schemeClr val="accent3">
                <a:lumMod val="30000"/>
                <a:lumOff val="70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D2E88-AF1A-426C-8B0A-9C73EB9775C0}" type="datetime1">
              <a:rPr lang="en-GB" smtClean="0"/>
              <a:t>13/05/2020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3E11CA-5776-4A81-86F1-683C985DEB7E}" type="slidenum">
              <a:rPr lang="en-GB" smtClean="0"/>
              <a:t>‹#›</a:t>
            </a:fld>
            <a:endParaRPr lang="en-GB"/>
          </a:p>
        </p:txBody>
      </p:sp>
    </p:spTree>
    <p:extLst>
      <p:ext uri="{BB962C8B-B14F-4D97-AF65-F5344CB8AC3E}">
        <p14:creationId xmlns:p14="http://schemas.microsoft.com/office/powerpoint/2010/main" val="1350964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406596" cy="2387600"/>
          </a:xfrm>
        </p:spPr>
        <p:txBody>
          <a:bodyPr>
            <a:normAutofit/>
          </a:bodyPr>
          <a:lstStyle/>
          <a:p>
            <a:r>
              <a:rPr lang="en-GB"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Rounded MT Bold" panose="020F0704030504030204" pitchFamily="34" charset="0"/>
                <a:cs typeface="Aharoni" panose="02010803020104030203" pitchFamily="2" charset="-79"/>
              </a:rPr>
              <a:t>How to Write a Scientific Research</a:t>
            </a:r>
            <a:endParaRPr lang="en-GB"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latin typeface="Arial Rounded MT Bold" panose="020F0704030504030204" pitchFamily="34" charset="0"/>
              <a:cs typeface="Aharoni" panose="02010803020104030203" pitchFamily="2" charset="-79"/>
            </a:endParaRPr>
          </a:p>
        </p:txBody>
      </p:sp>
      <p:sp>
        <p:nvSpPr>
          <p:cNvPr id="3" name="Subtitle 2"/>
          <p:cNvSpPr>
            <a:spLocks noGrp="1"/>
          </p:cNvSpPr>
          <p:nvPr>
            <p:ph type="subTitle" idx="1"/>
          </p:nvPr>
        </p:nvSpPr>
        <p:spPr>
          <a:xfrm>
            <a:off x="1524000" y="4009292"/>
            <a:ext cx="9144000" cy="1248508"/>
          </a:xfrm>
        </p:spPr>
        <p:txBody>
          <a:bodyPr>
            <a:normAutofit/>
          </a:bodyPr>
          <a:lstStyle/>
          <a:p>
            <a:r>
              <a:rPr lang="en-GB" sz="36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By</a:t>
            </a:r>
          </a:p>
          <a:p>
            <a:r>
              <a:rPr lang="en-GB" sz="36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Asst. Prof. Dr. Raouf Mahmood Raouf</a:t>
            </a:r>
            <a:endParaRPr lang="en-GB" sz="36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4" name="Slide Number Placeholder 3"/>
          <p:cNvSpPr>
            <a:spLocks noGrp="1"/>
          </p:cNvSpPr>
          <p:nvPr>
            <p:ph type="sldNum" sz="quarter" idx="12"/>
          </p:nvPr>
        </p:nvSpPr>
        <p:spPr/>
        <p:txBody>
          <a:bodyPr/>
          <a:lstStyle/>
          <a:p>
            <a:fld id="{603E11CA-5776-4A81-86F1-683C985DEB7E}" type="slidenum">
              <a:rPr lang="en-GB" smtClean="0"/>
              <a:t>1</a:t>
            </a:fld>
            <a:endParaRPr lang="en-GB"/>
          </a:p>
        </p:txBody>
      </p:sp>
    </p:spTree>
    <p:extLst>
      <p:ext uri="{BB962C8B-B14F-4D97-AF65-F5344CB8AC3E}">
        <p14:creationId xmlns:p14="http://schemas.microsoft.com/office/powerpoint/2010/main" val="1162318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Abstract Checklist </a:t>
            </a:r>
            <a:r>
              <a:rPr lang="en-GB" b="1" i="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(Contd..….)</a:t>
            </a:r>
            <a:endPar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
            </a:pPr>
            <a:r>
              <a:rPr lang="en-GB" dirty="0" smtClean="0"/>
              <a:t>The abstract should be written for the audience of this journal: do not assume too much or too little background with the topic.</a:t>
            </a:r>
            <a:endParaRPr lang="en-GB" dirty="0"/>
          </a:p>
          <a:p>
            <a:pPr>
              <a:buFont typeface="Wingdings" panose="05000000000000000000" pitchFamily="2" charset="2"/>
              <a:buChar char="§"/>
            </a:pPr>
            <a:r>
              <a:rPr lang="en-GB" dirty="0" smtClean="0"/>
              <a:t>Ensure that all of the information found in the abstract also can be found in the body of the paper.</a:t>
            </a:r>
          </a:p>
          <a:p>
            <a:pPr>
              <a:buFont typeface="Wingdings" panose="05000000000000000000" pitchFamily="2" charset="2"/>
              <a:buChar char="§"/>
            </a:pPr>
            <a:r>
              <a:rPr lang="en-GB" dirty="0" smtClean="0"/>
              <a:t>Ensure that the important information of the paper is found in the abstract.</a:t>
            </a:r>
            <a:endParaRPr lang="en-GB" dirty="0"/>
          </a:p>
          <a:p>
            <a:pPr>
              <a:buFont typeface="Wingdings" panose="05000000000000000000" pitchFamily="2" charset="2"/>
              <a:buChar char="§"/>
            </a:pPr>
            <a:r>
              <a:rPr lang="en-GB" b="1" dirty="0" smtClean="0">
                <a:solidFill>
                  <a:srgbClr val="FF0000"/>
                </a:solidFill>
              </a:rPr>
              <a:t>Avoid: </a:t>
            </a:r>
            <a:r>
              <a:rPr lang="en-GB" dirty="0" smtClean="0"/>
              <a:t>using the first paragraph of the introduction as an abstract; citations in the abstract; acronyms; referring to figures or tables from the body of the paper; use of the first </a:t>
            </a:r>
            <a:r>
              <a:rPr lang="en-GB" dirty="0" err="1" smtClean="0"/>
              <a:t>person.use</a:t>
            </a:r>
            <a:r>
              <a:rPr lang="en-GB" dirty="0" smtClean="0"/>
              <a:t> of words like “new” or “novel,” </a:t>
            </a:r>
            <a:r>
              <a:rPr lang="en-GB" dirty="0" err="1" smtClean="0"/>
              <a:t>orphrases</a:t>
            </a:r>
            <a:r>
              <a:rPr lang="en-GB" dirty="0" smtClean="0"/>
              <a:t> like “in this paper,” “we report,” or “will be discussed.”</a:t>
            </a:r>
          </a:p>
          <a:p>
            <a:pPr marL="0" indent="0">
              <a:buNone/>
            </a:pPr>
            <a:endParaRPr lang="en-GB" dirty="0"/>
          </a:p>
        </p:txBody>
      </p:sp>
      <p:sp>
        <p:nvSpPr>
          <p:cNvPr id="4" name="Slide Number Placeholder 3"/>
          <p:cNvSpPr>
            <a:spLocks noGrp="1"/>
          </p:cNvSpPr>
          <p:nvPr>
            <p:ph type="sldNum" sz="quarter" idx="12"/>
          </p:nvPr>
        </p:nvSpPr>
        <p:spPr/>
        <p:txBody>
          <a:bodyPr/>
          <a:lstStyle/>
          <a:p>
            <a:fld id="{603E11CA-5776-4A81-86F1-683C985DEB7E}" type="slidenum">
              <a:rPr lang="en-GB" smtClean="0"/>
              <a:t>10</a:t>
            </a:fld>
            <a:endParaRPr lang="en-GB"/>
          </a:p>
        </p:txBody>
      </p:sp>
    </p:spTree>
    <p:extLst>
      <p:ext uri="{BB962C8B-B14F-4D97-AF65-F5344CB8AC3E}">
        <p14:creationId xmlns:p14="http://schemas.microsoft.com/office/powerpoint/2010/main" val="1100380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Introduction</a:t>
            </a:r>
          </a:p>
        </p:txBody>
      </p:sp>
      <p:sp>
        <p:nvSpPr>
          <p:cNvPr id="3" name="Content Placeholder 2"/>
          <p:cNvSpPr>
            <a:spLocks noGrp="1"/>
          </p:cNvSpPr>
          <p:nvPr>
            <p:ph idx="1"/>
          </p:nvPr>
        </p:nvSpPr>
        <p:spPr/>
        <p:txBody>
          <a:bodyPr/>
          <a:lstStyle/>
          <a:p>
            <a:pPr marL="0" indent="0" algn="just">
              <a:buNone/>
            </a:pPr>
            <a:r>
              <a:rPr lang="en-GB" dirty="0" smtClean="0"/>
              <a:t>Describe </a:t>
            </a:r>
            <a:r>
              <a:rPr lang="en-GB" dirty="0"/>
              <a:t>briefly and clearly why you are writing the paper. The introduction supplies sufficient background information for the reader to understand and evaluate the experiment you did. It also supplies a </a:t>
            </a:r>
            <a:r>
              <a:rPr lang="en-GB" dirty="0" smtClean="0"/>
              <a:t>basis </a:t>
            </a:r>
            <a:r>
              <a:rPr lang="en-GB" dirty="0"/>
              <a:t>for the study.</a:t>
            </a:r>
          </a:p>
          <a:p>
            <a:pPr marL="0" indent="0">
              <a:buNone/>
            </a:pPr>
            <a:r>
              <a:rPr lang="en-GB" dirty="0"/>
              <a:t>Goals:</a:t>
            </a:r>
            <a:br>
              <a:rPr lang="en-GB" dirty="0"/>
            </a:br>
            <a:r>
              <a:rPr lang="en-GB" dirty="0"/>
              <a:t>• Present the problem and the proposed </a:t>
            </a:r>
            <a:r>
              <a:rPr lang="en-GB" dirty="0" smtClean="0"/>
              <a:t>solution.</a:t>
            </a:r>
            <a:r>
              <a:rPr lang="en-GB" dirty="0"/>
              <a:t/>
            </a:r>
            <a:br>
              <a:rPr lang="en-GB" dirty="0"/>
            </a:br>
            <a:r>
              <a:rPr lang="en-GB" dirty="0"/>
              <a:t>• Presents nature and scope of the problem </a:t>
            </a:r>
            <a:r>
              <a:rPr lang="en-GB" dirty="0" smtClean="0"/>
              <a:t>investigated.</a:t>
            </a:r>
            <a:r>
              <a:rPr lang="en-GB" dirty="0"/>
              <a:t/>
            </a:r>
            <a:br>
              <a:rPr lang="en-GB" dirty="0"/>
            </a:br>
            <a:r>
              <a:rPr lang="en-GB" dirty="0"/>
              <a:t>• Reviews the </a:t>
            </a:r>
            <a:r>
              <a:rPr lang="en-GB" dirty="0" smtClean="0"/>
              <a:t>related </a:t>
            </a:r>
            <a:r>
              <a:rPr lang="en-GB" dirty="0"/>
              <a:t>literature to orient the </a:t>
            </a:r>
            <a:r>
              <a:rPr lang="en-GB" dirty="0" smtClean="0"/>
              <a:t>reader.</a:t>
            </a:r>
            <a:r>
              <a:rPr lang="en-GB" dirty="0"/>
              <a:t/>
            </a:r>
            <a:br>
              <a:rPr lang="en-GB" dirty="0"/>
            </a:br>
            <a:r>
              <a:rPr lang="en-GB" dirty="0"/>
              <a:t>• States the method of the </a:t>
            </a:r>
            <a:r>
              <a:rPr lang="en-GB" dirty="0" smtClean="0"/>
              <a:t>experiment.</a:t>
            </a:r>
            <a:r>
              <a:rPr lang="en-GB" dirty="0"/>
              <a:t/>
            </a:r>
            <a:br>
              <a:rPr lang="en-GB" dirty="0"/>
            </a:br>
            <a:r>
              <a:rPr lang="en-GB" dirty="0"/>
              <a:t>• State the principle results of the </a:t>
            </a:r>
            <a:r>
              <a:rPr lang="en-GB" dirty="0" smtClean="0"/>
              <a:t>experiment.</a:t>
            </a:r>
            <a:endParaRPr lang="en-GB" dirty="0"/>
          </a:p>
          <a:p>
            <a:pPr marL="0" indent="0">
              <a:buNone/>
            </a:pPr>
            <a:endParaRPr lang="en-GB" dirty="0"/>
          </a:p>
        </p:txBody>
      </p:sp>
      <p:sp>
        <p:nvSpPr>
          <p:cNvPr id="4" name="Slide Number Placeholder 3"/>
          <p:cNvSpPr>
            <a:spLocks noGrp="1"/>
          </p:cNvSpPr>
          <p:nvPr>
            <p:ph type="sldNum" sz="quarter" idx="12"/>
          </p:nvPr>
        </p:nvSpPr>
        <p:spPr/>
        <p:txBody>
          <a:bodyPr/>
          <a:lstStyle/>
          <a:p>
            <a:fld id="{603E11CA-5776-4A81-86F1-683C985DEB7E}" type="slidenum">
              <a:rPr lang="en-GB" smtClean="0"/>
              <a:t>11</a:t>
            </a:fld>
            <a:endParaRPr lang="en-GB"/>
          </a:p>
        </p:txBody>
      </p:sp>
    </p:spTree>
    <p:extLst>
      <p:ext uri="{BB962C8B-B14F-4D97-AF65-F5344CB8AC3E}">
        <p14:creationId xmlns:p14="http://schemas.microsoft.com/office/powerpoint/2010/main" val="2767523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Introduction Checklist</a:t>
            </a:r>
          </a:p>
        </p:txBody>
      </p:sp>
      <p:sp>
        <p:nvSpPr>
          <p:cNvPr id="3" name="Content Placeholder 2"/>
          <p:cNvSpPr>
            <a:spLocks noGrp="1"/>
          </p:cNvSpPr>
          <p:nvPr>
            <p:ph idx="1"/>
          </p:nvPr>
        </p:nvSpPr>
        <p:spPr/>
        <p:txBody>
          <a:bodyPr/>
          <a:lstStyle/>
          <a:p>
            <a:pPr algn="just">
              <a:buFont typeface="Wingdings" panose="05000000000000000000" pitchFamily="2" charset="2"/>
              <a:buChar char="ü"/>
            </a:pPr>
            <a:r>
              <a:rPr lang="en-GB" b="0" i="0" dirty="0" smtClean="0">
                <a:solidFill>
                  <a:srgbClr val="333333"/>
                </a:solidFill>
                <a:effectLst/>
                <a:latin typeface="Arial" panose="020B0604020202020204" pitchFamily="34" charset="0"/>
              </a:rPr>
              <a:t>Indicate the field of the work, why this field is important, and what has already been done (with proper citations).</a:t>
            </a:r>
          </a:p>
          <a:p>
            <a:pPr algn="just">
              <a:buFont typeface="Wingdings" panose="05000000000000000000" pitchFamily="2" charset="2"/>
              <a:buChar char="ü"/>
            </a:pPr>
            <a:r>
              <a:rPr lang="en-GB" b="0" i="0" dirty="0" smtClean="0">
                <a:solidFill>
                  <a:srgbClr val="333333"/>
                </a:solidFill>
                <a:effectLst/>
                <a:latin typeface="Arial" panose="020B0604020202020204" pitchFamily="34" charset="0"/>
              </a:rPr>
              <a:t> Indicate a gap, raise a research question, or challenge prior work in this territory.</a:t>
            </a:r>
          </a:p>
          <a:p>
            <a:pPr algn="just">
              <a:buFont typeface="Wingdings" panose="05000000000000000000" pitchFamily="2" charset="2"/>
              <a:buChar char="ü"/>
            </a:pPr>
            <a:r>
              <a:rPr lang="en-GB" b="0" i="0" dirty="0" smtClean="0">
                <a:solidFill>
                  <a:srgbClr val="333333"/>
                </a:solidFill>
                <a:effectLst/>
                <a:latin typeface="Arial" panose="020B0604020202020204" pitchFamily="34" charset="0"/>
              </a:rPr>
              <a:t>Outline the purpose and announce the present research, clearly indicating what is novel and why it is significant.</a:t>
            </a:r>
          </a:p>
          <a:p>
            <a:pPr algn="just">
              <a:buFont typeface="Wingdings" panose="05000000000000000000" pitchFamily="2" charset="2"/>
              <a:buChar char="ü"/>
            </a:pPr>
            <a:r>
              <a:rPr lang="en-GB" b="0" i="0" dirty="0" smtClean="0">
                <a:solidFill>
                  <a:srgbClr val="333333"/>
                </a:solidFill>
                <a:effectLst/>
                <a:latin typeface="Arial" panose="020B0604020202020204" pitchFamily="34" charset="0"/>
              </a:rPr>
              <a:t> </a:t>
            </a:r>
            <a:r>
              <a:rPr lang="en-GB" b="1" i="0" dirty="0" smtClean="0">
                <a:solidFill>
                  <a:srgbClr val="FF0000"/>
                </a:solidFill>
                <a:effectLst/>
                <a:latin typeface="Arial" panose="020B0604020202020204" pitchFamily="34" charset="0"/>
              </a:rPr>
              <a:t>Avoid: </a:t>
            </a:r>
            <a:r>
              <a:rPr lang="en-GB" b="0" i="0" dirty="0" smtClean="0">
                <a:solidFill>
                  <a:srgbClr val="333333"/>
                </a:solidFill>
                <a:effectLst/>
                <a:latin typeface="Arial" panose="020B0604020202020204" pitchFamily="34" charset="0"/>
              </a:rPr>
              <a:t>repeating the abstract; providing unnecessary background information; amplifying the importance of the work; claiming novelty without a proper literature search. </a:t>
            </a:r>
          </a:p>
          <a:p>
            <a:pPr marL="0" indent="0">
              <a:buNone/>
            </a:pPr>
            <a:endParaRPr lang="en-GB" dirty="0"/>
          </a:p>
        </p:txBody>
      </p:sp>
      <p:sp>
        <p:nvSpPr>
          <p:cNvPr id="4" name="Slide Number Placeholder 3"/>
          <p:cNvSpPr>
            <a:spLocks noGrp="1"/>
          </p:cNvSpPr>
          <p:nvPr>
            <p:ph type="sldNum" sz="quarter" idx="12"/>
          </p:nvPr>
        </p:nvSpPr>
        <p:spPr/>
        <p:txBody>
          <a:bodyPr/>
          <a:lstStyle/>
          <a:p>
            <a:fld id="{603E11CA-5776-4A81-86F1-683C985DEB7E}" type="slidenum">
              <a:rPr lang="en-GB" smtClean="0"/>
              <a:t>12</a:t>
            </a:fld>
            <a:endParaRPr lang="en-GB"/>
          </a:p>
        </p:txBody>
      </p:sp>
    </p:spTree>
    <p:extLst>
      <p:ext uri="{BB962C8B-B14F-4D97-AF65-F5344CB8AC3E}">
        <p14:creationId xmlns:p14="http://schemas.microsoft.com/office/powerpoint/2010/main" val="27237046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dirty="0"/>
              <a:t> </a:t>
            </a: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Method (Materials, Theory, Design, Modelling, etc.)</a:t>
            </a:r>
          </a:p>
        </p:txBody>
      </p:sp>
      <p:sp>
        <p:nvSpPr>
          <p:cNvPr id="3" name="Content Placeholder 2"/>
          <p:cNvSpPr>
            <a:spLocks noGrp="1"/>
          </p:cNvSpPr>
          <p:nvPr>
            <p:ph idx="1"/>
          </p:nvPr>
        </p:nvSpPr>
        <p:spPr/>
        <p:txBody>
          <a:bodyPr>
            <a:normAutofit/>
          </a:bodyPr>
          <a:lstStyle/>
          <a:p>
            <a:pPr marL="0" indent="0" algn="just">
              <a:lnSpc>
                <a:spcPct val="150000"/>
              </a:lnSpc>
              <a:buNone/>
            </a:pPr>
            <a:r>
              <a:rPr lang="en-GB" dirty="0" smtClean="0"/>
              <a:t>The purpose is to provide enough detail that a competent worker could repeat the experiment. Many of your readers will skip this section because they already know from the Introduction the general methods you used. </a:t>
            </a:r>
            <a:r>
              <a:rPr lang="en-GB" u="sng" dirty="0" smtClean="0"/>
              <a:t>However careful writing of this section</a:t>
            </a:r>
            <a:r>
              <a:rPr lang="en-GB" dirty="0" smtClean="0"/>
              <a:t> because for </a:t>
            </a:r>
            <a:r>
              <a:rPr lang="en-GB" u="sng" dirty="0" smtClean="0"/>
              <a:t>your results to be of scientific worth they must be reproducible</a:t>
            </a:r>
            <a:r>
              <a:rPr lang="en-GB" dirty="0" smtClean="0"/>
              <a:t>. Otherwise your paper does not represent good science.</a:t>
            </a:r>
          </a:p>
        </p:txBody>
      </p:sp>
      <p:sp>
        <p:nvSpPr>
          <p:cNvPr id="4" name="Slide Number Placeholder 3"/>
          <p:cNvSpPr>
            <a:spLocks noGrp="1"/>
          </p:cNvSpPr>
          <p:nvPr>
            <p:ph type="sldNum" sz="quarter" idx="12"/>
          </p:nvPr>
        </p:nvSpPr>
        <p:spPr/>
        <p:txBody>
          <a:bodyPr/>
          <a:lstStyle/>
          <a:p>
            <a:fld id="{603E11CA-5776-4A81-86F1-683C985DEB7E}" type="slidenum">
              <a:rPr lang="en-GB" smtClean="0"/>
              <a:t>13</a:t>
            </a:fld>
            <a:endParaRPr lang="en-GB"/>
          </a:p>
        </p:txBody>
      </p:sp>
    </p:spTree>
    <p:extLst>
      <p:ext uri="{BB962C8B-B14F-4D97-AF65-F5344CB8AC3E}">
        <p14:creationId xmlns:p14="http://schemas.microsoft.com/office/powerpoint/2010/main" val="598676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Methods Goals</a:t>
            </a: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Ø"/>
            </a:pPr>
            <a:r>
              <a:rPr lang="en-GB" dirty="0" smtClean="0"/>
              <a:t>Exact technical specifications and quantities and source or method of preparation</a:t>
            </a:r>
          </a:p>
          <a:p>
            <a:pPr>
              <a:buFont typeface="Wingdings" panose="05000000000000000000" pitchFamily="2" charset="2"/>
              <a:buChar char="Ø"/>
            </a:pPr>
            <a:r>
              <a:rPr lang="en-GB" dirty="0" smtClean="0"/>
              <a:t> Describe equipment used and provide illustrations where relevant.</a:t>
            </a:r>
          </a:p>
          <a:p>
            <a:pPr>
              <a:buFont typeface="Wingdings" panose="05000000000000000000" pitchFamily="2" charset="2"/>
              <a:buChar char="Ø"/>
            </a:pPr>
            <a:r>
              <a:rPr lang="en-GB" dirty="0" smtClean="0"/>
              <a:t> Chronological presentation (but related methods described together).</a:t>
            </a:r>
          </a:p>
          <a:p>
            <a:pPr>
              <a:buFont typeface="Wingdings" panose="05000000000000000000" pitchFamily="2" charset="2"/>
              <a:buChar char="Ø"/>
            </a:pPr>
            <a:r>
              <a:rPr lang="en-GB" dirty="0" smtClean="0"/>
              <a:t> Questions about "how" and "how much" are answered for the reader and not left for them to puzzle over.</a:t>
            </a:r>
          </a:p>
          <a:p>
            <a:pPr>
              <a:buFont typeface="Wingdings" panose="05000000000000000000" pitchFamily="2" charset="2"/>
              <a:buChar char="Ø"/>
            </a:pPr>
            <a:r>
              <a:rPr lang="en-GB" dirty="0" smtClean="0"/>
              <a:t> Discuss statistical methods only if unusual or advanced.</a:t>
            </a:r>
          </a:p>
          <a:p>
            <a:pPr>
              <a:buFont typeface="Wingdings" panose="05000000000000000000" pitchFamily="2" charset="2"/>
              <a:buChar char="Ø"/>
            </a:pPr>
            <a:r>
              <a:rPr lang="en-GB" dirty="0" smtClean="0"/>
              <a:t> When a large number of components are used prepare tables for the benefit of the reader.</a:t>
            </a:r>
          </a:p>
          <a:p>
            <a:pPr marL="0" indent="0">
              <a:buNone/>
            </a:pPr>
            <a:endParaRPr lang="en-GB" dirty="0"/>
          </a:p>
        </p:txBody>
      </p:sp>
      <p:sp>
        <p:nvSpPr>
          <p:cNvPr id="4" name="Slide Number Placeholder 3"/>
          <p:cNvSpPr>
            <a:spLocks noGrp="1"/>
          </p:cNvSpPr>
          <p:nvPr>
            <p:ph type="sldNum" sz="quarter" idx="12"/>
          </p:nvPr>
        </p:nvSpPr>
        <p:spPr/>
        <p:txBody>
          <a:bodyPr/>
          <a:lstStyle/>
          <a:p>
            <a:fld id="{603E11CA-5776-4A81-86F1-683C985DEB7E}" type="slidenum">
              <a:rPr lang="en-GB" smtClean="0"/>
              <a:t>14</a:t>
            </a:fld>
            <a:endParaRPr lang="en-GB"/>
          </a:p>
        </p:txBody>
      </p:sp>
    </p:spTree>
    <p:extLst>
      <p:ext uri="{BB962C8B-B14F-4D97-AF65-F5344CB8AC3E}">
        <p14:creationId xmlns:p14="http://schemas.microsoft.com/office/powerpoint/2010/main" val="2772001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Methods Checklist</a:t>
            </a:r>
          </a:p>
        </p:txBody>
      </p:sp>
      <p:sp>
        <p:nvSpPr>
          <p:cNvPr id="3" name="Content Placeholder 2"/>
          <p:cNvSpPr>
            <a:spLocks noGrp="1"/>
          </p:cNvSpPr>
          <p:nvPr>
            <p:ph idx="1"/>
          </p:nvPr>
        </p:nvSpPr>
        <p:spPr>
          <a:xfrm>
            <a:off x="476518" y="1825625"/>
            <a:ext cx="8615967" cy="4351338"/>
          </a:xfrm>
        </p:spPr>
        <p:txBody>
          <a:bodyPr>
            <a:normAutofit fontScale="92500" lnSpcReduction="20000"/>
          </a:bodyPr>
          <a:lstStyle/>
          <a:p>
            <a:pPr algn="just">
              <a:buFont typeface="Wingdings" panose="05000000000000000000" pitchFamily="2" charset="2"/>
              <a:buChar char="ü"/>
            </a:pPr>
            <a:r>
              <a:rPr lang="en-GB" dirty="0" smtClean="0"/>
              <a:t>Describe </a:t>
            </a:r>
            <a:r>
              <a:rPr lang="en-GB" dirty="0"/>
              <a:t>how the results were </a:t>
            </a:r>
            <a:r>
              <a:rPr lang="en-GB" dirty="0" smtClean="0"/>
              <a:t>made </a:t>
            </a:r>
            <a:r>
              <a:rPr lang="en-GB" dirty="0"/>
              <a:t>with </a:t>
            </a:r>
            <a:r>
              <a:rPr lang="en-GB" dirty="0" smtClean="0"/>
              <a:t>enough </a:t>
            </a:r>
            <a:r>
              <a:rPr lang="en-GB" dirty="0"/>
              <a:t>detail so that an independent researcher (working in the same field) could </a:t>
            </a:r>
            <a:r>
              <a:rPr lang="en-GB" dirty="0" smtClean="0"/>
              <a:t>repeat </a:t>
            </a:r>
            <a:r>
              <a:rPr lang="en-GB" dirty="0"/>
              <a:t>the results sufficiently to allow </a:t>
            </a:r>
            <a:r>
              <a:rPr lang="en-GB" dirty="0" smtClean="0"/>
              <a:t>validation </a:t>
            </a:r>
            <a:r>
              <a:rPr lang="en-GB" dirty="0"/>
              <a:t>of the </a:t>
            </a:r>
            <a:r>
              <a:rPr lang="en-GB" dirty="0" smtClean="0"/>
              <a:t>conclusions.</a:t>
            </a:r>
          </a:p>
          <a:p>
            <a:pPr algn="just">
              <a:buFont typeface="Wingdings" panose="05000000000000000000" pitchFamily="2" charset="2"/>
              <a:buChar char="ü"/>
            </a:pPr>
            <a:r>
              <a:rPr lang="en-GB" dirty="0" smtClean="0"/>
              <a:t>Can </a:t>
            </a:r>
            <a:r>
              <a:rPr lang="en-GB" dirty="0"/>
              <a:t>the reader </a:t>
            </a:r>
            <a:r>
              <a:rPr lang="en-GB" dirty="0" smtClean="0"/>
              <a:t>evaluate </a:t>
            </a:r>
            <a:r>
              <a:rPr lang="en-GB" dirty="0"/>
              <a:t>internal validity (conclusions are supported by the results presented</a:t>
            </a:r>
            <a:r>
              <a:rPr lang="en-GB" dirty="0" smtClean="0"/>
              <a:t>)?</a:t>
            </a:r>
          </a:p>
          <a:p>
            <a:pPr algn="just">
              <a:buFont typeface="Wingdings" panose="05000000000000000000" pitchFamily="2" charset="2"/>
              <a:buChar char="ü"/>
            </a:pPr>
            <a:r>
              <a:rPr lang="en-GB" dirty="0" smtClean="0"/>
              <a:t>Has </a:t>
            </a:r>
            <a:r>
              <a:rPr lang="en-GB" dirty="0"/>
              <a:t>the chosen method been </a:t>
            </a:r>
            <a:r>
              <a:rPr lang="en-GB" dirty="0" smtClean="0"/>
              <a:t>justified?</a:t>
            </a:r>
          </a:p>
          <a:p>
            <a:pPr algn="just">
              <a:buFont typeface="Wingdings" panose="05000000000000000000" pitchFamily="2" charset="2"/>
              <a:buChar char="ü"/>
            </a:pPr>
            <a:r>
              <a:rPr lang="en-GB" dirty="0" smtClean="0"/>
              <a:t>Are </a:t>
            </a:r>
            <a:r>
              <a:rPr lang="en-GB" dirty="0"/>
              <a:t>data analysis and statistical approaches justified, with assumptions and biases </a:t>
            </a:r>
            <a:r>
              <a:rPr lang="en-GB" dirty="0" smtClean="0"/>
              <a:t>considered?</a:t>
            </a:r>
          </a:p>
          <a:p>
            <a:pPr algn="just">
              <a:buFont typeface="Wingdings" panose="05000000000000000000" pitchFamily="2" charset="2"/>
              <a:buChar char="ü"/>
            </a:pPr>
            <a:r>
              <a:rPr lang="en-GB" dirty="0" smtClean="0"/>
              <a:t>Avoid</a:t>
            </a:r>
            <a:r>
              <a:rPr lang="en-GB" dirty="0"/>
              <a:t>: including results in the Method section; including </a:t>
            </a:r>
            <a:r>
              <a:rPr lang="en-GB" dirty="0" smtClean="0"/>
              <a:t>irrelevant details; </a:t>
            </a:r>
            <a:r>
              <a:rPr lang="en-GB" dirty="0"/>
              <a:t>treating the method as a chronological history of events; unneeded references to commercial </a:t>
            </a:r>
            <a:r>
              <a:rPr lang="en-GB" dirty="0" smtClean="0"/>
              <a:t>products.</a:t>
            </a:r>
            <a:endParaRPr lang="en-GB" dirty="0"/>
          </a:p>
        </p:txBody>
      </p:sp>
      <p:sp>
        <p:nvSpPr>
          <p:cNvPr id="4" name="Slide Number Placeholder 3"/>
          <p:cNvSpPr>
            <a:spLocks noGrp="1"/>
          </p:cNvSpPr>
          <p:nvPr>
            <p:ph type="sldNum" sz="quarter" idx="12"/>
          </p:nvPr>
        </p:nvSpPr>
        <p:spPr/>
        <p:txBody>
          <a:bodyPr/>
          <a:lstStyle/>
          <a:p>
            <a:fld id="{603E11CA-5776-4A81-86F1-683C985DEB7E}" type="slidenum">
              <a:rPr lang="en-GB" smtClean="0"/>
              <a:t>15</a:t>
            </a:fld>
            <a:endParaRPr lang="en-GB"/>
          </a:p>
        </p:txBody>
      </p:sp>
      <p:pic>
        <p:nvPicPr>
          <p:cNvPr id="5" name="Picture 4"/>
          <p:cNvPicPr>
            <a:picLocks noChangeAspect="1"/>
          </p:cNvPicPr>
          <p:nvPr/>
        </p:nvPicPr>
        <p:blipFill>
          <a:blip r:embed="rId2"/>
          <a:stretch>
            <a:fillRect/>
          </a:stretch>
        </p:blipFill>
        <p:spPr>
          <a:xfrm>
            <a:off x="9092485" y="1825625"/>
            <a:ext cx="2779422" cy="4351338"/>
          </a:xfrm>
          <a:prstGeom prst="rect">
            <a:avLst/>
          </a:prstGeom>
        </p:spPr>
      </p:pic>
    </p:spTree>
    <p:extLst>
      <p:ext uri="{BB962C8B-B14F-4D97-AF65-F5344CB8AC3E}">
        <p14:creationId xmlns:p14="http://schemas.microsoft.com/office/powerpoint/2010/main" val="4286416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Results</a:t>
            </a:r>
          </a:p>
        </p:txBody>
      </p:sp>
      <p:sp>
        <p:nvSpPr>
          <p:cNvPr id="3" name="Content Placeholder 2"/>
          <p:cNvSpPr>
            <a:spLocks noGrp="1"/>
          </p:cNvSpPr>
          <p:nvPr>
            <p:ph idx="1"/>
          </p:nvPr>
        </p:nvSpPr>
        <p:spPr/>
        <p:txBody>
          <a:bodyPr>
            <a:normAutofit/>
          </a:bodyPr>
          <a:lstStyle/>
          <a:p>
            <a:pPr marL="0" indent="0">
              <a:buNone/>
            </a:pPr>
            <a:r>
              <a:rPr lang="en-GB" dirty="0" smtClean="0"/>
              <a:t>This is the essential of the paper. Don't start the results sections with methods you left out of the Materials and Methods section. You need to give an overall description of the experiments and present the data you found.</a:t>
            </a:r>
          </a:p>
        </p:txBody>
      </p:sp>
      <p:sp>
        <p:nvSpPr>
          <p:cNvPr id="4" name="Slide Number Placeholder 3"/>
          <p:cNvSpPr>
            <a:spLocks noGrp="1"/>
          </p:cNvSpPr>
          <p:nvPr>
            <p:ph type="sldNum" sz="quarter" idx="12"/>
          </p:nvPr>
        </p:nvSpPr>
        <p:spPr/>
        <p:txBody>
          <a:bodyPr/>
          <a:lstStyle/>
          <a:p>
            <a:fld id="{603E11CA-5776-4A81-86F1-683C985DEB7E}" type="slidenum">
              <a:rPr lang="en-GB" smtClean="0"/>
              <a:t>16</a:t>
            </a:fld>
            <a:endParaRPr lang="en-GB"/>
          </a:p>
        </p:txBody>
      </p:sp>
    </p:spTree>
    <p:extLst>
      <p:ext uri="{BB962C8B-B14F-4D97-AF65-F5344CB8AC3E}">
        <p14:creationId xmlns:p14="http://schemas.microsoft.com/office/powerpoint/2010/main" val="4005127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Results Goals:</a:t>
            </a:r>
          </a:p>
        </p:txBody>
      </p:sp>
      <p:sp>
        <p:nvSpPr>
          <p:cNvPr id="3" name="Content Placeholder 2"/>
          <p:cNvSpPr>
            <a:spLocks noGrp="1"/>
          </p:cNvSpPr>
          <p:nvPr>
            <p:ph idx="1"/>
          </p:nvPr>
        </p:nvSpPr>
        <p:spPr>
          <a:xfrm>
            <a:off x="838200" y="1825625"/>
            <a:ext cx="10448925" cy="4351338"/>
          </a:xfrm>
        </p:spPr>
        <p:txBody>
          <a:bodyPr/>
          <a:lstStyle/>
          <a:p>
            <a:pPr algn="just">
              <a:buFont typeface="Wingdings" panose="05000000000000000000" pitchFamily="2" charset="2"/>
              <a:buChar char="Ø"/>
            </a:pPr>
            <a:r>
              <a:rPr lang="en-GB" dirty="0" smtClean="0"/>
              <a:t>Factual statements supported by evidence. Short and sweet without additional words.</a:t>
            </a:r>
          </a:p>
          <a:p>
            <a:pPr algn="just">
              <a:buFont typeface="Wingdings" panose="05000000000000000000" pitchFamily="2" charset="2"/>
              <a:buChar char="Ø"/>
            </a:pPr>
            <a:r>
              <a:rPr lang="en-GB" dirty="0" smtClean="0"/>
              <a:t>Present representative data rather than endlessly repetitive data.</a:t>
            </a:r>
          </a:p>
          <a:p>
            <a:pPr algn="just">
              <a:buFont typeface="Wingdings" panose="05000000000000000000" pitchFamily="2" charset="2"/>
              <a:buChar char="Ø"/>
            </a:pPr>
            <a:r>
              <a:rPr lang="en-GB" dirty="0" smtClean="0"/>
              <a:t>Discuss variables only if they had an effect (positive or negative).</a:t>
            </a:r>
          </a:p>
          <a:p>
            <a:pPr algn="just">
              <a:buFont typeface="Wingdings" panose="05000000000000000000" pitchFamily="2" charset="2"/>
              <a:buChar char="Ø"/>
            </a:pPr>
            <a:r>
              <a:rPr lang="en-GB" dirty="0" smtClean="0"/>
              <a:t>Use meaningful statistics.</a:t>
            </a:r>
          </a:p>
          <a:p>
            <a:pPr algn="just">
              <a:buFont typeface="Wingdings" panose="05000000000000000000" pitchFamily="2" charset="2"/>
              <a:buChar char="Ø"/>
            </a:pPr>
            <a:r>
              <a:rPr lang="en-GB" dirty="0" smtClean="0"/>
              <a:t>Avoid repetition. If it is in the</a:t>
            </a:r>
          </a:p>
          <a:p>
            <a:pPr marL="0" indent="0" algn="just">
              <a:buNone/>
            </a:pPr>
            <a:r>
              <a:rPr lang="en-GB" dirty="0"/>
              <a:t> </a:t>
            </a:r>
            <a:r>
              <a:rPr lang="en-GB" dirty="0" smtClean="0"/>
              <a:t>  tables or captions you may not</a:t>
            </a:r>
          </a:p>
          <a:p>
            <a:pPr marL="0" indent="0" algn="just">
              <a:buNone/>
            </a:pPr>
            <a:r>
              <a:rPr lang="en-GB" dirty="0"/>
              <a:t> </a:t>
            </a:r>
            <a:r>
              <a:rPr lang="en-GB" dirty="0" smtClean="0"/>
              <a:t>   need to repeat it.</a:t>
            </a:r>
            <a:endParaRPr lang="en-GB" dirty="0"/>
          </a:p>
        </p:txBody>
      </p:sp>
      <p:sp>
        <p:nvSpPr>
          <p:cNvPr id="4" name="Slide Number Placeholder 3"/>
          <p:cNvSpPr>
            <a:spLocks noGrp="1"/>
          </p:cNvSpPr>
          <p:nvPr>
            <p:ph type="sldNum" sz="quarter" idx="12"/>
          </p:nvPr>
        </p:nvSpPr>
        <p:spPr/>
        <p:txBody>
          <a:bodyPr/>
          <a:lstStyle/>
          <a:p>
            <a:fld id="{603E11CA-5776-4A81-86F1-683C985DEB7E}" type="slidenum">
              <a:rPr lang="en-GB" smtClean="0"/>
              <a:t>17</a:t>
            </a:fld>
            <a:endParaRPr lang="en-GB"/>
          </a:p>
        </p:txBody>
      </p:sp>
      <p:pic>
        <p:nvPicPr>
          <p:cNvPr id="5" name="Picture 4"/>
          <p:cNvPicPr>
            <a:picLocks noChangeAspect="1"/>
          </p:cNvPicPr>
          <p:nvPr/>
        </p:nvPicPr>
        <p:blipFill>
          <a:blip r:embed="rId2"/>
          <a:stretch>
            <a:fillRect/>
          </a:stretch>
        </p:blipFill>
        <p:spPr>
          <a:xfrm>
            <a:off x="5934075" y="3775075"/>
            <a:ext cx="5353050" cy="2581275"/>
          </a:xfrm>
          <a:prstGeom prst="rect">
            <a:avLst/>
          </a:prstGeom>
        </p:spPr>
      </p:pic>
    </p:spTree>
    <p:extLst>
      <p:ext uri="{BB962C8B-B14F-4D97-AF65-F5344CB8AC3E}">
        <p14:creationId xmlns:p14="http://schemas.microsoft.com/office/powerpoint/2010/main" val="3032663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Results Checklist</a:t>
            </a:r>
          </a:p>
        </p:txBody>
      </p:sp>
      <p:sp>
        <p:nvSpPr>
          <p:cNvPr id="3" name="Content Placeholder 2"/>
          <p:cNvSpPr>
            <a:spLocks noGrp="1"/>
          </p:cNvSpPr>
          <p:nvPr>
            <p:ph idx="1"/>
          </p:nvPr>
        </p:nvSpPr>
        <p:spPr/>
        <p:txBody>
          <a:bodyPr/>
          <a:lstStyle/>
          <a:p>
            <a:pPr algn="just">
              <a:buFont typeface="Wingdings" panose="05000000000000000000" pitchFamily="2" charset="2"/>
              <a:buChar char="ü"/>
            </a:pPr>
            <a:r>
              <a:rPr lang="en-GB" dirty="0"/>
              <a:t>Present the results of the paper, in logical order, using tables and graphs as </a:t>
            </a:r>
            <a:r>
              <a:rPr lang="en-GB" dirty="0" smtClean="0"/>
              <a:t>necessary.</a:t>
            </a:r>
          </a:p>
          <a:p>
            <a:pPr algn="just">
              <a:buFont typeface="Wingdings" panose="05000000000000000000" pitchFamily="2" charset="2"/>
              <a:buChar char="ü"/>
            </a:pPr>
            <a:r>
              <a:rPr lang="en-GB" dirty="0" smtClean="0"/>
              <a:t>Explain </a:t>
            </a:r>
            <a:r>
              <a:rPr lang="en-GB" dirty="0"/>
              <a:t>the results and show how they help to answer the research questions posed in the Introduction. Evidence does not explain itself; the results must be presented and then </a:t>
            </a:r>
            <a:r>
              <a:rPr lang="en-GB" dirty="0" smtClean="0"/>
              <a:t>explained.</a:t>
            </a:r>
          </a:p>
          <a:p>
            <a:pPr marL="0" indent="0" algn="just">
              <a:buNone/>
            </a:pPr>
            <a:r>
              <a:rPr lang="en-GB" dirty="0"/>
              <a:t> </a:t>
            </a:r>
            <a:r>
              <a:rPr lang="en-GB" dirty="0" smtClean="0"/>
              <a:t>  </a:t>
            </a:r>
            <a:r>
              <a:rPr lang="en-GB" b="1" dirty="0" smtClean="0">
                <a:solidFill>
                  <a:srgbClr val="FF0000"/>
                </a:solidFill>
              </a:rPr>
              <a:t>Avoid</a:t>
            </a:r>
            <a:r>
              <a:rPr lang="en-GB" b="1" dirty="0">
                <a:solidFill>
                  <a:srgbClr val="FF0000"/>
                </a:solidFill>
              </a:rPr>
              <a:t>: </a:t>
            </a:r>
            <a:r>
              <a:rPr lang="en-GB" dirty="0"/>
              <a:t>presenting results that are never discussed;  presenting results in chronological order rather than logical order; ignoring results that do not support the </a:t>
            </a:r>
            <a:r>
              <a:rPr lang="en-GB" dirty="0" smtClean="0"/>
              <a:t>conclusions.</a:t>
            </a:r>
            <a:endParaRPr lang="en-GB" dirty="0"/>
          </a:p>
        </p:txBody>
      </p:sp>
      <p:sp>
        <p:nvSpPr>
          <p:cNvPr id="4" name="Slide Number Placeholder 3"/>
          <p:cNvSpPr>
            <a:spLocks noGrp="1"/>
          </p:cNvSpPr>
          <p:nvPr>
            <p:ph type="sldNum" sz="quarter" idx="12"/>
          </p:nvPr>
        </p:nvSpPr>
        <p:spPr/>
        <p:txBody>
          <a:bodyPr/>
          <a:lstStyle/>
          <a:p>
            <a:fld id="{603E11CA-5776-4A81-86F1-683C985DEB7E}" type="slidenum">
              <a:rPr lang="en-GB" smtClean="0"/>
              <a:t>18</a:t>
            </a:fld>
            <a:endParaRPr lang="en-GB"/>
          </a:p>
        </p:txBody>
      </p:sp>
    </p:spTree>
    <p:extLst>
      <p:ext uri="{BB962C8B-B14F-4D97-AF65-F5344CB8AC3E}">
        <p14:creationId xmlns:p14="http://schemas.microsoft.com/office/powerpoint/2010/main" val="21340472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Additional Tips for Results Sections</a:t>
            </a:r>
          </a:p>
        </p:txBody>
      </p:sp>
      <p:sp>
        <p:nvSpPr>
          <p:cNvPr id="3" name="Content Placeholder 2"/>
          <p:cNvSpPr>
            <a:spLocks noGrp="1"/>
          </p:cNvSpPr>
          <p:nvPr>
            <p:ph idx="1"/>
          </p:nvPr>
        </p:nvSpPr>
        <p:spPr/>
        <p:txBody>
          <a:bodyPr>
            <a:normAutofit fontScale="92500" lnSpcReduction="10000"/>
          </a:bodyPr>
          <a:lstStyle/>
          <a:p>
            <a:r>
              <a:rPr lang="en-GB" dirty="0"/>
              <a:t>Number tables and figures separately beginning with 1 (i.e. Table 1, Table 2, Figure 1, etc.).</a:t>
            </a:r>
          </a:p>
          <a:p>
            <a:r>
              <a:rPr lang="en-GB" dirty="0"/>
              <a:t>Do not attempt to evaluate the results in this section. Report only what you </a:t>
            </a:r>
            <a:r>
              <a:rPr lang="en-GB" dirty="0" smtClean="0"/>
              <a:t>found.</a:t>
            </a:r>
            <a:endParaRPr lang="en-GB" dirty="0"/>
          </a:p>
          <a:p>
            <a:r>
              <a:rPr lang="en-GB" dirty="0" smtClean="0"/>
              <a:t>Explanations should </a:t>
            </a:r>
            <a:r>
              <a:rPr lang="en-GB" dirty="0"/>
              <a:t>appear in a legend or caption written on the same page as the figure or table.</a:t>
            </a:r>
          </a:p>
          <a:p>
            <a:r>
              <a:rPr lang="en-GB" dirty="0"/>
              <a:t>You must refer in the text to each figure or table you include in your paper.</a:t>
            </a:r>
          </a:p>
          <a:p>
            <a:r>
              <a:rPr lang="en-GB" dirty="0" smtClean="0"/>
              <a:t>Only </a:t>
            </a:r>
            <a:r>
              <a:rPr lang="en-GB" dirty="0"/>
              <a:t>use a figure (graph) when the data </a:t>
            </a:r>
            <a:r>
              <a:rPr lang="en-GB" dirty="0" smtClean="0"/>
              <a:t>provide </a:t>
            </a:r>
            <a:r>
              <a:rPr lang="en-GB" dirty="0"/>
              <a:t>themselves to a good visual </a:t>
            </a:r>
            <a:r>
              <a:rPr lang="en-GB" dirty="0" smtClean="0"/>
              <a:t>image.</a:t>
            </a:r>
            <a:r>
              <a:rPr lang="en-GB" dirty="0"/>
              <a:t> </a:t>
            </a:r>
            <a:endParaRPr lang="en-GB" dirty="0" smtClean="0"/>
          </a:p>
          <a:p>
            <a:pPr marL="0" indent="0">
              <a:buNone/>
            </a:pPr>
            <a:r>
              <a:rPr lang="en-GB" b="1" dirty="0" smtClean="0">
                <a:solidFill>
                  <a:srgbClr val="FF0000"/>
                </a:solidFill>
              </a:rPr>
              <a:t> </a:t>
            </a:r>
            <a:r>
              <a:rPr lang="en-GB" b="1" dirty="0">
                <a:solidFill>
                  <a:srgbClr val="FF0000"/>
                </a:solidFill>
              </a:rPr>
              <a:t>Avoid </a:t>
            </a:r>
            <a:r>
              <a:rPr lang="en-GB" dirty="0"/>
              <a:t>using figures that show too many variables or trends at once, because they can be hard to understand.</a:t>
            </a:r>
          </a:p>
          <a:p>
            <a:pPr marL="0" indent="0">
              <a:buNone/>
            </a:pPr>
            <a:endParaRPr lang="en-GB" dirty="0"/>
          </a:p>
        </p:txBody>
      </p:sp>
      <p:sp>
        <p:nvSpPr>
          <p:cNvPr id="4" name="Slide Number Placeholder 3"/>
          <p:cNvSpPr>
            <a:spLocks noGrp="1"/>
          </p:cNvSpPr>
          <p:nvPr>
            <p:ph type="sldNum" sz="quarter" idx="12"/>
          </p:nvPr>
        </p:nvSpPr>
        <p:spPr/>
        <p:txBody>
          <a:bodyPr/>
          <a:lstStyle/>
          <a:p>
            <a:fld id="{603E11CA-5776-4A81-86F1-683C985DEB7E}" type="slidenum">
              <a:rPr lang="en-GB" smtClean="0"/>
              <a:t>19</a:t>
            </a:fld>
            <a:endParaRPr lang="en-GB"/>
          </a:p>
        </p:txBody>
      </p:sp>
    </p:spTree>
    <p:extLst>
      <p:ext uri="{BB962C8B-B14F-4D97-AF65-F5344CB8AC3E}">
        <p14:creationId xmlns:p14="http://schemas.microsoft.com/office/powerpoint/2010/main" val="1788966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What is Your Reason to Publish?</a:t>
            </a: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v"/>
            </a:pPr>
            <a:r>
              <a:rPr lang="en-GB" b="0" i="0" u="none" strike="noStrike" baseline="0" dirty="0" smtClean="0">
                <a:solidFill>
                  <a:srgbClr val="000000"/>
                </a:solidFill>
                <a:latin typeface="TimesNewRomanPSMT"/>
              </a:rPr>
              <a:t>It is unethical to conduct a study and not report the findings</a:t>
            </a:r>
          </a:p>
          <a:p>
            <a:pPr>
              <a:buFont typeface="Wingdings" panose="05000000000000000000" pitchFamily="2" charset="2"/>
              <a:buChar char="v"/>
            </a:pPr>
            <a:r>
              <a:rPr lang="en-GB" b="0" i="0" u="none" strike="noStrike" baseline="0" dirty="0" smtClean="0">
                <a:solidFill>
                  <a:srgbClr val="000000"/>
                </a:solidFill>
                <a:latin typeface="TimesNewRomanPSMT"/>
              </a:rPr>
              <a:t>You have some results that are worth reporting</a:t>
            </a:r>
          </a:p>
          <a:p>
            <a:pPr>
              <a:buFont typeface="Wingdings" panose="05000000000000000000" pitchFamily="2" charset="2"/>
              <a:buChar char="v"/>
            </a:pPr>
            <a:r>
              <a:rPr lang="en-GB" b="0" i="0" u="none" strike="noStrike" baseline="0" dirty="0" smtClean="0">
                <a:solidFill>
                  <a:srgbClr val="000000"/>
                </a:solidFill>
                <a:latin typeface="TimesNewRomanPSMT"/>
              </a:rPr>
              <a:t>You want to progress scientific thought or improve health outcomes.</a:t>
            </a:r>
          </a:p>
          <a:p>
            <a:pPr>
              <a:buFont typeface="Wingdings" panose="05000000000000000000" pitchFamily="2" charset="2"/>
              <a:buChar char="v"/>
            </a:pPr>
            <a:r>
              <a:rPr lang="en-GB" b="0" i="0" u="none" strike="noStrike" baseline="0" dirty="0" smtClean="0">
                <a:solidFill>
                  <a:srgbClr val="000000"/>
                </a:solidFill>
                <a:latin typeface="TimesNewRomanPSMT"/>
              </a:rPr>
              <a:t>You want your work to reach a broad audience.</a:t>
            </a:r>
            <a:r>
              <a:rPr lang="en-GB" sz="1800" b="0" i="0" u="none" strike="noStrike" baseline="0" dirty="0" smtClean="0">
                <a:solidFill>
                  <a:srgbClr val="CD0000"/>
                </a:solidFill>
                <a:latin typeface="OpenSymbol"/>
              </a:rPr>
              <a:t>  </a:t>
            </a:r>
            <a:endParaRPr lang="en-GB" b="0" i="0" u="none" strike="noStrike" baseline="0" dirty="0" smtClean="0">
              <a:solidFill>
                <a:srgbClr val="000000"/>
              </a:solidFill>
              <a:latin typeface="TimesNewRomanPSMT"/>
            </a:endParaRPr>
          </a:p>
          <a:p>
            <a:pPr>
              <a:buFont typeface="Wingdings" panose="05000000000000000000" pitchFamily="2" charset="2"/>
              <a:buChar char="v"/>
            </a:pPr>
            <a:r>
              <a:rPr lang="en-GB" b="0" i="0" u="none" strike="noStrike" baseline="0" dirty="0" smtClean="0">
                <a:solidFill>
                  <a:srgbClr val="000000"/>
                </a:solidFill>
                <a:latin typeface="TimesNewRomanPSMT"/>
              </a:rPr>
              <a:t>Your path record will improve</a:t>
            </a:r>
          </a:p>
          <a:p>
            <a:pPr>
              <a:buFont typeface="Wingdings" panose="05000000000000000000" pitchFamily="2" charset="2"/>
              <a:buChar char="v"/>
            </a:pPr>
            <a:r>
              <a:rPr lang="en-GB" sz="1800" dirty="0">
                <a:solidFill>
                  <a:srgbClr val="000000"/>
                </a:solidFill>
                <a:latin typeface="TimesNewRomanPSMT"/>
              </a:rPr>
              <a:t> </a:t>
            </a:r>
            <a:r>
              <a:rPr lang="en-GB" sz="1800" b="0" i="0" u="none" strike="noStrike" baseline="0" dirty="0" smtClean="0">
                <a:solidFill>
                  <a:srgbClr val="CD0000"/>
                </a:solidFill>
                <a:latin typeface="OpenSymbol"/>
              </a:rPr>
              <a:t> </a:t>
            </a:r>
            <a:r>
              <a:rPr lang="en-GB" b="0" i="0" u="none" strike="noStrike" baseline="0" dirty="0" smtClean="0">
                <a:solidFill>
                  <a:srgbClr val="000000"/>
                </a:solidFill>
                <a:latin typeface="TimesNewRomanPSMT"/>
              </a:rPr>
              <a:t>You will add credibility to your and your team’s reputation.</a:t>
            </a:r>
          </a:p>
          <a:p>
            <a:pPr>
              <a:buFont typeface="Wingdings" panose="05000000000000000000" pitchFamily="2" charset="2"/>
              <a:buChar char="v"/>
            </a:pPr>
            <a:r>
              <a:rPr lang="en-GB" dirty="0" smtClean="0">
                <a:solidFill>
                  <a:srgbClr val="000000"/>
                </a:solidFill>
                <a:latin typeface="TimesNewRomanPSMT"/>
              </a:rPr>
              <a:t>You will improve your chance of promotion</a:t>
            </a:r>
          </a:p>
          <a:p>
            <a:pPr>
              <a:buFont typeface="Wingdings" panose="05000000000000000000" pitchFamily="2" charset="2"/>
              <a:buChar char="v"/>
            </a:pPr>
            <a:r>
              <a:rPr lang="en-GB" b="0" i="0" u="none" strike="noStrike" baseline="0" dirty="0" smtClean="0">
                <a:solidFill>
                  <a:srgbClr val="000000"/>
                </a:solidFill>
                <a:latin typeface="TimesNewRomanPSMT"/>
              </a:rPr>
              <a:t>You are more likely to obtain research grants</a:t>
            </a:r>
            <a:endParaRPr lang="en-GB" dirty="0"/>
          </a:p>
        </p:txBody>
      </p:sp>
      <p:sp>
        <p:nvSpPr>
          <p:cNvPr id="4" name="Slide Number Placeholder 3"/>
          <p:cNvSpPr>
            <a:spLocks noGrp="1"/>
          </p:cNvSpPr>
          <p:nvPr>
            <p:ph type="sldNum" sz="quarter" idx="12"/>
          </p:nvPr>
        </p:nvSpPr>
        <p:spPr/>
        <p:txBody>
          <a:bodyPr/>
          <a:lstStyle/>
          <a:p>
            <a:fld id="{603E11CA-5776-4A81-86F1-683C985DEB7E}" type="slidenum">
              <a:rPr lang="en-GB" smtClean="0"/>
              <a:t>2</a:t>
            </a:fld>
            <a:endParaRPr lang="en-GB"/>
          </a:p>
        </p:txBody>
      </p:sp>
    </p:spTree>
    <p:extLst>
      <p:ext uri="{BB962C8B-B14F-4D97-AF65-F5344CB8AC3E}">
        <p14:creationId xmlns:p14="http://schemas.microsoft.com/office/powerpoint/2010/main" val="7530610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Discussion</a:t>
            </a:r>
          </a:p>
        </p:txBody>
      </p:sp>
      <p:sp>
        <p:nvSpPr>
          <p:cNvPr id="3" name="Content Placeholder 2"/>
          <p:cNvSpPr>
            <a:spLocks noGrp="1"/>
          </p:cNvSpPr>
          <p:nvPr>
            <p:ph idx="1"/>
          </p:nvPr>
        </p:nvSpPr>
        <p:spPr/>
        <p:txBody>
          <a:bodyPr>
            <a:noAutofit/>
          </a:bodyPr>
          <a:lstStyle/>
          <a:p>
            <a:pPr marL="0" indent="0" fontAlgn="t">
              <a:buNone/>
            </a:pPr>
            <a:r>
              <a:rPr lang="en-GB" sz="2400" dirty="0"/>
              <a:t>This is </a:t>
            </a:r>
            <a:r>
              <a:rPr lang="en-GB" sz="2400" dirty="0" smtClean="0"/>
              <a:t>usually </a:t>
            </a:r>
            <a:r>
              <a:rPr lang="en-GB" sz="2400" dirty="0"/>
              <a:t>the hardest section to write. You are trying to bring out the true meaning of your data without being too long. </a:t>
            </a:r>
            <a:endParaRPr lang="en-GB" sz="2400" dirty="0" smtClean="0"/>
          </a:p>
          <a:p>
            <a:pPr fontAlgn="t">
              <a:buFont typeface="Wingdings" panose="05000000000000000000" pitchFamily="2" charset="2"/>
              <a:buChar char="Ø"/>
            </a:pPr>
            <a:r>
              <a:rPr lang="en-GB" sz="2400" dirty="0" smtClean="0"/>
              <a:t>Evidence does not explain itself; the results must be presented and then explained.</a:t>
            </a:r>
          </a:p>
          <a:p>
            <a:pPr fontAlgn="t">
              <a:buFont typeface="Wingdings" panose="05000000000000000000" pitchFamily="2" charset="2"/>
              <a:buChar char="Ø"/>
            </a:pPr>
            <a:r>
              <a:rPr lang="en-GB" sz="2400" dirty="0" smtClean="0"/>
              <a:t>Discuss any problems or </a:t>
            </a:r>
            <a:r>
              <a:rPr lang="en-GB" sz="2400" dirty="0" smtClean="0"/>
              <a:t>shortcomings encountered </a:t>
            </a:r>
            <a:r>
              <a:rPr lang="en-GB" sz="2400" dirty="0" smtClean="0"/>
              <a:t>during the course of </a:t>
            </a:r>
            <a:r>
              <a:rPr lang="en-GB" sz="2400" dirty="0" smtClean="0"/>
              <a:t>the</a:t>
            </a:r>
          </a:p>
          <a:p>
            <a:pPr marL="0" indent="0" fontAlgn="t">
              <a:buNone/>
            </a:pPr>
            <a:r>
              <a:rPr lang="en-GB" sz="2400" dirty="0" smtClean="0"/>
              <a:t> </a:t>
            </a:r>
            <a:r>
              <a:rPr lang="en-GB" sz="2400" dirty="0" smtClean="0"/>
              <a:t>work.</a:t>
            </a:r>
          </a:p>
        </p:txBody>
      </p:sp>
      <p:sp>
        <p:nvSpPr>
          <p:cNvPr id="4" name="Slide Number Placeholder 3"/>
          <p:cNvSpPr>
            <a:spLocks noGrp="1"/>
          </p:cNvSpPr>
          <p:nvPr>
            <p:ph type="sldNum" sz="quarter" idx="12"/>
          </p:nvPr>
        </p:nvSpPr>
        <p:spPr/>
        <p:txBody>
          <a:bodyPr/>
          <a:lstStyle/>
          <a:p>
            <a:fld id="{603E11CA-5776-4A81-86F1-683C985DEB7E}" type="slidenum">
              <a:rPr lang="en-GB" smtClean="0"/>
              <a:t>20</a:t>
            </a:fld>
            <a:endParaRPr lang="en-GB"/>
          </a:p>
        </p:txBody>
      </p:sp>
    </p:spTree>
    <p:extLst>
      <p:ext uri="{BB962C8B-B14F-4D97-AF65-F5344CB8AC3E}">
        <p14:creationId xmlns:p14="http://schemas.microsoft.com/office/powerpoint/2010/main" val="39682208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Discussion</a:t>
            </a:r>
            <a:r>
              <a:rPr lang="ar-IQ"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a:t>
            </a: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Goals</a:t>
            </a:r>
            <a:r>
              <a:rPr lang="ar-IQ"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a:t>
            </a:r>
            <a:endPar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3" name="Content Placeholder 2"/>
          <p:cNvSpPr>
            <a:spLocks noGrp="1"/>
          </p:cNvSpPr>
          <p:nvPr>
            <p:ph idx="1"/>
          </p:nvPr>
        </p:nvSpPr>
        <p:spPr/>
        <p:txBody>
          <a:bodyPr>
            <a:normAutofit lnSpcReduction="10000"/>
          </a:bodyPr>
          <a:lstStyle/>
          <a:p>
            <a:pPr marL="0" indent="0">
              <a:buNone/>
            </a:pPr>
            <a:r>
              <a:rPr lang="en-GB" dirty="0" smtClean="0"/>
              <a:t/>
            </a:r>
            <a:br>
              <a:rPr lang="en-GB" dirty="0" smtClean="0"/>
            </a:br>
            <a:r>
              <a:rPr lang="en-GB" dirty="0" smtClean="0"/>
              <a:t>• Present principles, relationships and generalizations shown by the results</a:t>
            </a:r>
            <a:br>
              <a:rPr lang="en-GB" dirty="0" smtClean="0"/>
            </a:br>
            <a:r>
              <a:rPr lang="en-GB" dirty="0" smtClean="0"/>
              <a:t>• Point out exceptions or lack of correlations. Define why you think this is so.</a:t>
            </a:r>
            <a:br>
              <a:rPr lang="en-GB" dirty="0" smtClean="0"/>
            </a:br>
            <a:r>
              <a:rPr lang="en-GB" dirty="0" smtClean="0"/>
              <a:t>• Show how your results agree or disagree with previously published works</a:t>
            </a:r>
            <a:br>
              <a:rPr lang="en-GB" dirty="0" smtClean="0"/>
            </a:br>
            <a:r>
              <a:rPr lang="en-GB" dirty="0" smtClean="0"/>
              <a:t>• Discuss the theoretical effects of your work as well as practical applications</a:t>
            </a:r>
            <a:br>
              <a:rPr lang="en-GB" dirty="0" smtClean="0"/>
            </a:br>
            <a:r>
              <a:rPr lang="en-GB" dirty="0" smtClean="0"/>
              <a:t>• State your conclusions clearly. Summarize your evidence for each conclusion.</a:t>
            </a:r>
            <a:br>
              <a:rPr lang="en-GB" dirty="0" smtClean="0"/>
            </a:br>
            <a:r>
              <a:rPr lang="en-GB" dirty="0" smtClean="0"/>
              <a:t>• Discuss the significance of the results.</a:t>
            </a:r>
          </a:p>
        </p:txBody>
      </p:sp>
      <p:sp>
        <p:nvSpPr>
          <p:cNvPr id="4" name="Slide Number Placeholder 3"/>
          <p:cNvSpPr>
            <a:spLocks noGrp="1"/>
          </p:cNvSpPr>
          <p:nvPr>
            <p:ph type="sldNum" sz="quarter" idx="12"/>
          </p:nvPr>
        </p:nvSpPr>
        <p:spPr/>
        <p:txBody>
          <a:bodyPr/>
          <a:lstStyle/>
          <a:p>
            <a:fld id="{603E11CA-5776-4A81-86F1-683C985DEB7E}" type="slidenum">
              <a:rPr lang="en-GB" smtClean="0"/>
              <a:t>21</a:t>
            </a:fld>
            <a:endParaRPr lang="en-GB"/>
          </a:p>
        </p:txBody>
      </p:sp>
    </p:spTree>
    <p:extLst>
      <p:ext uri="{BB962C8B-B14F-4D97-AF65-F5344CB8AC3E}">
        <p14:creationId xmlns:p14="http://schemas.microsoft.com/office/powerpoint/2010/main" val="19942952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Discussion</a:t>
            </a:r>
            <a:r>
              <a:rPr lang="ar-IQ"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a:t>
            </a: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Goals</a:t>
            </a:r>
            <a:r>
              <a:rPr lang="ar-IQ"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 </a:t>
            </a:r>
            <a:endPar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3" name="Content Placeholder 2"/>
          <p:cNvSpPr>
            <a:spLocks noGrp="1"/>
          </p:cNvSpPr>
          <p:nvPr>
            <p:ph idx="1"/>
          </p:nvPr>
        </p:nvSpPr>
        <p:spPr/>
        <p:txBody>
          <a:bodyPr>
            <a:normAutofit/>
          </a:bodyPr>
          <a:lstStyle/>
          <a:p>
            <a:pPr marL="0" indent="0" fontAlgn="t">
              <a:buNone/>
            </a:pPr>
            <a:r>
              <a:rPr lang="en-GB" b="1" dirty="0" smtClean="0">
                <a:solidFill>
                  <a:srgbClr val="FF0000"/>
                </a:solidFill>
              </a:rPr>
              <a:t>Avoid:</a:t>
            </a:r>
          </a:p>
          <a:p>
            <a:pPr fontAlgn="t">
              <a:buFont typeface="Wingdings" panose="05000000000000000000" pitchFamily="2" charset="2"/>
              <a:buChar char="q"/>
            </a:pPr>
            <a:r>
              <a:rPr lang="en-GB" dirty="0" smtClean="0"/>
              <a:t> presenting results that are never discussed.</a:t>
            </a:r>
          </a:p>
          <a:p>
            <a:pPr fontAlgn="t">
              <a:buFont typeface="Wingdings" panose="05000000000000000000" pitchFamily="2" charset="2"/>
              <a:buChar char="q"/>
            </a:pPr>
            <a:r>
              <a:rPr lang="en-GB" dirty="0" smtClean="0"/>
              <a:t>presenting discussion that does not relate to any of the results.</a:t>
            </a:r>
          </a:p>
          <a:p>
            <a:pPr fontAlgn="t">
              <a:buFont typeface="Wingdings" panose="05000000000000000000" pitchFamily="2" charset="2"/>
              <a:buChar char="q"/>
            </a:pPr>
            <a:r>
              <a:rPr lang="en-GB" dirty="0" smtClean="0"/>
              <a:t>Ignoring results that do not support the conclusions.</a:t>
            </a:r>
          </a:p>
          <a:p>
            <a:pPr fontAlgn="t">
              <a:buFont typeface="Wingdings" panose="05000000000000000000" pitchFamily="2" charset="2"/>
              <a:buChar char="q"/>
            </a:pPr>
            <a:r>
              <a:rPr lang="en-GB" dirty="0" smtClean="0"/>
              <a:t>Illustrating conclusions from results without logical arguments to back them up. </a:t>
            </a:r>
          </a:p>
          <a:p>
            <a:pPr fontAlgn="t">
              <a:buFont typeface="Wingdings" panose="05000000000000000000" pitchFamily="2" charset="2"/>
              <a:buChar char="q"/>
            </a:pPr>
            <a:r>
              <a:rPr lang="en-GB" dirty="0" smtClean="0"/>
              <a:t>Using words to hide your facts or reasoning.</a:t>
            </a:r>
          </a:p>
          <a:p>
            <a:pPr fontAlgn="t">
              <a:buFont typeface="Wingdings" panose="05000000000000000000" pitchFamily="2" charset="2"/>
              <a:buChar char="q"/>
            </a:pPr>
            <a:r>
              <a:rPr lang="en-GB" dirty="0" smtClean="0"/>
              <a:t> </a:t>
            </a:r>
            <a:r>
              <a:rPr lang="en-GB" dirty="0" smtClean="0"/>
              <a:t>Do not </a:t>
            </a:r>
            <a:r>
              <a:rPr lang="en-GB" dirty="0" smtClean="0"/>
              <a:t>repeat your results, this is a discussion.</a:t>
            </a:r>
          </a:p>
          <a:p>
            <a:pPr marL="0" indent="0">
              <a:buNone/>
            </a:pPr>
            <a:endParaRPr lang="en-GB" dirty="0"/>
          </a:p>
        </p:txBody>
      </p:sp>
      <p:sp>
        <p:nvSpPr>
          <p:cNvPr id="4" name="Slide Number Placeholder 3"/>
          <p:cNvSpPr>
            <a:spLocks noGrp="1"/>
          </p:cNvSpPr>
          <p:nvPr>
            <p:ph type="sldNum" sz="quarter" idx="12"/>
          </p:nvPr>
        </p:nvSpPr>
        <p:spPr/>
        <p:txBody>
          <a:bodyPr/>
          <a:lstStyle/>
          <a:p>
            <a:fld id="{603E11CA-5776-4A81-86F1-683C985DEB7E}" type="slidenum">
              <a:rPr lang="en-GB" smtClean="0"/>
              <a:t>22</a:t>
            </a:fld>
            <a:endParaRPr lang="en-GB"/>
          </a:p>
        </p:txBody>
      </p:sp>
      <p:pic>
        <p:nvPicPr>
          <p:cNvPr id="5" name="Picture 4"/>
          <p:cNvPicPr>
            <a:picLocks noChangeAspect="1"/>
          </p:cNvPicPr>
          <p:nvPr/>
        </p:nvPicPr>
        <p:blipFill>
          <a:blip r:embed="rId2"/>
          <a:stretch>
            <a:fillRect/>
          </a:stretch>
        </p:blipFill>
        <p:spPr>
          <a:xfrm>
            <a:off x="8113690" y="4337007"/>
            <a:ext cx="3986748" cy="1974894"/>
          </a:xfrm>
          <a:prstGeom prst="rect">
            <a:avLst/>
          </a:prstGeom>
        </p:spPr>
      </p:pic>
    </p:spTree>
    <p:extLst>
      <p:ext uri="{BB962C8B-B14F-4D97-AF65-F5344CB8AC3E}">
        <p14:creationId xmlns:p14="http://schemas.microsoft.com/office/powerpoint/2010/main" val="30604629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Figures &amp; Tables</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GB" sz="3600" dirty="0"/>
              <a:t>No more than six tables or </a:t>
            </a:r>
            <a:r>
              <a:rPr lang="en-GB" sz="3600" dirty="0" smtClean="0"/>
              <a:t>figures.</a:t>
            </a:r>
          </a:p>
          <a:p>
            <a:pPr>
              <a:buFont typeface="Wingdings" panose="05000000000000000000" pitchFamily="2" charset="2"/>
              <a:buChar char="Ø"/>
            </a:pPr>
            <a:r>
              <a:rPr lang="en-GB" sz="3600" dirty="0" smtClean="0"/>
              <a:t>Use </a:t>
            </a:r>
            <a:r>
              <a:rPr lang="en-GB" sz="3600" dirty="0"/>
              <a:t>Table 1 for sample </a:t>
            </a:r>
            <a:r>
              <a:rPr lang="en-GB" sz="3600" dirty="0" smtClean="0"/>
              <a:t>features.</a:t>
            </a:r>
          </a:p>
          <a:p>
            <a:pPr>
              <a:buFont typeface="Wingdings" panose="05000000000000000000" pitchFamily="2" charset="2"/>
              <a:buChar char="Ø"/>
            </a:pPr>
            <a:r>
              <a:rPr lang="en-GB" sz="3600" dirty="0" smtClean="0"/>
              <a:t>Put </a:t>
            </a:r>
            <a:r>
              <a:rPr lang="en-GB" sz="3600" dirty="0"/>
              <a:t>most important findings in </a:t>
            </a:r>
            <a:endParaRPr lang="en-GB" sz="3600" dirty="0" smtClean="0"/>
          </a:p>
          <a:p>
            <a:pPr marL="0" indent="0">
              <a:buNone/>
            </a:pPr>
            <a:r>
              <a:rPr lang="en-GB" sz="3600" dirty="0" smtClean="0"/>
              <a:t>a </a:t>
            </a:r>
            <a:r>
              <a:rPr lang="en-GB" sz="3600" dirty="0" smtClean="0"/>
              <a:t>figure.</a:t>
            </a:r>
          </a:p>
        </p:txBody>
      </p:sp>
      <p:sp>
        <p:nvSpPr>
          <p:cNvPr id="4" name="Slide Number Placeholder 3"/>
          <p:cNvSpPr>
            <a:spLocks noGrp="1"/>
          </p:cNvSpPr>
          <p:nvPr>
            <p:ph type="sldNum" sz="quarter" idx="12"/>
          </p:nvPr>
        </p:nvSpPr>
        <p:spPr/>
        <p:txBody>
          <a:bodyPr/>
          <a:lstStyle/>
          <a:p>
            <a:fld id="{603E11CA-5776-4A81-86F1-683C985DEB7E}" type="slidenum">
              <a:rPr lang="en-GB" smtClean="0"/>
              <a:t>23</a:t>
            </a:fld>
            <a:endParaRPr lang="en-GB"/>
          </a:p>
        </p:txBody>
      </p:sp>
      <p:pic>
        <p:nvPicPr>
          <p:cNvPr id="5" name="Picture 4"/>
          <p:cNvPicPr>
            <a:picLocks noChangeAspect="1"/>
          </p:cNvPicPr>
          <p:nvPr/>
        </p:nvPicPr>
        <p:blipFill>
          <a:blip r:embed="rId2"/>
          <a:stretch>
            <a:fillRect/>
          </a:stretch>
        </p:blipFill>
        <p:spPr>
          <a:xfrm>
            <a:off x="7263684" y="2421228"/>
            <a:ext cx="4413495" cy="2950422"/>
          </a:xfrm>
          <a:prstGeom prst="rect">
            <a:avLst/>
          </a:prstGeom>
        </p:spPr>
      </p:pic>
    </p:spTree>
    <p:extLst>
      <p:ext uri="{BB962C8B-B14F-4D97-AF65-F5344CB8AC3E}">
        <p14:creationId xmlns:p14="http://schemas.microsoft.com/office/powerpoint/2010/main" val="2145886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Graphs &amp; Figures</a:t>
            </a: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Ø"/>
            </a:pPr>
            <a:r>
              <a:rPr lang="en-GB" dirty="0" smtClean="0"/>
              <a:t>Show </a:t>
            </a:r>
            <a:r>
              <a:rPr lang="en-GB" dirty="0"/>
              <a:t>your most important findings as graphs and </a:t>
            </a:r>
            <a:r>
              <a:rPr lang="en-GB" dirty="0" smtClean="0"/>
              <a:t>figures.</a:t>
            </a:r>
          </a:p>
          <a:p>
            <a:pPr algn="just">
              <a:buFont typeface="Wingdings" panose="05000000000000000000" pitchFamily="2" charset="2"/>
              <a:buChar char="Ø"/>
            </a:pPr>
            <a:r>
              <a:rPr lang="en-GB" dirty="0" smtClean="0"/>
              <a:t>Let </a:t>
            </a:r>
            <a:r>
              <a:rPr lang="en-GB" dirty="0"/>
              <a:t>your graphs &amp; figures not take up much more space </a:t>
            </a:r>
            <a:r>
              <a:rPr lang="en-GB" dirty="0" smtClean="0"/>
              <a:t>than reporting </a:t>
            </a:r>
            <a:r>
              <a:rPr lang="en-GB" dirty="0"/>
              <a:t>the </a:t>
            </a:r>
            <a:r>
              <a:rPr lang="en-GB" dirty="0" smtClean="0"/>
              <a:t>data would.</a:t>
            </a:r>
          </a:p>
          <a:p>
            <a:pPr algn="just">
              <a:buFont typeface="Wingdings" panose="05000000000000000000" pitchFamily="2" charset="2"/>
              <a:buChar char="Ø"/>
            </a:pPr>
            <a:r>
              <a:rPr lang="en-GB" dirty="0" smtClean="0"/>
              <a:t>Symbols</a:t>
            </a:r>
            <a:r>
              <a:rPr lang="en-GB" dirty="0"/>
              <a:t>, abbreviations, hatching, line types, and </a:t>
            </a:r>
            <a:r>
              <a:rPr lang="en-GB" dirty="0" smtClean="0"/>
              <a:t>bars.</a:t>
            </a:r>
          </a:p>
          <a:p>
            <a:pPr algn="just">
              <a:buFont typeface="Wingdings" panose="05000000000000000000" pitchFamily="2" charset="2"/>
              <a:buChar char="q"/>
            </a:pPr>
            <a:r>
              <a:rPr lang="en-GB" dirty="0" smtClean="0"/>
              <a:t> Very </a:t>
            </a:r>
            <a:r>
              <a:rPr lang="en-GB" dirty="0"/>
              <a:t>clear and explained in </a:t>
            </a:r>
            <a:r>
              <a:rPr lang="en-GB" dirty="0" smtClean="0"/>
              <a:t>detail.</a:t>
            </a:r>
          </a:p>
          <a:p>
            <a:pPr algn="just">
              <a:buFont typeface="Wingdings" panose="05000000000000000000" pitchFamily="2" charset="2"/>
              <a:buChar char="q"/>
            </a:pPr>
            <a:r>
              <a:rPr lang="en-GB" dirty="0" smtClean="0"/>
              <a:t>Legend </a:t>
            </a:r>
            <a:r>
              <a:rPr lang="en-GB" dirty="0"/>
              <a:t>should be comprehensive so that the figure can </a:t>
            </a:r>
            <a:r>
              <a:rPr lang="en-GB" dirty="0" smtClean="0"/>
              <a:t>be fully </a:t>
            </a:r>
            <a:r>
              <a:rPr lang="en-GB" dirty="0"/>
              <a:t>understood without recourse to reading explanatory text</a:t>
            </a:r>
          </a:p>
          <a:p>
            <a:pPr algn="just">
              <a:buFont typeface="Wingdings" panose="05000000000000000000" pitchFamily="2" charset="2"/>
              <a:buChar char="Ø"/>
            </a:pPr>
            <a:r>
              <a:rPr lang="en-GB" dirty="0" smtClean="0"/>
              <a:t>What </a:t>
            </a:r>
            <a:r>
              <a:rPr lang="en-GB" dirty="0"/>
              <a:t>is useful in oral presentations, may not be </a:t>
            </a:r>
            <a:r>
              <a:rPr lang="en-GB" dirty="0" smtClean="0"/>
              <a:t>useful in </a:t>
            </a:r>
            <a:r>
              <a:rPr lang="en-GB" dirty="0"/>
              <a:t>published journal </a:t>
            </a:r>
            <a:r>
              <a:rPr lang="en-GB" dirty="0" smtClean="0"/>
              <a:t>articles.</a:t>
            </a:r>
            <a:endParaRPr lang="en-GB" dirty="0"/>
          </a:p>
        </p:txBody>
      </p:sp>
      <p:sp>
        <p:nvSpPr>
          <p:cNvPr id="4" name="Slide Number Placeholder 3"/>
          <p:cNvSpPr>
            <a:spLocks noGrp="1"/>
          </p:cNvSpPr>
          <p:nvPr>
            <p:ph type="sldNum" sz="quarter" idx="12"/>
          </p:nvPr>
        </p:nvSpPr>
        <p:spPr/>
        <p:txBody>
          <a:bodyPr/>
          <a:lstStyle/>
          <a:p>
            <a:fld id="{603E11CA-5776-4A81-86F1-683C985DEB7E}" type="slidenum">
              <a:rPr lang="en-GB" smtClean="0"/>
              <a:t>24</a:t>
            </a:fld>
            <a:endParaRPr lang="en-GB"/>
          </a:p>
        </p:txBody>
      </p:sp>
    </p:spTree>
    <p:extLst>
      <p:ext uri="{BB962C8B-B14F-4D97-AF65-F5344CB8AC3E}">
        <p14:creationId xmlns:p14="http://schemas.microsoft.com/office/powerpoint/2010/main" val="13098432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Tables</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GB" dirty="0"/>
              <a:t>Tables are best instruments for presenting </a:t>
            </a:r>
            <a:r>
              <a:rPr lang="en-GB" dirty="0" smtClean="0"/>
              <a:t>numerical data.</a:t>
            </a:r>
          </a:p>
          <a:p>
            <a:pPr>
              <a:buFont typeface="Wingdings" panose="05000000000000000000" pitchFamily="2" charset="2"/>
              <a:buChar char="Ø"/>
            </a:pPr>
            <a:r>
              <a:rPr lang="en-GB" dirty="0" smtClean="0"/>
              <a:t>Should </a:t>
            </a:r>
            <a:r>
              <a:rPr lang="en-GB" dirty="0"/>
              <a:t>not be too </a:t>
            </a:r>
            <a:r>
              <a:rPr lang="en-GB" dirty="0" smtClean="0"/>
              <a:t>large.</a:t>
            </a:r>
          </a:p>
          <a:p>
            <a:pPr>
              <a:buFont typeface="Wingdings" panose="05000000000000000000" pitchFamily="2" charset="2"/>
              <a:buChar char="Ø"/>
            </a:pPr>
            <a:r>
              <a:rPr lang="en-GB" dirty="0" smtClean="0"/>
              <a:t>If </a:t>
            </a:r>
            <a:r>
              <a:rPr lang="en-GB" dirty="0"/>
              <a:t>data require many rows or </a:t>
            </a:r>
            <a:r>
              <a:rPr lang="en-GB" dirty="0" smtClean="0"/>
              <a:t>columns (Consider dividing the table into two).</a:t>
            </a:r>
          </a:p>
          <a:p>
            <a:pPr>
              <a:buFont typeface="Wingdings" panose="05000000000000000000" pitchFamily="2" charset="2"/>
              <a:buChar char="Ø"/>
            </a:pPr>
            <a:r>
              <a:rPr lang="en-GB" dirty="0" smtClean="0"/>
              <a:t>Keep </a:t>
            </a:r>
            <a:r>
              <a:rPr lang="en-GB" dirty="0"/>
              <a:t>tables as simple and </a:t>
            </a:r>
            <a:r>
              <a:rPr lang="en-GB" dirty="0" smtClean="0"/>
              <a:t>orderly </a:t>
            </a:r>
            <a:r>
              <a:rPr lang="en-GB" dirty="0"/>
              <a:t>as </a:t>
            </a:r>
            <a:r>
              <a:rPr lang="en-GB" dirty="0" smtClean="0"/>
              <a:t>possible.</a:t>
            </a:r>
          </a:p>
          <a:p>
            <a:pPr>
              <a:buFont typeface="Wingdings" panose="05000000000000000000" pitchFamily="2" charset="2"/>
              <a:buChar char="Ø"/>
            </a:pPr>
            <a:r>
              <a:rPr lang="en-GB" dirty="0" smtClean="0"/>
              <a:t>Row </a:t>
            </a:r>
            <a:r>
              <a:rPr lang="en-GB" dirty="0"/>
              <a:t>and column headings should be brief </a:t>
            </a:r>
            <a:r>
              <a:rPr lang="en-GB" dirty="0" smtClean="0"/>
              <a:t>but sufficiently explanatory.</a:t>
            </a:r>
          </a:p>
          <a:p>
            <a:pPr>
              <a:buFont typeface="Wingdings" panose="05000000000000000000" pitchFamily="2" charset="2"/>
              <a:buChar char="Ø"/>
            </a:pPr>
            <a:r>
              <a:rPr lang="en-GB" dirty="0" smtClean="0"/>
              <a:t>Standard </a:t>
            </a:r>
            <a:r>
              <a:rPr lang="en-GB" dirty="0"/>
              <a:t>abbreviations of units of </a:t>
            </a:r>
            <a:r>
              <a:rPr lang="en-GB" dirty="0" smtClean="0"/>
              <a:t>measurements should </a:t>
            </a:r>
            <a:r>
              <a:rPr lang="en-GB" dirty="0"/>
              <a:t>be added in </a:t>
            </a:r>
            <a:r>
              <a:rPr lang="en-GB" dirty="0" smtClean="0"/>
              <a:t>parentheses.</a:t>
            </a:r>
            <a:endParaRPr lang="en-GB" dirty="0"/>
          </a:p>
        </p:txBody>
      </p:sp>
      <p:sp>
        <p:nvSpPr>
          <p:cNvPr id="4" name="Slide Number Placeholder 3"/>
          <p:cNvSpPr>
            <a:spLocks noGrp="1"/>
          </p:cNvSpPr>
          <p:nvPr>
            <p:ph type="sldNum" sz="quarter" idx="12"/>
          </p:nvPr>
        </p:nvSpPr>
        <p:spPr/>
        <p:txBody>
          <a:bodyPr/>
          <a:lstStyle/>
          <a:p>
            <a:fld id="{603E11CA-5776-4A81-86F1-683C985DEB7E}" type="slidenum">
              <a:rPr lang="en-GB" smtClean="0"/>
              <a:t>25</a:t>
            </a:fld>
            <a:endParaRPr lang="en-GB"/>
          </a:p>
        </p:txBody>
      </p:sp>
    </p:spTree>
    <p:extLst>
      <p:ext uri="{BB962C8B-B14F-4D97-AF65-F5344CB8AC3E}">
        <p14:creationId xmlns:p14="http://schemas.microsoft.com/office/powerpoint/2010/main" val="12019589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CONCLUSIONS</a:t>
            </a:r>
          </a:p>
        </p:txBody>
      </p:sp>
      <p:sp>
        <p:nvSpPr>
          <p:cNvPr id="3" name="Content Placeholder 2"/>
          <p:cNvSpPr>
            <a:spLocks noGrp="1"/>
          </p:cNvSpPr>
          <p:nvPr>
            <p:ph idx="1"/>
          </p:nvPr>
        </p:nvSpPr>
        <p:spPr>
          <a:xfrm>
            <a:off x="838200" y="1825624"/>
            <a:ext cx="10515600" cy="4895851"/>
          </a:xfrm>
        </p:spPr>
        <p:txBody>
          <a:bodyPr>
            <a:normAutofit/>
          </a:bodyPr>
          <a:lstStyle/>
          <a:p>
            <a:pPr algn="just">
              <a:buFont typeface="Wingdings" panose="05000000000000000000" pitchFamily="2" charset="2"/>
              <a:buChar char="Ø"/>
            </a:pPr>
            <a:r>
              <a:rPr lang="en-GB" dirty="0" smtClean="0"/>
              <a:t>Provide a very brief summary of the Results and Discussion.</a:t>
            </a:r>
          </a:p>
          <a:p>
            <a:pPr algn="just">
              <a:buFont typeface="Wingdings" panose="05000000000000000000" pitchFamily="2" charset="2"/>
              <a:buChar char="Ø"/>
            </a:pPr>
            <a:r>
              <a:rPr lang="en-GB" dirty="0" smtClean="0"/>
              <a:t>Highlight the effects of the findings</a:t>
            </a:r>
          </a:p>
          <a:p>
            <a:pPr algn="just">
              <a:buFont typeface="Wingdings" panose="05000000000000000000" pitchFamily="2" charset="2"/>
              <a:buChar char="Ø"/>
            </a:pPr>
            <a:r>
              <a:rPr lang="en-GB" dirty="0" smtClean="0"/>
              <a:t>Provide the most general titles that can be supported by the evidence.</a:t>
            </a:r>
          </a:p>
          <a:p>
            <a:pPr algn="just">
              <a:buFont typeface="Wingdings" panose="05000000000000000000" pitchFamily="2" charset="2"/>
              <a:buChar char="Ø"/>
            </a:pPr>
            <a:r>
              <a:rPr lang="en-GB" dirty="0" smtClean="0"/>
              <a:t>Provide a future perspective on the work.</a:t>
            </a:r>
          </a:p>
          <a:p>
            <a:pPr marL="0" indent="0" algn="just">
              <a:buNone/>
            </a:pPr>
            <a:r>
              <a:rPr lang="en-GB" dirty="0" smtClean="0"/>
              <a:t> </a:t>
            </a:r>
            <a:r>
              <a:rPr lang="en-GB" b="1" dirty="0" smtClean="0">
                <a:solidFill>
                  <a:srgbClr val="FF0000"/>
                </a:solidFill>
              </a:rPr>
              <a:t>Avoid: </a:t>
            </a:r>
            <a:r>
              <a:rPr lang="en-GB" dirty="0" smtClean="0"/>
              <a:t>repeating the abstract; background information from the Introduction; introducing new evidence or new arguments not found in the Results and Discussion; failing to statement all of the research questions set out in the Introduction.</a:t>
            </a:r>
            <a:endParaRPr lang="en-GB" dirty="0"/>
          </a:p>
        </p:txBody>
      </p:sp>
      <p:sp>
        <p:nvSpPr>
          <p:cNvPr id="4" name="Slide Number Placeholder 3"/>
          <p:cNvSpPr>
            <a:spLocks noGrp="1"/>
          </p:cNvSpPr>
          <p:nvPr>
            <p:ph type="sldNum" sz="quarter" idx="12"/>
          </p:nvPr>
        </p:nvSpPr>
        <p:spPr/>
        <p:txBody>
          <a:bodyPr/>
          <a:lstStyle/>
          <a:p>
            <a:fld id="{603E11CA-5776-4A81-86F1-683C985DEB7E}" type="slidenum">
              <a:rPr lang="en-GB" smtClean="0"/>
              <a:t>26</a:t>
            </a:fld>
            <a:endParaRPr lang="en-GB"/>
          </a:p>
        </p:txBody>
      </p:sp>
    </p:spTree>
    <p:extLst>
      <p:ext uri="{BB962C8B-B14F-4D97-AF65-F5344CB8AC3E}">
        <p14:creationId xmlns:p14="http://schemas.microsoft.com/office/powerpoint/2010/main" val="35341557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Literature Cited</a:t>
            </a:r>
          </a:p>
        </p:txBody>
      </p:sp>
      <p:sp>
        <p:nvSpPr>
          <p:cNvPr id="3" name="Content Placeholder 2"/>
          <p:cNvSpPr>
            <a:spLocks noGrp="1"/>
          </p:cNvSpPr>
          <p:nvPr>
            <p:ph idx="1"/>
          </p:nvPr>
        </p:nvSpPr>
        <p:spPr/>
        <p:txBody>
          <a:bodyPr/>
          <a:lstStyle/>
          <a:p>
            <a:pPr marL="0" indent="0">
              <a:buNone/>
            </a:pPr>
            <a:r>
              <a:rPr lang="en-GB" dirty="0" smtClean="0"/>
              <a:t>This is the last section of the paper. Here you should:</a:t>
            </a:r>
          </a:p>
          <a:p>
            <a:pPr>
              <a:buFont typeface="Wingdings" panose="05000000000000000000" pitchFamily="2" charset="2"/>
              <a:buChar char="Ø"/>
            </a:pPr>
            <a:r>
              <a:rPr lang="en-GB" dirty="0" smtClean="0"/>
              <a:t> provide a list of all the published work you cited in the text of the paper. </a:t>
            </a:r>
          </a:p>
          <a:p>
            <a:pPr>
              <a:buFont typeface="Wingdings" panose="05000000000000000000" pitchFamily="2" charset="2"/>
              <a:buChar char="Ø"/>
            </a:pPr>
            <a:r>
              <a:rPr lang="en-GB" dirty="0"/>
              <a:t>Cite only 20–35 </a:t>
            </a:r>
            <a:r>
              <a:rPr lang="en-GB" dirty="0" smtClean="0"/>
              <a:t>references.</a:t>
            </a:r>
          </a:p>
          <a:p>
            <a:pPr>
              <a:buFont typeface="Wingdings" panose="05000000000000000000" pitchFamily="2" charset="2"/>
              <a:buChar char="Ø"/>
            </a:pPr>
            <a:r>
              <a:rPr lang="en-GB" dirty="0"/>
              <a:t>Quote only published journal articles or </a:t>
            </a:r>
            <a:r>
              <a:rPr lang="en-GB" dirty="0" smtClean="0"/>
              <a:t>books.</a:t>
            </a:r>
          </a:p>
          <a:p>
            <a:pPr>
              <a:buFont typeface="Wingdings" panose="05000000000000000000" pitchFamily="2" charset="2"/>
              <a:buChar char="Ø"/>
            </a:pPr>
            <a:r>
              <a:rPr lang="en-GB" dirty="0" smtClean="0"/>
              <a:t>Use one of citation programmes like: (EndNote, BibTex, Refworks, Mendeley, … etc.).</a:t>
            </a:r>
            <a:endParaRPr lang="en-GB" dirty="0"/>
          </a:p>
        </p:txBody>
      </p:sp>
      <p:sp>
        <p:nvSpPr>
          <p:cNvPr id="4" name="Slide Number Placeholder 3"/>
          <p:cNvSpPr>
            <a:spLocks noGrp="1"/>
          </p:cNvSpPr>
          <p:nvPr>
            <p:ph type="sldNum" sz="quarter" idx="12"/>
          </p:nvPr>
        </p:nvSpPr>
        <p:spPr/>
        <p:txBody>
          <a:bodyPr/>
          <a:lstStyle/>
          <a:p>
            <a:fld id="{603E11CA-5776-4A81-86F1-683C985DEB7E}" type="slidenum">
              <a:rPr lang="en-GB" smtClean="0"/>
              <a:t>27</a:t>
            </a:fld>
            <a:endParaRPr lang="en-GB"/>
          </a:p>
        </p:txBody>
      </p:sp>
    </p:spTree>
    <p:extLst>
      <p:ext uri="{BB962C8B-B14F-4D97-AF65-F5344CB8AC3E}">
        <p14:creationId xmlns:p14="http://schemas.microsoft.com/office/powerpoint/2010/main" val="11637834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37000">
              <a:schemeClr val="accent3">
                <a:lumMod val="45000"/>
                <a:lumOff val="55000"/>
              </a:schemeClr>
            </a:gs>
            <a:gs pos="83000">
              <a:schemeClr val="accent3">
                <a:lumMod val="45000"/>
                <a:lumOff val="55000"/>
              </a:schemeClr>
            </a:gs>
            <a:gs pos="100000">
              <a:schemeClr val="accent3">
                <a:lumMod val="30000"/>
                <a:lumOff val="70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Send your paper to a journal</a:t>
            </a:r>
          </a:p>
        </p:txBody>
      </p:sp>
      <p:sp>
        <p:nvSpPr>
          <p:cNvPr id="3" name="Content Placeholder 2"/>
          <p:cNvSpPr>
            <a:spLocks noGrp="1"/>
          </p:cNvSpPr>
          <p:nvPr>
            <p:ph idx="1"/>
          </p:nvPr>
        </p:nvSpPr>
        <p:spPr/>
        <p:txBody>
          <a:bodyPr>
            <a:normAutofit/>
          </a:bodyPr>
          <a:lstStyle/>
          <a:p>
            <a:pPr marL="0" indent="0">
              <a:buNone/>
            </a:pPr>
            <a:r>
              <a:rPr lang="en-GB" sz="3500" b="1" dirty="0" smtClean="0">
                <a:solidFill>
                  <a:srgbClr val="FF0000"/>
                </a:solidFill>
              </a:rPr>
              <a:t>Deciding a Journal </a:t>
            </a:r>
          </a:p>
          <a:p>
            <a:pPr>
              <a:buFont typeface="Wingdings" panose="05000000000000000000" pitchFamily="2" charset="2"/>
              <a:buChar char="ü"/>
            </a:pPr>
            <a:r>
              <a:rPr lang="en-GB" b="0" i="0" u="none" strike="noStrike" baseline="0" dirty="0" smtClean="0">
                <a:solidFill>
                  <a:srgbClr val="000000"/>
                </a:solidFill>
                <a:latin typeface="TimesNewRomanPSMT"/>
              </a:rPr>
              <a:t>Match your paper with the personality and scope of the journal.</a:t>
            </a:r>
          </a:p>
          <a:p>
            <a:pPr>
              <a:buFont typeface="Wingdings" panose="05000000000000000000" pitchFamily="2" charset="2"/>
              <a:buChar char="ü"/>
            </a:pPr>
            <a:r>
              <a:rPr lang="en-GB" b="0" i="0" u="none" strike="noStrike" baseline="0" dirty="0" smtClean="0">
                <a:solidFill>
                  <a:srgbClr val="000000"/>
                </a:solidFill>
                <a:latin typeface="TimesNewRomanPSMT"/>
              </a:rPr>
              <a:t>Match your subject with the journal’s target audience.</a:t>
            </a:r>
          </a:p>
          <a:p>
            <a:pPr>
              <a:buFont typeface="Wingdings" panose="05000000000000000000" pitchFamily="2" charset="2"/>
              <a:buChar char="ü"/>
            </a:pPr>
            <a:r>
              <a:rPr lang="en-GB" b="0" i="0" u="none" strike="noStrike" baseline="0" dirty="0" smtClean="0">
                <a:solidFill>
                  <a:srgbClr val="000000"/>
                </a:solidFill>
                <a:latin typeface="TimesNewRomanPSMT"/>
              </a:rPr>
              <a:t>Consider the impact factor and citation index of the journal.</a:t>
            </a:r>
          </a:p>
          <a:p>
            <a:pPr>
              <a:buFont typeface="Wingdings" panose="05000000000000000000" pitchFamily="2" charset="2"/>
              <a:buChar char="ü"/>
            </a:pPr>
            <a:r>
              <a:rPr lang="en-GB" b="0" i="0" u="none" strike="noStrike" baseline="0" dirty="0" smtClean="0">
                <a:solidFill>
                  <a:srgbClr val="000000"/>
                </a:solidFill>
                <a:latin typeface="TimesNewRomanPSMT"/>
              </a:rPr>
              <a:t>Find up the journal prestige, the probability of acceptance and the likely time until publication.</a:t>
            </a:r>
          </a:p>
          <a:p>
            <a:pPr>
              <a:buFont typeface="Wingdings" panose="05000000000000000000" pitchFamily="2" charset="2"/>
              <a:buChar char="ü"/>
            </a:pPr>
            <a:r>
              <a:rPr lang="en-GB" b="0" i="0" u="none" strike="noStrike" baseline="0" dirty="0" smtClean="0">
                <a:solidFill>
                  <a:srgbClr val="000000"/>
                </a:solidFill>
                <a:latin typeface="TimesNewRomanPSMT"/>
              </a:rPr>
              <a:t>Be strong and, if rejected, select another journal.</a:t>
            </a:r>
            <a:endParaRPr lang="en-GB" dirty="0"/>
          </a:p>
        </p:txBody>
      </p:sp>
      <p:sp>
        <p:nvSpPr>
          <p:cNvPr id="4" name="Slide Number Placeholder 3"/>
          <p:cNvSpPr>
            <a:spLocks noGrp="1"/>
          </p:cNvSpPr>
          <p:nvPr>
            <p:ph type="sldNum" sz="quarter" idx="12"/>
          </p:nvPr>
        </p:nvSpPr>
        <p:spPr/>
        <p:txBody>
          <a:bodyPr/>
          <a:lstStyle/>
          <a:p>
            <a:fld id="{603E11CA-5776-4A81-86F1-683C985DEB7E}" type="slidenum">
              <a:rPr lang="en-GB" smtClean="0"/>
              <a:t>28</a:t>
            </a:fld>
            <a:endParaRPr lang="en-GB"/>
          </a:p>
        </p:txBody>
      </p:sp>
    </p:spTree>
    <p:extLst>
      <p:ext uri="{BB962C8B-B14F-4D97-AF65-F5344CB8AC3E}">
        <p14:creationId xmlns:p14="http://schemas.microsoft.com/office/powerpoint/2010/main" val="1925600971"/>
      </p:ext>
    </p:extLst>
  </p:cSld>
  <p:clrMapOvr>
    <a:overrideClrMapping bg1="lt1" tx1="dk1" bg2="lt2" tx2="dk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dirty="0"/>
          </a:p>
        </p:txBody>
      </p:sp>
      <p:sp>
        <p:nvSpPr>
          <p:cNvPr id="4" name="Slide Number Placeholder 3"/>
          <p:cNvSpPr>
            <a:spLocks noGrp="1"/>
          </p:cNvSpPr>
          <p:nvPr>
            <p:ph type="sldNum" sz="quarter" idx="12"/>
          </p:nvPr>
        </p:nvSpPr>
        <p:spPr/>
        <p:txBody>
          <a:bodyPr/>
          <a:lstStyle/>
          <a:p>
            <a:fld id="{603E11CA-5776-4A81-86F1-683C985DEB7E}" type="slidenum">
              <a:rPr lang="en-GB" smtClean="0"/>
              <a:t>29</a:t>
            </a:fld>
            <a:endParaRPr lang="en-GB"/>
          </a:p>
        </p:txBody>
      </p:sp>
    </p:spTree>
    <p:extLst>
      <p:ext uri="{BB962C8B-B14F-4D97-AF65-F5344CB8AC3E}">
        <p14:creationId xmlns:p14="http://schemas.microsoft.com/office/powerpoint/2010/main" val="4267708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Basic Arrangement of Scientific Writing</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v"/>
            </a:pPr>
            <a:r>
              <a:rPr lang="en-GB" i="1" u="sng" dirty="0" smtClean="0">
                <a:solidFill>
                  <a:srgbClr val="FF0000"/>
                </a:solidFill>
              </a:rPr>
              <a:t>Thought</a:t>
            </a:r>
            <a:endParaRPr lang="en-GB" i="1" u="sng" dirty="0">
              <a:solidFill>
                <a:srgbClr val="FF0000"/>
              </a:solidFill>
            </a:endParaRPr>
          </a:p>
          <a:p>
            <a:pPr marL="0" indent="0">
              <a:buNone/>
            </a:pPr>
            <a:r>
              <a:rPr lang="en-GB" dirty="0" smtClean="0"/>
              <a:t>Having </a:t>
            </a:r>
            <a:r>
              <a:rPr lang="en-GB" dirty="0"/>
              <a:t>some </a:t>
            </a:r>
            <a:r>
              <a:rPr lang="en-GB" dirty="0" smtClean="0"/>
              <a:t>valuable </a:t>
            </a:r>
            <a:r>
              <a:rPr lang="en-GB" dirty="0"/>
              <a:t>results and ideas to publish. </a:t>
            </a:r>
            <a:r>
              <a:rPr lang="en-GB" dirty="0" smtClean="0"/>
              <a:t>You need </a:t>
            </a:r>
            <a:r>
              <a:rPr lang="en-GB" dirty="0"/>
              <a:t>some new results to publish and you need to be able </a:t>
            </a:r>
            <a:r>
              <a:rPr lang="en-GB" dirty="0" smtClean="0"/>
              <a:t>to understand them correctly.</a:t>
            </a:r>
          </a:p>
          <a:p>
            <a:pPr>
              <a:buFont typeface="Wingdings" panose="05000000000000000000" pitchFamily="2" charset="2"/>
              <a:buChar char="v"/>
            </a:pPr>
            <a:r>
              <a:rPr lang="en-GB" i="1" u="sng" dirty="0" smtClean="0">
                <a:solidFill>
                  <a:srgbClr val="FF0000"/>
                </a:solidFill>
              </a:rPr>
              <a:t>Structure</a:t>
            </a:r>
            <a:endParaRPr lang="en-GB" i="1" u="sng" dirty="0">
              <a:solidFill>
                <a:srgbClr val="FF0000"/>
              </a:solidFill>
            </a:endParaRPr>
          </a:p>
          <a:p>
            <a:pPr marL="0" indent="0">
              <a:buNone/>
            </a:pPr>
            <a:r>
              <a:rPr lang="en-GB" dirty="0" smtClean="0"/>
              <a:t>Getting </a:t>
            </a:r>
            <a:r>
              <a:rPr lang="en-GB" dirty="0"/>
              <a:t>the right contents &amp; </a:t>
            </a:r>
            <a:r>
              <a:rPr lang="en-GB" dirty="0" smtClean="0"/>
              <a:t>languages </a:t>
            </a:r>
            <a:r>
              <a:rPr lang="en-GB" dirty="0"/>
              <a:t>in the right </a:t>
            </a:r>
            <a:r>
              <a:rPr lang="en-GB" dirty="0" smtClean="0"/>
              <a:t>place.</a:t>
            </a:r>
            <a:endParaRPr lang="en-GB" dirty="0"/>
          </a:p>
          <a:p>
            <a:pPr>
              <a:buFont typeface="Wingdings" panose="05000000000000000000" pitchFamily="2" charset="2"/>
              <a:buChar char="v"/>
            </a:pPr>
            <a:r>
              <a:rPr lang="en-GB" dirty="0" smtClean="0"/>
              <a:t> </a:t>
            </a:r>
            <a:r>
              <a:rPr lang="en-GB" i="1" u="sng" dirty="0">
                <a:solidFill>
                  <a:srgbClr val="FF0000"/>
                </a:solidFill>
              </a:rPr>
              <a:t>Style</a:t>
            </a:r>
          </a:p>
          <a:p>
            <a:pPr marL="0" indent="0">
              <a:buNone/>
            </a:pPr>
            <a:r>
              <a:rPr lang="en-GB" dirty="0" smtClean="0"/>
              <a:t>Choosing </a:t>
            </a:r>
            <a:r>
              <a:rPr lang="en-GB" dirty="0"/>
              <a:t>the fewest and most appropriate words and </a:t>
            </a:r>
            <a:r>
              <a:rPr lang="en-GB" dirty="0" smtClean="0"/>
              <a:t>using the </a:t>
            </a:r>
            <a:r>
              <a:rPr lang="en-GB" dirty="0"/>
              <a:t>rules of good </a:t>
            </a:r>
            <a:r>
              <a:rPr lang="en-GB" dirty="0" smtClean="0"/>
              <a:t>grammar.</a:t>
            </a:r>
            <a:endParaRPr lang="en-GB" dirty="0"/>
          </a:p>
        </p:txBody>
      </p:sp>
      <p:sp>
        <p:nvSpPr>
          <p:cNvPr id="4" name="Slide Number Placeholder 3"/>
          <p:cNvSpPr>
            <a:spLocks noGrp="1"/>
          </p:cNvSpPr>
          <p:nvPr>
            <p:ph type="sldNum" sz="quarter" idx="12"/>
          </p:nvPr>
        </p:nvSpPr>
        <p:spPr/>
        <p:txBody>
          <a:bodyPr/>
          <a:lstStyle/>
          <a:p>
            <a:fld id="{603E11CA-5776-4A81-86F1-683C985DEB7E}" type="slidenum">
              <a:rPr lang="en-GB" smtClean="0"/>
              <a:t>3</a:t>
            </a:fld>
            <a:endParaRPr lang="en-GB"/>
          </a:p>
        </p:txBody>
      </p:sp>
    </p:spTree>
    <p:extLst>
      <p:ext uri="{BB962C8B-B14F-4D97-AF65-F5344CB8AC3E}">
        <p14:creationId xmlns:p14="http://schemas.microsoft.com/office/powerpoint/2010/main" val="95933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5000"/>
                <a:lumOff val="95000"/>
              </a:schemeClr>
            </a:gs>
            <a:gs pos="37000">
              <a:schemeClr val="accent3">
                <a:lumMod val="45000"/>
                <a:lumOff val="55000"/>
              </a:schemeClr>
            </a:gs>
            <a:gs pos="83000">
              <a:schemeClr val="accent3">
                <a:lumMod val="45000"/>
                <a:lumOff val="55000"/>
              </a:schemeClr>
            </a:gs>
            <a:gs pos="100000">
              <a:schemeClr val="accent3">
                <a:lumMod val="30000"/>
                <a:lumOff val="70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Title</a:t>
            </a:r>
          </a:p>
        </p:txBody>
      </p:sp>
      <p:sp>
        <p:nvSpPr>
          <p:cNvPr id="3" name="Content Placeholder 2"/>
          <p:cNvSpPr>
            <a:spLocks noGrp="1"/>
          </p:cNvSpPr>
          <p:nvPr>
            <p:ph idx="1"/>
          </p:nvPr>
        </p:nvSpPr>
        <p:spPr/>
        <p:txBody>
          <a:bodyPr>
            <a:normAutofit/>
          </a:bodyPr>
          <a:lstStyle/>
          <a:p>
            <a:pPr marL="0" indent="0">
              <a:buNone/>
            </a:pPr>
            <a:r>
              <a:rPr lang="en-GB" dirty="0" smtClean="0"/>
              <a:t>All words in the title should be chosen with care. Too short a title is not helpful to the potential reader. However too long a title can sometimes be even less meaningful. Remember a title is not an abstract. Also a title is not a sentence</a:t>
            </a:r>
            <a:r>
              <a:rPr lang="en-GB" dirty="0" smtClean="0"/>
              <a:t>.</a:t>
            </a:r>
            <a:endParaRPr lang="en-GB" dirty="0" smtClean="0"/>
          </a:p>
        </p:txBody>
      </p:sp>
      <p:sp>
        <p:nvSpPr>
          <p:cNvPr id="4" name="Slide Number Placeholder 3"/>
          <p:cNvSpPr>
            <a:spLocks noGrp="1"/>
          </p:cNvSpPr>
          <p:nvPr>
            <p:ph type="sldNum" sz="quarter" idx="12"/>
          </p:nvPr>
        </p:nvSpPr>
        <p:spPr/>
        <p:txBody>
          <a:bodyPr/>
          <a:lstStyle/>
          <a:p>
            <a:fld id="{603E11CA-5776-4A81-86F1-683C985DEB7E}" type="slidenum">
              <a:rPr lang="en-GB" smtClean="0"/>
              <a:t>4</a:t>
            </a:fld>
            <a:endParaRPr lang="en-GB"/>
          </a:p>
        </p:txBody>
      </p:sp>
    </p:spTree>
    <p:extLst>
      <p:ext uri="{BB962C8B-B14F-4D97-AF65-F5344CB8AC3E}">
        <p14:creationId xmlns:p14="http://schemas.microsoft.com/office/powerpoint/2010/main" val="1492585166"/>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Title </a:t>
            </a: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Goals</a:t>
            </a:r>
            <a:endPar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3" name="Content Placeholder 2"/>
          <p:cNvSpPr>
            <a:spLocks noGrp="1"/>
          </p:cNvSpPr>
          <p:nvPr>
            <p:ph idx="1"/>
          </p:nvPr>
        </p:nvSpPr>
        <p:spPr/>
        <p:txBody>
          <a:bodyPr/>
          <a:lstStyle/>
          <a:p>
            <a:pPr>
              <a:buFont typeface="Wingdings" panose="05000000000000000000" pitchFamily="2" charset="2"/>
              <a:buChar char="Ø"/>
            </a:pPr>
            <a:r>
              <a:rPr lang="en-GB" dirty="0" smtClean="0"/>
              <a:t>Fewest </a:t>
            </a:r>
            <a:r>
              <a:rPr lang="en-GB" dirty="0"/>
              <a:t>possible words that describe the contents of the </a:t>
            </a:r>
            <a:r>
              <a:rPr lang="en-GB" dirty="0" smtClean="0"/>
              <a:t>paper.</a:t>
            </a:r>
          </a:p>
          <a:p>
            <a:pPr>
              <a:buFont typeface="Wingdings" panose="05000000000000000000" pitchFamily="2" charset="2"/>
              <a:buChar char="Ø"/>
            </a:pPr>
            <a:r>
              <a:rPr lang="en-GB" dirty="0" smtClean="0"/>
              <a:t>Avoid </a:t>
            </a:r>
            <a:r>
              <a:rPr lang="en-GB" dirty="0"/>
              <a:t>waste words like "Studies on", or "Investigations </a:t>
            </a:r>
            <a:r>
              <a:rPr lang="en-GB" dirty="0" smtClean="0"/>
              <a:t>on“</a:t>
            </a:r>
          </a:p>
          <a:p>
            <a:pPr>
              <a:buFont typeface="Wingdings" panose="05000000000000000000" pitchFamily="2" charset="2"/>
              <a:buChar char="Ø"/>
            </a:pPr>
            <a:r>
              <a:rPr lang="en-GB" dirty="0" smtClean="0"/>
              <a:t>Use </a:t>
            </a:r>
            <a:r>
              <a:rPr lang="en-GB" dirty="0"/>
              <a:t>specific terms rather than </a:t>
            </a:r>
            <a:r>
              <a:rPr lang="en-GB" dirty="0" smtClean="0"/>
              <a:t>general.</a:t>
            </a:r>
          </a:p>
          <a:p>
            <a:pPr>
              <a:buFont typeface="Wingdings" panose="05000000000000000000" pitchFamily="2" charset="2"/>
              <a:buChar char="Ø"/>
            </a:pPr>
            <a:r>
              <a:rPr lang="en-GB" dirty="0" smtClean="0"/>
              <a:t>Watch </a:t>
            </a:r>
            <a:r>
              <a:rPr lang="en-GB" dirty="0"/>
              <a:t>your word order and </a:t>
            </a:r>
            <a:r>
              <a:rPr lang="en-GB" dirty="0" smtClean="0"/>
              <a:t>grammar.</a:t>
            </a:r>
          </a:p>
          <a:p>
            <a:pPr>
              <a:buFont typeface="Wingdings" panose="05000000000000000000" pitchFamily="2" charset="2"/>
              <a:buChar char="Ø"/>
            </a:pPr>
            <a:r>
              <a:rPr lang="en-GB" dirty="0" smtClean="0"/>
              <a:t>Avoid </a:t>
            </a:r>
            <a:r>
              <a:rPr lang="en-GB" dirty="0"/>
              <a:t>abbreviations and jargon</a:t>
            </a:r>
          </a:p>
          <a:p>
            <a:pPr marL="0" indent="0">
              <a:buNone/>
            </a:pPr>
            <a:endParaRPr lang="en-GB" dirty="0"/>
          </a:p>
        </p:txBody>
      </p:sp>
      <p:sp>
        <p:nvSpPr>
          <p:cNvPr id="4" name="Slide Number Placeholder 3"/>
          <p:cNvSpPr>
            <a:spLocks noGrp="1"/>
          </p:cNvSpPr>
          <p:nvPr>
            <p:ph type="sldNum" sz="quarter" idx="12"/>
          </p:nvPr>
        </p:nvSpPr>
        <p:spPr/>
        <p:txBody>
          <a:bodyPr/>
          <a:lstStyle/>
          <a:p>
            <a:fld id="{603E11CA-5776-4A81-86F1-683C985DEB7E}" type="slidenum">
              <a:rPr lang="en-GB" smtClean="0"/>
              <a:t>5</a:t>
            </a:fld>
            <a:endParaRPr lang="en-GB"/>
          </a:p>
        </p:txBody>
      </p:sp>
    </p:spTree>
    <p:extLst>
      <p:ext uri="{BB962C8B-B14F-4D97-AF65-F5344CB8AC3E}">
        <p14:creationId xmlns:p14="http://schemas.microsoft.com/office/powerpoint/2010/main" val="3304414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Title Cheque List</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ü"/>
            </a:pPr>
            <a:r>
              <a:rPr lang="en-GB" dirty="0" smtClean="0"/>
              <a:t>The title should be clear and informative, and should reflect the aim and approach of the work.</a:t>
            </a:r>
          </a:p>
          <a:p>
            <a:pPr>
              <a:buFont typeface="Wingdings" panose="05000000000000000000" pitchFamily="2" charset="2"/>
              <a:buChar char="ü"/>
            </a:pPr>
            <a:r>
              <a:rPr lang="en-GB" dirty="0" smtClean="0"/>
              <a:t> The title should be as specific as possible while still describing the full range of the work. Does the title, seen in isolation, give a full yet concise and specific indication of the work reported?</a:t>
            </a:r>
          </a:p>
          <a:p>
            <a:pPr>
              <a:buFont typeface="Wingdings" panose="05000000000000000000" pitchFamily="2" charset="2"/>
              <a:buChar char="ü"/>
            </a:pPr>
            <a:r>
              <a:rPr lang="en-GB" dirty="0" smtClean="0"/>
              <a:t> Do not mention results or conclusions in the title.</a:t>
            </a:r>
          </a:p>
          <a:p>
            <a:pPr>
              <a:buFont typeface="Wingdings" panose="05000000000000000000" pitchFamily="2" charset="2"/>
              <a:buChar char="ü"/>
            </a:pPr>
            <a:r>
              <a:rPr lang="en-GB" dirty="0" smtClean="0"/>
              <a:t> Avoid: overly clever or </a:t>
            </a:r>
            <a:r>
              <a:rPr lang="en-GB" dirty="0" err="1" smtClean="0"/>
              <a:t>punny</a:t>
            </a:r>
            <a:r>
              <a:rPr lang="en-GB" dirty="0" smtClean="0"/>
              <a:t> titles that will not fare well with search engines or international audiences; titles that are too short to be descriptive or too long to be read; jargon, acronyms, or trademarked terms.</a:t>
            </a:r>
            <a:endParaRPr lang="en-GB" dirty="0"/>
          </a:p>
        </p:txBody>
      </p:sp>
      <p:sp>
        <p:nvSpPr>
          <p:cNvPr id="4" name="Slide Number Placeholder 3"/>
          <p:cNvSpPr>
            <a:spLocks noGrp="1"/>
          </p:cNvSpPr>
          <p:nvPr>
            <p:ph type="sldNum" sz="quarter" idx="12"/>
          </p:nvPr>
        </p:nvSpPr>
        <p:spPr/>
        <p:txBody>
          <a:bodyPr/>
          <a:lstStyle/>
          <a:p>
            <a:fld id="{603E11CA-5776-4A81-86F1-683C985DEB7E}" type="slidenum">
              <a:rPr lang="en-GB" smtClean="0"/>
              <a:t>6</a:t>
            </a:fld>
            <a:endParaRPr lang="en-GB"/>
          </a:p>
        </p:txBody>
      </p:sp>
    </p:spTree>
    <p:extLst>
      <p:ext uri="{BB962C8B-B14F-4D97-AF65-F5344CB8AC3E}">
        <p14:creationId xmlns:p14="http://schemas.microsoft.com/office/powerpoint/2010/main" val="16608288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Abstract</a:t>
            </a:r>
          </a:p>
        </p:txBody>
      </p:sp>
      <p:sp>
        <p:nvSpPr>
          <p:cNvPr id="3" name="Content Placeholder 2"/>
          <p:cNvSpPr>
            <a:spLocks noGrp="1"/>
          </p:cNvSpPr>
          <p:nvPr>
            <p:ph idx="1"/>
          </p:nvPr>
        </p:nvSpPr>
        <p:spPr/>
        <p:txBody>
          <a:bodyPr/>
          <a:lstStyle/>
          <a:p>
            <a:pPr marL="0" indent="0">
              <a:buNone/>
            </a:pPr>
            <a:r>
              <a:rPr lang="en-GB" b="1" dirty="0">
                <a:solidFill>
                  <a:srgbClr val="FF0000"/>
                </a:solidFill>
              </a:rPr>
              <a:t>Techniques to write an abstract</a:t>
            </a:r>
          </a:p>
          <a:p>
            <a:r>
              <a:rPr lang="en-GB" dirty="0"/>
              <a:t>Do the abstract </a:t>
            </a:r>
            <a:r>
              <a:rPr lang="en-GB" dirty="0" smtClean="0"/>
              <a:t>last.</a:t>
            </a:r>
            <a:endParaRPr lang="en-GB" dirty="0"/>
          </a:p>
          <a:p>
            <a:r>
              <a:rPr lang="en-GB" dirty="0"/>
              <a:t>Reread the article looking specifically for the main parts: Purpose, methods, scope, results, conclusions, and </a:t>
            </a:r>
            <a:r>
              <a:rPr lang="en-GB" dirty="0" smtClean="0"/>
              <a:t>recommendations.</a:t>
            </a:r>
            <a:endParaRPr lang="en-GB" dirty="0"/>
          </a:p>
          <a:p>
            <a:r>
              <a:rPr lang="en-GB" dirty="0" smtClean="0"/>
              <a:t>Edit </a:t>
            </a:r>
            <a:r>
              <a:rPr lang="en-GB" dirty="0"/>
              <a:t>your draft by correcting organization, improving transitions, dropping unnecessary information and words, and adding important information you left </a:t>
            </a:r>
            <a:r>
              <a:rPr lang="en-GB" dirty="0" smtClean="0"/>
              <a:t>out.</a:t>
            </a:r>
            <a:endParaRPr lang="en-GB" dirty="0"/>
          </a:p>
          <a:p>
            <a:pPr marL="0" indent="0">
              <a:buNone/>
            </a:pPr>
            <a:endParaRPr lang="en-GB" dirty="0"/>
          </a:p>
        </p:txBody>
      </p:sp>
      <p:sp>
        <p:nvSpPr>
          <p:cNvPr id="4" name="Slide Number Placeholder 3"/>
          <p:cNvSpPr>
            <a:spLocks noGrp="1"/>
          </p:cNvSpPr>
          <p:nvPr>
            <p:ph type="sldNum" sz="quarter" idx="12"/>
          </p:nvPr>
        </p:nvSpPr>
        <p:spPr/>
        <p:txBody>
          <a:bodyPr/>
          <a:lstStyle/>
          <a:p>
            <a:fld id="{603E11CA-5776-4A81-86F1-683C985DEB7E}" type="slidenum">
              <a:rPr lang="en-GB" smtClean="0"/>
              <a:t>7</a:t>
            </a:fld>
            <a:endParaRPr lang="en-GB"/>
          </a:p>
        </p:txBody>
      </p:sp>
    </p:spTree>
    <p:extLst>
      <p:ext uri="{BB962C8B-B14F-4D97-AF65-F5344CB8AC3E}">
        <p14:creationId xmlns:p14="http://schemas.microsoft.com/office/powerpoint/2010/main" val="540299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i="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Abstract(Goal</a:t>
            </a: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a:t>
            </a:r>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 The classic abstract is usually a "Informative" abstract. This kind of abstract communicates compressed information and include the purpose, methods, and scope of the article. They are usually short (250 words or less) and allow the reader to decide whether they want to read the article.</a:t>
            </a:r>
          </a:p>
          <a:p>
            <a:pPr marL="0" indent="0">
              <a:buNone/>
            </a:pPr>
            <a:r>
              <a:rPr lang="en-GB" dirty="0" smtClean="0"/>
              <a:t>The goal is to transfer:</a:t>
            </a:r>
          </a:p>
          <a:p>
            <a:pPr marL="0" indent="0">
              <a:buNone/>
            </a:pPr>
            <a:r>
              <a:rPr lang="en-GB" dirty="0" smtClean="0"/>
              <a:t>1. What was done?</a:t>
            </a:r>
          </a:p>
          <a:p>
            <a:pPr marL="0" indent="0">
              <a:buNone/>
            </a:pPr>
            <a:r>
              <a:rPr lang="en-GB" dirty="0" smtClean="0"/>
              <a:t>2. Why was it done?</a:t>
            </a:r>
          </a:p>
          <a:p>
            <a:pPr marL="0" indent="0">
              <a:buNone/>
            </a:pPr>
            <a:r>
              <a:rPr lang="en-GB" dirty="0" smtClean="0"/>
              <a:t>3. How was it done?</a:t>
            </a:r>
          </a:p>
          <a:p>
            <a:pPr marL="0" indent="0">
              <a:buNone/>
            </a:pPr>
            <a:r>
              <a:rPr lang="en-GB" dirty="0" smtClean="0"/>
              <a:t>4. What was found?</a:t>
            </a:r>
          </a:p>
          <a:p>
            <a:pPr marL="0" indent="0">
              <a:buNone/>
            </a:pPr>
            <a:r>
              <a:rPr lang="en-GB" dirty="0" smtClean="0"/>
              <a:t>5. What is the significance of the findings?</a:t>
            </a:r>
          </a:p>
          <a:p>
            <a:pPr marL="0" indent="0">
              <a:buNone/>
            </a:pPr>
            <a:endParaRPr lang="en-GB" dirty="0" smtClean="0"/>
          </a:p>
          <a:p>
            <a:pPr marL="0" indent="0">
              <a:buNone/>
            </a:pPr>
            <a:endParaRPr lang="en-GB" dirty="0"/>
          </a:p>
        </p:txBody>
      </p:sp>
      <p:sp>
        <p:nvSpPr>
          <p:cNvPr id="4" name="Slide Number Placeholder 3"/>
          <p:cNvSpPr>
            <a:spLocks noGrp="1"/>
          </p:cNvSpPr>
          <p:nvPr>
            <p:ph type="sldNum" sz="quarter" idx="12"/>
          </p:nvPr>
        </p:nvSpPr>
        <p:spPr/>
        <p:txBody>
          <a:bodyPr/>
          <a:lstStyle/>
          <a:p>
            <a:fld id="{603E11CA-5776-4A81-86F1-683C985DEB7E}" type="slidenum">
              <a:rPr lang="en-GB" smtClean="0"/>
              <a:t>8</a:t>
            </a:fld>
            <a:endParaRPr lang="en-GB"/>
          </a:p>
        </p:txBody>
      </p:sp>
    </p:spTree>
    <p:extLst>
      <p:ext uri="{BB962C8B-B14F-4D97-AF65-F5344CB8AC3E}">
        <p14:creationId xmlns:p14="http://schemas.microsoft.com/office/powerpoint/2010/main" val="2371241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b="1" i="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Abstract Checklist</a:t>
            </a:r>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ü"/>
            </a:pPr>
            <a:r>
              <a:rPr lang="en-GB" dirty="0"/>
              <a:t>The abstract should be a </a:t>
            </a:r>
            <a:r>
              <a:rPr lang="en-GB" dirty="0" smtClean="0"/>
              <a:t>brief </a:t>
            </a:r>
            <a:r>
              <a:rPr lang="en-GB" dirty="0"/>
              <a:t>(</a:t>
            </a:r>
            <a:r>
              <a:rPr lang="en-GB" dirty="0" smtClean="0"/>
              <a:t>250 </a:t>
            </a:r>
            <a:r>
              <a:rPr lang="en-GB" dirty="0"/>
              <a:t>words or less), standalone summary of the paper, with 1–2 sentences on each of these topics</a:t>
            </a:r>
            <a:r>
              <a:rPr lang="en-GB" dirty="0" smtClean="0"/>
              <a:t>:</a:t>
            </a:r>
          </a:p>
          <a:p>
            <a:pPr>
              <a:buFont typeface="Wingdings" panose="05000000000000000000" pitchFamily="2" charset="2"/>
              <a:buChar char="ü"/>
            </a:pPr>
            <a:r>
              <a:rPr lang="en-GB" dirty="0" smtClean="0"/>
              <a:t>Background</a:t>
            </a:r>
            <a:r>
              <a:rPr lang="en-GB" dirty="0"/>
              <a:t>: What issues led to this work? What is the </a:t>
            </a:r>
            <a:r>
              <a:rPr lang="en-GB" dirty="0" smtClean="0"/>
              <a:t>situation </a:t>
            </a:r>
            <a:r>
              <a:rPr lang="en-GB" dirty="0"/>
              <a:t>that makes this work interesting or important</a:t>
            </a:r>
            <a:r>
              <a:rPr lang="en-GB" dirty="0" smtClean="0"/>
              <a:t>?</a:t>
            </a:r>
          </a:p>
          <a:p>
            <a:pPr>
              <a:buFont typeface="Wingdings" panose="05000000000000000000" pitchFamily="2" charset="2"/>
              <a:buChar char="ü"/>
            </a:pPr>
            <a:r>
              <a:rPr lang="en-GB" dirty="0" smtClean="0"/>
              <a:t>Aim</a:t>
            </a:r>
            <a:r>
              <a:rPr lang="en-GB" dirty="0"/>
              <a:t>: What were the goals of this work? What gap is being filled</a:t>
            </a:r>
            <a:r>
              <a:rPr lang="en-GB" dirty="0" smtClean="0"/>
              <a:t>?</a:t>
            </a:r>
          </a:p>
          <a:p>
            <a:pPr>
              <a:buFont typeface="Wingdings" panose="05000000000000000000" pitchFamily="2" charset="2"/>
              <a:buChar char="ü"/>
            </a:pPr>
            <a:r>
              <a:rPr lang="en-GB" dirty="0" smtClean="0"/>
              <a:t>Approach</a:t>
            </a:r>
            <a:r>
              <a:rPr lang="en-GB" dirty="0"/>
              <a:t>: What went into trying to achieve the aims (e.g., experimental method, simulation approach, theoretical approach, combinations of these, etc.)? What was actually done</a:t>
            </a:r>
            <a:r>
              <a:rPr lang="en-GB" dirty="0" smtClean="0"/>
              <a:t>?</a:t>
            </a:r>
          </a:p>
          <a:p>
            <a:pPr>
              <a:buFont typeface="Wingdings" panose="05000000000000000000" pitchFamily="2" charset="2"/>
              <a:buChar char="ü"/>
            </a:pPr>
            <a:r>
              <a:rPr lang="en-GB" dirty="0" smtClean="0"/>
              <a:t>Results</a:t>
            </a:r>
            <a:r>
              <a:rPr lang="en-GB" dirty="0"/>
              <a:t>: What were the main results of the study (including numbers, if appropriate</a:t>
            </a:r>
            <a:r>
              <a:rPr lang="en-GB" dirty="0" smtClean="0"/>
              <a:t>)?</a:t>
            </a:r>
          </a:p>
          <a:p>
            <a:pPr>
              <a:buFont typeface="Wingdings" panose="05000000000000000000" pitchFamily="2" charset="2"/>
              <a:buChar char="ü"/>
            </a:pPr>
            <a:r>
              <a:rPr lang="en-GB" dirty="0" smtClean="0"/>
              <a:t>Conclusions</a:t>
            </a:r>
            <a:r>
              <a:rPr lang="en-GB" dirty="0"/>
              <a:t>: What were the main conclusions? Why are the results important? Where will they lead</a:t>
            </a:r>
            <a:r>
              <a:rPr lang="en-GB" dirty="0" smtClean="0"/>
              <a:t>?</a:t>
            </a:r>
            <a:endParaRPr lang="en-GB" dirty="0"/>
          </a:p>
        </p:txBody>
      </p:sp>
      <p:sp>
        <p:nvSpPr>
          <p:cNvPr id="4" name="Slide Number Placeholder 3"/>
          <p:cNvSpPr>
            <a:spLocks noGrp="1"/>
          </p:cNvSpPr>
          <p:nvPr>
            <p:ph type="sldNum" sz="quarter" idx="12"/>
          </p:nvPr>
        </p:nvSpPr>
        <p:spPr/>
        <p:txBody>
          <a:bodyPr/>
          <a:lstStyle/>
          <a:p>
            <a:fld id="{603E11CA-5776-4A81-86F1-683C985DEB7E}" type="slidenum">
              <a:rPr lang="en-GB" smtClean="0"/>
              <a:t>9</a:t>
            </a:fld>
            <a:endParaRPr lang="en-GB"/>
          </a:p>
        </p:txBody>
      </p:sp>
      <p:pic>
        <p:nvPicPr>
          <p:cNvPr id="5" name="Picture 4"/>
          <p:cNvPicPr>
            <a:picLocks noChangeAspect="1"/>
          </p:cNvPicPr>
          <p:nvPr/>
        </p:nvPicPr>
        <p:blipFill>
          <a:blip r:embed="rId2"/>
          <a:stretch>
            <a:fillRect/>
          </a:stretch>
        </p:blipFill>
        <p:spPr>
          <a:xfrm>
            <a:off x="9518896" y="18609"/>
            <a:ext cx="2673104" cy="1739547"/>
          </a:xfrm>
          <a:prstGeom prst="rect">
            <a:avLst/>
          </a:prstGeom>
        </p:spPr>
      </p:pic>
    </p:spTree>
    <p:extLst>
      <p:ext uri="{BB962C8B-B14F-4D97-AF65-F5344CB8AC3E}">
        <p14:creationId xmlns:p14="http://schemas.microsoft.com/office/powerpoint/2010/main" val="9734611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3078</TotalTime>
  <Words>1963</Words>
  <Application>Microsoft Office PowerPoint</Application>
  <PresentationFormat>Widescreen</PresentationFormat>
  <Paragraphs>184</Paragraphs>
  <Slides>29</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29</vt:i4>
      </vt:variant>
    </vt:vector>
  </HeadingPairs>
  <TitlesOfParts>
    <vt:vector size="39" baseType="lpstr">
      <vt:lpstr>Aharoni</vt:lpstr>
      <vt:lpstr>Arial</vt:lpstr>
      <vt:lpstr>Arial Rounded MT Bold</vt:lpstr>
      <vt:lpstr>Calibri</vt:lpstr>
      <vt:lpstr>Calibri Light</vt:lpstr>
      <vt:lpstr>OpenSymbol</vt:lpstr>
      <vt:lpstr>Times New Roman</vt:lpstr>
      <vt:lpstr>TimesNewRomanPSMT</vt:lpstr>
      <vt:lpstr>Wingdings</vt:lpstr>
      <vt:lpstr>Office Theme</vt:lpstr>
      <vt:lpstr>How to Write a Scientific Research</vt:lpstr>
      <vt:lpstr>What is Your Reason to Publish?</vt:lpstr>
      <vt:lpstr>Basic Arrangement of Scientific Writing</vt:lpstr>
      <vt:lpstr>Title</vt:lpstr>
      <vt:lpstr>Title Goals</vt:lpstr>
      <vt:lpstr>Title Cheque List</vt:lpstr>
      <vt:lpstr>Abstract</vt:lpstr>
      <vt:lpstr>Abstract(Goal)</vt:lpstr>
      <vt:lpstr>Abstract Checklist</vt:lpstr>
      <vt:lpstr>Abstract Checklist (Contd..….)</vt:lpstr>
      <vt:lpstr>Introduction</vt:lpstr>
      <vt:lpstr>Introduction Checklist</vt:lpstr>
      <vt:lpstr> Method (Materials, Theory, Design, Modelling, etc.)</vt:lpstr>
      <vt:lpstr>Methods Goals</vt:lpstr>
      <vt:lpstr>Methods Checklist</vt:lpstr>
      <vt:lpstr>Results</vt:lpstr>
      <vt:lpstr>Results Goals:</vt:lpstr>
      <vt:lpstr>Results Checklist</vt:lpstr>
      <vt:lpstr>Additional Tips for Results Sections</vt:lpstr>
      <vt:lpstr>Discussion</vt:lpstr>
      <vt:lpstr>Discussion Goals </vt:lpstr>
      <vt:lpstr>Discussion Goals </vt:lpstr>
      <vt:lpstr>Figures &amp; Tables</vt:lpstr>
      <vt:lpstr>Graphs &amp; Figures</vt:lpstr>
      <vt:lpstr>Tables</vt:lpstr>
      <vt:lpstr>CONCLUSIONS</vt:lpstr>
      <vt:lpstr>Literature Cited</vt:lpstr>
      <vt:lpstr>Send your paper to a journal</vt:lpstr>
      <vt:lpstr>PowerPoint Presentation</vt:lpstr>
    </vt:vector>
  </TitlesOfParts>
  <Company>SACC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a Scientific Research</dc:title>
  <dc:creator>Raouf</dc:creator>
  <cp:lastModifiedBy>Raouf</cp:lastModifiedBy>
  <cp:revision>36</cp:revision>
  <dcterms:created xsi:type="dcterms:W3CDTF">2020-05-11T12:06:27Z</dcterms:created>
  <dcterms:modified xsi:type="dcterms:W3CDTF">2020-05-13T15:27:54Z</dcterms:modified>
</cp:coreProperties>
</file>