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14" y="2904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 smtClean="0"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 smtClean="0"/>
            </a:lvl1pPr>
          </a:lstStyle>
          <a:p>
            <a:pPr>
              <a:defRPr/>
            </a:pPr>
            <a:fld id="{9CE1BBF6-8FC6-41E9-BA26-8F6F1196190B}" type="datetimeFigureOut">
              <a:rPr lang="ar-IQ"/>
              <a:pPr>
                <a:defRPr/>
              </a:pPr>
              <a:t>25/09/1441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IQ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 smtClean="0"/>
            </a:lvl1pPr>
          </a:lstStyle>
          <a:p>
            <a:pPr>
              <a:defRPr/>
            </a:pPr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 smtClean="0"/>
            </a:lvl1pPr>
          </a:lstStyle>
          <a:p>
            <a:pPr>
              <a:defRPr/>
            </a:pPr>
            <a:fld id="{97B57AD7-A668-4AB6-8D4A-FF4351560A30}" type="slidenum">
              <a:rPr lang="ar-IQ"/>
              <a:pPr>
                <a:defRPr/>
              </a:pPr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6366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ar-IQ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3D4081C-D79C-4109-B3A4-CD623A336DEC}" type="slidenum">
              <a:rPr lang="ar-IQ"/>
              <a:pPr/>
              <a:t>4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3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58813" y="981074"/>
            <a:ext cx="6159500" cy="85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>
              <a:spcAft>
                <a:spcPts val="625"/>
              </a:spcAft>
            </a:pPr>
            <a:r>
              <a:rPr lang="en-US" sz="2600" b="1" u="sng" dirty="0">
                <a:latin typeface="Times New Roman" pitchFamily="18" charset="0"/>
              </a:rPr>
              <a:t>Term 2, Lecture 2: Collector Characteristic</a:t>
            </a:r>
          </a:p>
          <a:p>
            <a:pPr algn="ctr" eaLnBrk="1" hangingPunct="1">
              <a:spcAft>
                <a:spcPts val="2725"/>
              </a:spcAft>
            </a:pPr>
            <a:r>
              <a:rPr lang="en-US" sz="2600" b="1" u="sng" dirty="0">
                <a:latin typeface="Times New Roman" pitchFamily="18" charset="0"/>
              </a:rPr>
              <a:t>Curves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61925" y="2109788"/>
            <a:ext cx="7156450" cy="3844925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2976"/>
              </a:lnSpc>
              <a:spcBef>
                <a:spcPts val="2730"/>
              </a:spcBef>
              <a:spcAft>
                <a:spcPts val="0"/>
              </a:spcAft>
              <a:defRPr/>
            </a:pPr>
            <a:r>
              <a:rPr lang="en-US" sz="2600" b="1" dirty="0">
                <a:latin typeface="Times New Roman"/>
              </a:rPr>
              <a:t>Collector characteristic curves give </a:t>
            </a:r>
            <a:r>
              <a:rPr lang="en-US" sz="2600" dirty="0">
                <a:latin typeface="Times New Roman"/>
              </a:rPr>
              <a:t>a graphical illustration of the relationship of collector current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200" i="1" cap="small" dirty="0" err="1">
                <a:latin typeface="Times New Roman"/>
              </a:rPr>
              <a:t>c</a:t>
            </a:r>
            <a:r>
              <a:rPr lang="en-US" sz="2200" i="1" cap="small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with the collector-to-emitter voltage,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200" i="1" cap="small" dirty="0" err="1">
                <a:latin typeface="Times New Roman"/>
              </a:rPr>
              <a:t>ce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with specified amounts of base current. Assume that </a:t>
            </a:r>
            <a:r>
              <a:rPr lang="en-US" sz="2600" dirty="0" err="1">
                <a:latin typeface="Times New Roman"/>
              </a:rPr>
              <a:t>V</a:t>
            </a:r>
            <a:r>
              <a:rPr lang="en-US" sz="2600" cap="small" dirty="0" err="1">
                <a:latin typeface="Times New Roman"/>
              </a:rPr>
              <a:t>bb</a:t>
            </a:r>
            <a:r>
              <a:rPr lang="en-US" sz="2600" dirty="0">
                <a:latin typeface="Times New Roman"/>
              </a:rPr>
              <a:t> is set to produce a certain value of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600" i="1" cap="small" dirty="0" err="1">
                <a:latin typeface="Times New Roman"/>
              </a:rPr>
              <a:t>b</a:t>
            </a:r>
            <a:r>
              <a:rPr lang="en-US" sz="2600" dirty="0">
                <a:latin typeface="Times New Roman"/>
              </a:rPr>
              <a:t> and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600" i="1" cap="small" dirty="0" err="1">
                <a:latin typeface="Times New Roman"/>
              </a:rPr>
              <a:t>cc</a:t>
            </a:r>
            <a:r>
              <a:rPr lang="en-US" sz="2600" dirty="0">
                <a:latin typeface="Times New Roman"/>
              </a:rPr>
              <a:t> is zero. For this condition, both the base-emitter junction and the base-collector junction are forward-biased because the base is at approximately 0.7 V while the emitter and the collector are at 0 V as shown in figure 8 below: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962025" y="8169275"/>
            <a:ext cx="4241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eaLnBrk="1" hangingPunct="1"/>
            <a:r>
              <a:rPr lang="en-US" sz="2600">
                <a:latin typeface="Times New Roman" pitchFamily="18" charset="0"/>
              </a:rPr>
              <a:t>Figure 8: collector characteristic curve circuit.</a:t>
            </a:r>
          </a:p>
        </p:txBody>
      </p:sp>
      <p:sp>
        <p:nvSpPr>
          <p:cNvPr id="7" name="Rectangle 6"/>
          <p:cNvSpPr/>
          <p:nvPr/>
        </p:nvSpPr>
        <p:spPr>
          <a:xfrm>
            <a:off x="165100" y="8621713"/>
            <a:ext cx="7137400" cy="1098550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2976"/>
              </a:lnSpc>
              <a:spcBef>
                <a:spcPts val="21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/>
              </a:rPr>
              <a:t>With greater increases of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200" i="1" cap="small" dirty="0" err="1">
                <a:latin typeface="Times New Roman"/>
              </a:rPr>
              <a:t>cc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,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200" i="1" cap="small" dirty="0" err="1">
                <a:latin typeface="Times New Roman"/>
              </a:rPr>
              <a:t>ce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continues to increase until it reaches breakdown (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600" i="1" cap="small" dirty="0" err="1">
                <a:latin typeface="Times New Roman"/>
              </a:rPr>
              <a:t>ce</a:t>
            </a:r>
            <a:r>
              <a:rPr lang="en-US" sz="2600" dirty="0">
                <a:latin typeface="Times New Roman"/>
              </a:rPr>
              <a:t> exceeds 0.7 V, the base-collector junction becomes reverse-</a:t>
            </a:r>
          </a:p>
        </p:txBody>
      </p:sp>
      <p:sp>
        <p:nvSpPr>
          <p:cNvPr id="8" name="Rectangle 7"/>
          <p:cNvSpPr/>
          <p:nvPr/>
        </p:nvSpPr>
        <p:spPr>
          <a:xfrm>
            <a:off x="3697288" y="9926638"/>
            <a:ext cx="88900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>
                <a:latin typeface="Calibri"/>
              </a:rPr>
              <a:t>1</a:t>
            </a:r>
          </a:p>
        </p:txBody>
      </p:sp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5" y="5649913"/>
            <a:ext cx="4151313" cy="230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35162"/>
    </mc:Choice>
    <mc:Fallback xmlns="">
      <p:transition spd="slow" advTm="23516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432050"/>
            <a:ext cx="7112000" cy="740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1925" y="969963"/>
            <a:ext cx="7150100" cy="1477962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>
                <a:latin typeface="Times New Roman"/>
              </a:rPr>
              <a:t>biased and the transistor goes into the </a:t>
            </a:r>
            <a:r>
              <a:rPr lang="en-US" sz="2600" i="1">
                <a:latin typeface="Times New Roman"/>
              </a:rPr>
              <a:t>active,</a:t>
            </a:r>
            <a:r>
              <a:rPr lang="en-US" sz="2600">
                <a:latin typeface="Times New Roman"/>
              </a:rPr>
              <a:t> or </a:t>
            </a:r>
            <a:r>
              <a:rPr lang="en-US" sz="2500" b="1">
                <a:latin typeface="Times New Roman"/>
              </a:rPr>
              <a:t>linear</a:t>
            </a:r>
            <a:r>
              <a:rPr lang="en-US" sz="2600">
                <a:latin typeface="Times New Roman"/>
              </a:rPr>
              <a:t>, but the current </a:t>
            </a:r>
            <a:r>
              <a:rPr lang="en-US" sz="2600" i="1">
                <a:latin typeface="Times New Roman"/>
              </a:rPr>
              <a:t>I</a:t>
            </a:r>
            <a:r>
              <a:rPr lang="en-US" sz="2200" i="1" cap="small">
                <a:latin typeface="Times New Roman"/>
              </a:rPr>
              <a:t>c</a:t>
            </a:r>
            <a:r>
              <a:rPr lang="en-US" sz="2500" b="1">
                <a:latin typeface="Times New Roman"/>
              </a:rPr>
              <a:t> </a:t>
            </a:r>
            <a:r>
              <a:rPr lang="en-US" sz="2600">
                <a:latin typeface="Times New Roman"/>
              </a:rPr>
              <a:t>remains about the same in the </a:t>
            </a:r>
            <a:r>
              <a:rPr lang="en-US" sz="2500" b="1">
                <a:latin typeface="Times New Roman"/>
              </a:rPr>
              <a:t>linear </a:t>
            </a:r>
            <a:r>
              <a:rPr lang="en-US" sz="2600">
                <a:latin typeface="Times New Roman"/>
              </a:rPr>
              <a:t>region from 0.7V to the breakdown</a:t>
            </a:r>
          </a:p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>
                <a:latin typeface="Times New Roman"/>
              </a:rPr>
              <a:t>voltage as shown in Figure 9 below:</a:t>
            </a:r>
          </a:p>
        </p:txBody>
      </p:sp>
      <p:sp>
        <p:nvSpPr>
          <p:cNvPr id="4" name="Rectangle 3"/>
          <p:cNvSpPr/>
          <p:nvPr/>
        </p:nvSpPr>
        <p:spPr>
          <a:xfrm>
            <a:off x="3694113" y="9926638"/>
            <a:ext cx="92075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>
                <a:latin typeface="Calibri"/>
              </a:rPr>
              <a:t>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11072"/>
    </mc:Choice>
    <mc:Fallback xmlns="">
      <p:transition spd="slow" advTm="21107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1925" y="981075"/>
            <a:ext cx="7183438" cy="5354638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latin typeface="Times New Roman"/>
              </a:rPr>
              <a:t>Cutoff</a:t>
            </a:r>
          </a:p>
          <a:p>
            <a:pPr algn="just" eaLnBrk="1" fontAlgn="auto" hangingPunct="1">
              <a:lnSpc>
                <a:spcPts val="3000"/>
              </a:lnSpc>
              <a:spcBef>
                <a:spcPts val="0"/>
              </a:spcBef>
              <a:spcAft>
                <a:spcPts val="1890"/>
              </a:spcAft>
              <a:defRPr/>
            </a:pPr>
            <a:r>
              <a:rPr lang="en-US" sz="2600" dirty="0">
                <a:latin typeface="Times New Roman"/>
              </a:rPr>
              <a:t>When </a:t>
            </a:r>
            <a:r>
              <a:rPr lang="en-US" sz="2600" i="1" cap="small" dirty="0" err="1">
                <a:latin typeface="Times New Roman"/>
              </a:rPr>
              <a:t>Ib</a:t>
            </a:r>
            <a:r>
              <a:rPr lang="en-US" sz="2600" dirty="0">
                <a:latin typeface="Times New Roman"/>
              </a:rPr>
              <a:t> = 0, the transistor is in the cutoff region of its operation. This is shown in Figure 10 with the base lead open, resulting in a base current of zero. Under this condition, there is a very small amount of collector leakage current,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600" i="1" cap="small" dirty="0" err="1">
                <a:latin typeface="Times New Roman"/>
              </a:rPr>
              <a:t>ceo</a:t>
            </a:r>
            <a:r>
              <a:rPr lang="en-US" sz="2600" cap="small" dirty="0">
                <a:latin typeface="Times New Roman"/>
              </a:rPr>
              <a:t>, </a:t>
            </a:r>
            <a:r>
              <a:rPr lang="en-US" sz="2600" dirty="0">
                <a:latin typeface="Times New Roman"/>
              </a:rPr>
              <a:t>due mainly to thermally produced carriers. Because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600" i="1" cap="small" dirty="0" err="1">
                <a:latin typeface="Times New Roman"/>
              </a:rPr>
              <a:t>ceo</a:t>
            </a:r>
            <a:r>
              <a:rPr lang="en-US" sz="2600" cap="small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is extremely small, it will usually be neglected in circuit analysis so that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CC</a:t>
            </a:r>
            <a:r>
              <a:rPr lang="en-US" sz="2800" baseline="-25000" dirty="0"/>
              <a:t>. </a:t>
            </a:r>
            <a:r>
              <a:rPr lang="en-US" sz="2600" dirty="0">
                <a:latin typeface="Times New Roman"/>
              </a:rPr>
              <a:t>In cutoff, Base-emitter( </a:t>
            </a:r>
            <a:r>
              <a:rPr lang="en-US" sz="1900" dirty="0" err="1">
                <a:latin typeface="Times New Roman"/>
              </a:rPr>
              <a:t>Vbe</a:t>
            </a:r>
            <a:r>
              <a:rPr lang="en-US" sz="1900" dirty="0">
                <a:latin typeface="Times New Roman"/>
              </a:rPr>
              <a:t> </a:t>
            </a:r>
            <a:r>
              <a:rPr lang="en-US" sz="1900" dirty="0">
                <a:solidFill>
                  <a:srgbClr val="26346B"/>
                </a:solidFill>
                <a:latin typeface="Times New Roman"/>
              </a:rPr>
              <a:t>&lt; </a:t>
            </a:r>
            <a:r>
              <a:rPr lang="en-US" sz="1900" dirty="0">
                <a:latin typeface="Times New Roman"/>
              </a:rPr>
              <a:t>o.7V) </a:t>
            </a:r>
            <a:r>
              <a:rPr lang="en-US" sz="2600" dirty="0">
                <a:latin typeface="Times New Roman"/>
              </a:rPr>
              <a:t>and base-collector junctions are reverse-biased. The subscript </a:t>
            </a:r>
            <a:r>
              <a:rPr lang="en-US" sz="2200" i="1" cap="small" dirty="0" err="1">
                <a:latin typeface="Times New Roman"/>
              </a:rPr>
              <a:t>ceo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represents collector-to-emitter with the base open. In cutoff, the transistor appears as an open circuit between the collector and emitter terminals.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706563" y="8415338"/>
            <a:ext cx="4064000" cy="1249362"/>
          </a:xfrm>
          <a:prstGeom prst="rect">
            <a:avLst/>
          </a:prstGeom>
        </p:spPr>
        <p:txBody>
          <a:bodyPr lIns="0" tIns="0" rIns="0" bIns="0"/>
          <a:lstStyle/>
          <a:p>
            <a:pPr algn="ctr" eaLnBrk="1" fontAlgn="auto" hangingPunct="1">
              <a:lnSpc>
                <a:spcPts val="206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Figure 10: Cutoff: Collector leakage current (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cap="small" dirty="0" err="1">
                <a:latin typeface="Times New Roman" pitchFamily="18" charset="0"/>
                <a:cs typeface="Times New Roman" pitchFamily="18" charset="0"/>
              </a:rPr>
              <a:t>ceo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 is extremely small and is usually neglected. Base-emitter and base-collector junctions are reverse-biased.</a:t>
            </a:r>
          </a:p>
        </p:txBody>
      </p:sp>
      <p:sp>
        <p:nvSpPr>
          <p:cNvPr id="6" name="Rectangle 5"/>
          <p:cNvSpPr/>
          <p:nvPr/>
        </p:nvSpPr>
        <p:spPr>
          <a:xfrm>
            <a:off x="3690938" y="9926638"/>
            <a:ext cx="92075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>
                <a:latin typeface="Calibri"/>
              </a:rPr>
              <a:t>3</a:t>
            </a:r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3" y="6359525"/>
            <a:ext cx="396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24609"/>
    </mc:Choice>
    <mc:Fallback xmlns="">
      <p:transition spd="slow" advTm="22460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977900"/>
            <a:ext cx="7159625" cy="5819775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latin typeface="Times New Roman"/>
              </a:rPr>
              <a:t>Saturation</a:t>
            </a:r>
            <a:r>
              <a:rPr lang="en-US" sz="2600" dirty="0">
                <a:latin typeface="Times New Roman"/>
              </a:rPr>
              <a:t>:</a:t>
            </a:r>
          </a:p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/>
              </a:rPr>
              <a:t>As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200" i="1" cap="small" dirty="0" err="1">
                <a:latin typeface="Times New Roman"/>
              </a:rPr>
              <a:t>b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increases due to increasing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500" b="1" i="1" cap="small" dirty="0" err="1">
                <a:latin typeface="Times New Roman"/>
              </a:rPr>
              <a:t>bb</a:t>
            </a:r>
            <a:r>
              <a:rPr lang="en-US" sz="2600" dirty="0">
                <a:latin typeface="Times New Roman"/>
              </a:rPr>
              <a:t>,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200" i="1" cap="small" dirty="0" err="1">
                <a:latin typeface="Times New Roman"/>
              </a:rPr>
              <a:t>c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also increases and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200" i="1" cap="small" dirty="0" err="1">
                <a:latin typeface="Times New Roman"/>
              </a:rPr>
              <a:t>ce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decreases due to the increased voltage drop across </a:t>
            </a:r>
            <a:r>
              <a:rPr lang="en-US" sz="2600" i="1" dirty="0" err="1">
                <a:latin typeface="Times New Roman"/>
              </a:rPr>
              <a:t>R</a:t>
            </a:r>
            <a:r>
              <a:rPr lang="en-US" sz="2200" i="1" cap="small" dirty="0" err="1">
                <a:latin typeface="Times New Roman"/>
              </a:rPr>
              <a:t>c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(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500" i="1" cap="small" dirty="0" err="1">
                <a:latin typeface="Times New Roman"/>
              </a:rPr>
              <a:t>ce</a:t>
            </a:r>
            <a:r>
              <a:rPr lang="en-US" sz="2500" i="1" cap="small" dirty="0">
                <a:latin typeface="Times New Roman"/>
              </a:rPr>
              <a:t> </a:t>
            </a:r>
            <a:r>
              <a:rPr lang="en-US" sz="2600" i="1" dirty="0">
                <a:latin typeface="Times New Roman"/>
              </a:rPr>
              <a:t>=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500" i="1" cap="small" dirty="0" err="1">
                <a:latin typeface="Times New Roman"/>
              </a:rPr>
              <a:t>cc</a:t>
            </a:r>
            <a:r>
              <a:rPr lang="en-US" sz="2500" i="1" cap="small" dirty="0">
                <a:latin typeface="Times New Roman"/>
              </a:rPr>
              <a:t> </a:t>
            </a:r>
            <a:r>
              <a:rPr lang="en-US" sz="2600" i="1" dirty="0">
                <a:latin typeface="Times New Roman"/>
              </a:rPr>
              <a:t>-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500" i="1" cap="small" dirty="0" err="1">
                <a:latin typeface="Times New Roman"/>
              </a:rPr>
              <a:t>c</a:t>
            </a:r>
            <a:r>
              <a:rPr lang="en-US" sz="2600" i="1" dirty="0">
                <a:latin typeface="Times New Roman"/>
              </a:rPr>
              <a:t>* </a:t>
            </a:r>
            <a:r>
              <a:rPr lang="en-US" sz="2600" i="1" dirty="0" err="1">
                <a:latin typeface="Times New Roman"/>
              </a:rPr>
              <a:t>R</a:t>
            </a:r>
            <a:r>
              <a:rPr lang="en-US" sz="2500" i="1" cap="small" dirty="0" err="1">
                <a:latin typeface="Times New Roman"/>
              </a:rPr>
              <a:t>c</a:t>
            </a:r>
            <a:r>
              <a:rPr lang="en-US" sz="2600" dirty="0">
                <a:latin typeface="Times New Roman"/>
              </a:rPr>
              <a:t>). This is illustrated in Figure 11.</a:t>
            </a:r>
          </a:p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1260"/>
              </a:spcAft>
              <a:defRPr/>
            </a:pPr>
            <a:r>
              <a:rPr lang="en-US" sz="2600" dirty="0">
                <a:latin typeface="Times New Roman"/>
              </a:rPr>
              <a:t>When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200" i="1" cap="small" dirty="0" err="1">
                <a:latin typeface="Times New Roman"/>
              </a:rPr>
              <a:t>ce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reaches its saturation value, </a:t>
            </a:r>
            <a:r>
              <a:rPr lang="en-US" sz="2600" i="1" dirty="0">
                <a:latin typeface="Times New Roman"/>
              </a:rPr>
              <a:t>V</a:t>
            </a:r>
            <a:r>
              <a:rPr lang="en-US" sz="2200" i="1" dirty="0">
                <a:latin typeface="Times New Roman"/>
              </a:rPr>
              <a:t>CE(sat)</a:t>
            </a:r>
            <a:r>
              <a:rPr lang="en-US" sz="2600" i="1" dirty="0">
                <a:latin typeface="Times New Roman"/>
              </a:rPr>
              <a:t>,</a:t>
            </a:r>
            <a:r>
              <a:rPr lang="en-US" sz="2600" dirty="0">
                <a:latin typeface="Times New Roman"/>
              </a:rPr>
              <a:t> the base-collector junction becomes forward-biased and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500" i="1" cap="small" dirty="0" err="1">
                <a:latin typeface="Times New Roman"/>
              </a:rPr>
              <a:t>c</a:t>
            </a:r>
            <a:r>
              <a:rPr lang="en-US" sz="2500" b="1" cap="small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can increase no further even with a continued increase in </a:t>
            </a:r>
            <a:r>
              <a:rPr lang="en-US" sz="2600" i="1" dirty="0" err="1">
                <a:solidFill>
                  <a:prstClr val="black"/>
                </a:solidFill>
                <a:latin typeface="Times New Roman"/>
              </a:rPr>
              <a:t>I</a:t>
            </a:r>
            <a:r>
              <a:rPr lang="en-US" sz="2200" i="1" cap="small" dirty="0" err="1">
                <a:solidFill>
                  <a:prstClr val="black"/>
                </a:solidFill>
                <a:latin typeface="Times New Roman"/>
              </a:rPr>
              <a:t>b</a:t>
            </a:r>
            <a:r>
              <a:rPr lang="en-US" sz="2500" b="1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en-US" i="1" cap="small" dirty="0">
                <a:latin typeface="Times New Roman"/>
              </a:rPr>
              <a:t>.</a:t>
            </a:r>
            <a:r>
              <a:rPr lang="en-US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At the point of saturation, the relation</a:t>
            </a:r>
          </a:p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1260"/>
              </a:spcAft>
              <a:defRPr/>
            </a:pPr>
            <a:r>
              <a:rPr lang="en-US" sz="2600" dirty="0">
                <a:latin typeface="Times New Roman"/>
              </a:rPr>
              <a:t>                 is no longer valid. </a:t>
            </a:r>
            <a:r>
              <a:rPr lang="en-US" sz="2000" i="1" dirty="0">
                <a:latin typeface="Times New Roman"/>
              </a:rPr>
              <a:t>V</a:t>
            </a:r>
            <a:r>
              <a:rPr lang="en-US" i="1" dirty="0">
                <a:latin typeface="Times New Roman"/>
              </a:rPr>
              <a:t>CE(sat)</a:t>
            </a:r>
            <a:r>
              <a:rPr lang="en-US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for a transistor occurs somewhere below the knee of the collector curves. Base-emitter and base-collector junctions are forward-biased. In saturation, the transistor appears as a near short circuit between the collector and emitter terminals.</a:t>
            </a:r>
          </a:p>
        </p:txBody>
      </p:sp>
      <p:sp>
        <p:nvSpPr>
          <p:cNvPr id="5" name="Rectangle 4"/>
          <p:cNvSpPr/>
          <p:nvPr/>
        </p:nvSpPr>
        <p:spPr>
          <a:xfrm>
            <a:off x="682625" y="8469313"/>
            <a:ext cx="6324600" cy="1346200"/>
          </a:xfrm>
          <a:prstGeom prst="rect">
            <a:avLst/>
          </a:prstGeom>
        </p:spPr>
        <p:txBody>
          <a:bodyPr lIns="0" tIns="0" rIns="0" bIns="0"/>
          <a:lstStyle/>
          <a:p>
            <a:pPr algn="ctr" rtl="1">
              <a:lnSpc>
                <a:spcPct val="115000"/>
              </a:lnSpc>
              <a:spcAft>
                <a:spcPts val="0"/>
              </a:spcAft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Figure 11: Saturation: As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cap="small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600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increases due to increasing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cap="small" dirty="0" err="1">
                <a:latin typeface="Times New Roman" pitchFamily="18" charset="0"/>
                <a:cs typeface="Times New Roman" pitchFamily="18" charset="0"/>
              </a:rPr>
              <a:t>bb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cap="small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also increases and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600" i="1" cap="small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sz="1600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decreases due to the increased voltage drop across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i="1" cap="small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When the transistor </a:t>
            </a:r>
            <a:r>
              <a:rPr lang="en-US" sz="1600" dirty="0">
                <a:latin typeface="Times New Roman" pitchFamily="18" charset="0"/>
                <a:ea typeface="Calibri"/>
                <a:cs typeface="Times New Roman" pitchFamily="18" charset="0"/>
              </a:rPr>
              <a:t>reaches saturation, </a:t>
            </a:r>
            <a:r>
              <a:rPr lang="en-US" sz="1600" i="1" dirty="0">
                <a:latin typeface="Times New Roman" pitchFamily="18" charset="0"/>
                <a:ea typeface="Calibri"/>
                <a:cs typeface="Times New Roman" pitchFamily="18" charset="0"/>
              </a:rPr>
              <a:t>I</a:t>
            </a:r>
            <a:r>
              <a:rPr lang="en-US" sz="1600" baseline="-25000" dirty="0">
                <a:latin typeface="Times New Roman" pitchFamily="18" charset="0"/>
                <a:ea typeface="Calibri"/>
                <a:cs typeface="Times New Roman" pitchFamily="18" charset="0"/>
              </a:rPr>
              <a:t>C</a:t>
            </a:r>
            <a:r>
              <a:rPr lang="en-US" sz="1600" dirty="0">
                <a:latin typeface="Times New Roman" pitchFamily="18" charset="0"/>
                <a:ea typeface="Calibri"/>
                <a:cs typeface="Times New Roman" pitchFamily="18" charset="0"/>
              </a:rPr>
              <a:t> can increase no further regardless of further increase in </a:t>
            </a:r>
            <a:r>
              <a:rPr lang="en-US" sz="1600" i="1" dirty="0">
                <a:latin typeface="Times New Roman" pitchFamily="18" charset="0"/>
                <a:ea typeface="Calibri"/>
                <a:cs typeface="Times New Roman" pitchFamily="18" charset="0"/>
              </a:rPr>
              <a:t>I</a:t>
            </a:r>
            <a:r>
              <a:rPr lang="en-US" sz="1600" baseline="-25000" dirty="0">
                <a:latin typeface="Times New Roman" pitchFamily="18" charset="0"/>
                <a:ea typeface="Calibri"/>
                <a:cs typeface="Times New Roman" pitchFamily="18" charset="0"/>
              </a:rPr>
              <a:t>B</a:t>
            </a:r>
            <a:r>
              <a:rPr lang="en-US" sz="1600" dirty="0">
                <a:latin typeface="Times New Roman" pitchFamily="18" charset="0"/>
                <a:ea typeface="Calibri"/>
                <a:cs typeface="Times New Roman" pitchFamily="18" charset="0"/>
              </a:rPr>
              <a:t>. Base-emitter and base-collector junctions are forward-biased</a:t>
            </a:r>
            <a:r>
              <a:rPr lang="en-US" sz="1600" dirty="0">
                <a:latin typeface="Times New Roman"/>
                <a:ea typeface="Calibri"/>
                <a:cs typeface="Arial"/>
              </a:rPr>
              <a:t>.</a:t>
            </a:r>
            <a:endParaRPr lang="en-US" sz="1600" dirty="0">
              <a:latin typeface="Calibri"/>
              <a:ea typeface="Calibri"/>
              <a:cs typeface="Arial"/>
            </a:endParaRPr>
          </a:p>
          <a:p>
            <a:pPr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87763" y="9926638"/>
            <a:ext cx="101600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>
                <a:latin typeface="Calibri"/>
              </a:rPr>
              <a:t>4</a:t>
            </a: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4633913"/>
            <a:ext cx="10953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8" y="6661150"/>
            <a:ext cx="4159250" cy="180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24963"/>
    </mc:Choice>
    <mc:Fallback xmlns="">
      <p:transition spd="slow" advTm="22496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33450"/>
            <a:ext cx="7159625" cy="8405813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/>
              </a:rPr>
              <a:t>Once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200" i="1" cap="small" dirty="0" err="1">
                <a:latin typeface="Times New Roman"/>
              </a:rPr>
              <a:t>c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is reaches to maximum value, the transistor is said to be in </a:t>
            </a:r>
            <a:r>
              <a:rPr lang="en-US" sz="2600" b="1" dirty="0">
                <a:latin typeface="Times New Roman"/>
              </a:rPr>
              <a:t>saturation</a:t>
            </a:r>
            <a:r>
              <a:rPr lang="en-US" sz="2600" dirty="0">
                <a:latin typeface="Times New Roman"/>
              </a:rPr>
              <a:t>. Note that saturation can be determined as follows:</a:t>
            </a:r>
          </a:p>
          <a:p>
            <a:pPr algn="just" eaLnBrk="1" fontAlgn="auto" hangingPunct="1">
              <a:lnSpc>
                <a:spcPts val="2688"/>
              </a:lnSpc>
              <a:spcBef>
                <a:spcPts val="0"/>
              </a:spcBef>
              <a:spcAft>
                <a:spcPts val="630"/>
              </a:spcAft>
              <a:defRPr/>
            </a:pPr>
            <a:r>
              <a:rPr lang="en-US" sz="2600" i="1" dirty="0">
                <a:latin typeface="Times New Roman"/>
                <a:ea typeface="Calibri"/>
              </a:rPr>
              <a:t>V</a:t>
            </a:r>
            <a:r>
              <a:rPr lang="en-US" sz="2600" i="1" baseline="-25000" dirty="0">
                <a:latin typeface="Times New Roman"/>
                <a:ea typeface="Calibri"/>
              </a:rPr>
              <a:t>CE</a:t>
            </a:r>
            <a:r>
              <a:rPr lang="en-US" sz="2600" i="1" dirty="0">
                <a:latin typeface="Times New Roman"/>
                <a:ea typeface="Calibri"/>
              </a:rPr>
              <a:t> = V</a:t>
            </a:r>
            <a:r>
              <a:rPr lang="en-US" sz="2600" i="1" baseline="-25000" dirty="0">
                <a:latin typeface="Times New Roman"/>
                <a:ea typeface="Calibri"/>
              </a:rPr>
              <a:t>CC</a:t>
            </a:r>
            <a:r>
              <a:rPr lang="en-US" sz="2600" i="1" dirty="0">
                <a:latin typeface="Times New Roman"/>
                <a:ea typeface="Calibri"/>
              </a:rPr>
              <a:t> – I</a:t>
            </a:r>
            <a:r>
              <a:rPr lang="en-US" sz="2600" i="1" baseline="-25000" dirty="0">
                <a:latin typeface="Times New Roman"/>
                <a:ea typeface="Calibri"/>
              </a:rPr>
              <a:t>C</a:t>
            </a:r>
            <a:r>
              <a:rPr lang="en-US" sz="2600" i="1" dirty="0">
                <a:latin typeface="Times New Roman"/>
                <a:ea typeface="Calibri"/>
              </a:rPr>
              <a:t>* R</a:t>
            </a:r>
            <a:r>
              <a:rPr lang="en-US" sz="2600" i="1" baseline="-25000" dirty="0">
                <a:latin typeface="Times New Roman"/>
                <a:ea typeface="Calibri"/>
              </a:rPr>
              <a:t>C </a:t>
            </a:r>
            <a:r>
              <a:rPr lang="en-US" sz="2600" i="1" dirty="0">
                <a:latin typeface="Times New Roman"/>
              </a:rPr>
              <a:t>,</a:t>
            </a:r>
            <a:r>
              <a:rPr lang="en-US" sz="2600" dirty="0">
                <a:latin typeface="Times New Roman"/>
              </a:rPr>
              <a:t> in saturation </a:t>
            </a:r>
            <a:r>
              <a:rPr lang="en-US" sz="2200" i="1" cap="small" dirty="0" err="1">
                <a:latin typeface="Times New Roman"/>
              </a:rPr>
              <a:t>Vce</a:t>
            </a:r>
            <a:r>
              <a:rPr lang="en-US" sz="2200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is very small </a:t>
            </a:r>
            <a:r>
              <a:rPr lang="en-US" sz="1900" dirty="0" err="1">
                <a:solidFill>
                  <a:srgbClr val="211C2C"/>
                </a:solidFill>
                <a:latin typeface="Times New Roman"/>
              </a:rPr>
              <a:t>Vce</a:t>
            </a:r>
            <a:r>
              <a:rPr lang="en-US" sz="1900" dirty="0">
                <a:solidFill>
                  <a:srgbClr val="211C2C"/>
                </a:solidFill>
                <a:latin typeface="Times New Roman"/>
              </a:rPr>
              <a:t> </a:t>
            </a:r>
            <a:r>
              <a:rPr lang="en-US" sz="2600" dirty="0">
                <a:solidFill>
                  <a:srgbClr val="211C2C"/>
                </a:solidFill>
                <a:latin typeface="Times New Roman"/>
              </a:rPr>
              <a:t>&lt;= o.2 V, </a:t>
            </a:r>
            <a:r>
              <a:rPr lang="en-US" sz="2600" dirty="0">
                <a:latin typeface="Times New Roman"/>
              </a:rPr>
              <a:t>assume it = 0.</a:t>
            </a:r>
          </a:p>
          <a:p>
            <a:pPr algn="ctr" eaLnBrk="1" fontAlgn="auto" hangingPunct="1">
              <a:spcBef>
                <a:spcPts val="0"/>
              </a:spcBef>
              <a:spcAft>
                <a:spcPts val="2520"/>
              </a:spcAft>
              <a:defRPr/>
            </a:pPr>
            <a:r>
              <a:rPr lang="en-US" sz="2600" i="1" dirty="0">
                <a:latin typeface="Times New Roman"/>
              </a:rPr>
              <a:t>I</a:t>
            </a:r>
            <a:r>
              <a:rPr lang="en-US" i="1" dirty="0">
                <a:latin typeface="Times New Roman"/>
              </a:rPr>
              <a:t>C(sat</a:t>
            </a:r>
            <a:r>
              <a:rPr lang="en-US" b="1" dirty="0">
                <a:latin typeface="Times New Roman"/>
              </a:rPr>
              <a:t>) </a:t>
            </a:r>
            <a:r>
              <a:rPr lang="en-US" sz="2600" dirty="0">
                <a:latin typeface="Times New Roman"/>
              </a:rPr>
              <a:t>=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200" i="1" cap="small" dirty="0" err="1">
                <a:latin typeface="Times New Roman"/>
              </a:rPr>
              <a:t>cc</a:t>
            </a:r>
            <a:r>
              <a:rPr lang="en-US" sz="2600" i="1" dirty="0">
                <a:latin typeface="Times New Roman"/>
              </a:rPr>
              <a:t>/</a:t>
            </a:r>
            <a:r>
              <a:rPr lang="en-US" sz="2600" i="1" dirty="0" err="1">
                <a:latin typeface="Times New Roman"/>
              </a:rPr>
              <a:t>R</a:t>
            </a:r>
            <a:r>
              <a:rPr lang="en-US" sz="2200" i="1" cap="small" dirty="0" err="1">
                <a:latin typeface="Times New Roman"/>
              </a:rPr>
              <a:t>c</a:t>
            </a:r>
            <a:endParaRPr lang="en-US" sz="2200" i="1" cap="small" dirty="0">
              <a:latin typeface="Times New Roman"/>
            </a:endParaRPr>
          </a:p>
          <a:p>
            <a:pPr eaLnBrk="1" fontAlgn="auto" hangingPunct="1">
              <a:lnSpc>
                <a:spcPts val="2976"/>
              </a:lnSpc>
              <a:spcBef>
                <a:spcPts val="0"/>
              </a:spcBef>
              <a:spcAft>
                <a:spcPts val="1890"/>
              </a:spcAft>
              <a:defRPr/>
            </a:pPr>
            <a:r>
              <a:rPr lang="en-US" sz="2600" b="1" dirty="0">
                <a:latin typeface="Times New Roman"/>
              </a:rPr>
              <a:t>Using the two states of cutoff and saturation, the transistor can used as a switch.</a:t>
            </a:r>
          </a:p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u="sng" dirty="0">
                <a:latin typeface="Times New Roman"/>
              </a:rPr>
              <a:t>DC Load Line</a:t>
            </a:r>
          </a:p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/>
              </a:rPr>
              <a:t>Cutoff and saturation can be illustrated in relation to the collector characteristic curves by the use of a load line. Figure 12 shows a dc load line connecting the cutoff point and the saturation point.</a:t>
            </a:r>
          </a:p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/>
              </a:rPr>
              <a:t>The bottom of the load line is at ideal cutoff where </a:t>
            </a:r>
            <a:r>
              <a:rPr lang="en-US" sz="2600" i="1" dirty="0">
                <a:latin typeface="Times New Roman"/>
              </a:rPr>
              <a:t>I</a:t>
            </a:r>
            <a:r>
              <a:rPr lang="en-US" b="1" dirty="0">
                <a:latin typeface="Times New Roman"/>
              </a:rPr>
              <a:t>C </a:t>
            </a:r>
            <a:r>
              <a:rPr lang="en-US" sz="2600" dirty="0">
                <a:latin typeface="Times New Roman"/>
              </a:rPr>
              <a:t>= 0 and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200" i="1" cap="small" dirty="0" err="1">
                <a:latin typeface="Times New Roman"/>
              </a:rPr>
              <a:t>ce</a:t>
            </a:r>
            <a:r>
              <a:rPr lang="en-US" sz="2500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= </a:t>
            </a:r>
            <a:r>
              <a:rPr lang="en-US" sz="2600" i="1" dirty="0" err="1">
                <a:latin typeface="Times New Roman"/>
              </a:rPr>
              <a:t>V</a:t>
            </a:r>
            <a:r>
              <a:rPr lang="en-US" sz="2600" i="1" cap="small" dirty="0" err="1">
                <a:latin typeface="Times New Roman"/>
              </a:rPr>
              <a:t>cc</a:t>
            </a:r>
            <a:r>
              <a:rPr lang="en-US" sz="2600" cap="small" dirty="0">
                <a:latin typeface="Times New Roman"/>
              </a:rPr>
              <a:t>.</a:t>
            </a:r>
          </a:p>
          <a:p>
            <a:pPr algn="just" eaLnBrk="1" fontAlgn="auto" hangingPunct="1">
              <a:lnSpc>
                <a:spcPts val="297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/>
              </a:rPr>
              <a:t>The top of the load line is at saturation where </a:t>
            </a:r>
            <a:r>
              <a:rPr lang="en-US" sz="2600" i="1" dirty="0" err="1">
                <a:latin typeface="Times New Roman"/>
              </a:rPr>
              <a:t>I</a:t>
            </a:r>
            <a:r>
              <a:rPr lang="en-US" sz="2600" i="1" cap="small" dirty="0" err="1">
                <a:latin typeface="Times New Roman"/>
              </a:rPr>
              <a:t>c</a:t>
            </a:r>
            <a:r>
              <a:rPr lang="en-US" sz="2600" cap="small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=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30"/>
              </a:spcAft>
              <a:defRPr/>
            </a:pPr>
            <a:r>
              <a:rPr lang="en-US" sz="2600" i="1" dirty="0" err="1">
                <a:latin typeface="Times New Roman"/>
              </a:rPr>
              <a:t>I</a:t>
            </a:r>
            <a:r>
              <a:rPr lang="en-US" i="1" dirty="0" err="1">
                <a:latin typeface="Times New Roman"/>
              </a:rPr>
              <a:t>c</a:t>
            </a:r>
            <a:r>
              <a:rPr lang="en-US" i="1" dirty="0">
                <a:latin typeface="Times New Roman"/>
              </a:rPr>
              <a:t>(sat)</a:t>
            </a:r>
            <a:r>
              <a:rPr lang="en-US" b="1" dirty="0">
                <a:latin typeface="Times New Roman"/>
              </a:rPr>
              <a:t> </a:t>
            </a:r>
            <a:r>
              <a:rPr lang="en-US" sz="2600" dirty="0">
                <a:latin typeface="Times New Roman"/>
              </a:rPr>
              <a:t>and </a:t>
            </a:r>
            <a:r>
              <a:rPr lang="en-US" sz="2400" i="1" dirty="0" err="1">
                <a:latin typeface="Times New Roman"/>
              </a:rPr>
              <a:t>V</a:t>
            </a:r>
            <a:r>
              <a:rPr lang="en-US" sz="2400" i="1" cap="small" dirty="0" err="1">
                <a:latin typeface="Times New Roman"/>
              </a:rPr>
              <a:t>ce</a:t>
            </a:r>
            <a:r>
              <a:rPr lang="en-US" sz="2400" b="1" dirty="0">
                <a:latin typeface="Times New Roman"/>
              </a:rPr>
              <a:t> </a:t>
            </a:r>
            <a:r>
              <a:rPr lang="en-US" sz="2400" dirty="0">
                <a:latin typeface="Times New Roman"/>
              </a:rPr>
              <a:t>= </a:t>
            </a:r>
            <a:r>
              <a:rPr lang="en-US" sz="2400" i="1" dirty="0" err="1">
                <a:latin typeface="Times New Roman"/>
              </a:rPr>
              <a:t>V</a:t>
            </a:r>
            <a:r>
              <a:rPr lang="en-US" sz="2400" i="1" cap="small" dirty="0" err="1">
                <a:latin typeface="Times New Roman"/>
              </a:rPr>
              <a:t>ce</a:t>
            </a:r>
            <a:r>
              <a:rPr lang="en-US" sz="2400" i="1" dirty="0">
                <a:latin typeface="Times New Roman"/>
              </a:rPr>
              <a:t>(sat).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/>
              </a:rPr>
              <a:t>In between cutoff and saturation along the load line is</a:t>
            </a:r>
          </a:p>
        </p:txBody>
      </p:sp>
      <p:sp>
        <p:nvSpPr>
          <p:cNvPr id="3" name="Rectangle 2"/>
          <p:cNvSpPr/>
          <p:nvPr/>
        </p:nvSpPr>
        <p:spPr>
          <a:xfrm>
            <a:off x="3690938" y="9926638"/>
            <a:ext cx="92075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>
                <a:latin typeface="Calibri"/>
              </a:rPr>
              <a:t>5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200545"/>
    </mc:Choice>
    <mc:Fallback xmlns="">
      <p:transition spd="slow" advTm="20054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363" y="2051050"/>
            <a:ext cx="368776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61925" y="969963"/>
            <a:ext cx="71167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just" eaLnBrk="1" hangingPunct="1">
              <a:lnSpc>
                <a:spcPts val="2975"/>
              </a:lnSpc>
            </a:pPr>
            <a:r>
              <a:rPr lang="en-US" sz="2600">
                <a:latin typeface="Times New Roman" pitchFamily="18" charset="0"/>
              </a:rPr>
              <a:t>the </a:t>
            </a:r>
            <a:r>
              <a:rPr lang="en-US" sz="2600" i="1">
                <a:latin typeface="Times New Roman" pitchFamily="18" charset="0"/>
              </a:rPr>
              <a:t>active or linear region</a:t>
            </a:r>
            <a:r>
              <a:rPr lang="en-US" sz="2600">
                <a:latin typeface="Times New Roman" pitchFamily="18" charset="0"/>
              </a:rPr>
              <a:t> of the transistor’ operation.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65100" y="5200650"/>
            <a:ext cx="685800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eaLnBrk="1" hangingPunct="1">
              <a:lnSpc>
                <a:spcPts val="1825"/>
              </a:lnSpc>
            </a:pPr>
            <a:r>
              <a:rPr lang="en-US" sz="1600">
                <a:latin typeface="Times New Roman" pitchFamily="18" charset="0"/>
              </a:rPr>
              <a:t>Figure 12: DC load line on a family of collector characteristic curves illustrating the cutoff and saturation conditions.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65100" y="5919788"/>
            <a:ext cx="6858000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ts val="1825"/>
              </a:lnSpc>
            </a:pPr>
            <a:r>
              <a:rPr lang="en-US" sz="2000" b="1" u="sng">
                <a:latin typeface="Times New Roman" pitchFamily="18" charset="0"/>
              </a:rPr>
              <a:t>Example: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90938" y="9926638"/>
            <a:ext cx="95250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>
                <a:latin typeface="Calibri"/>
              </a:rPr>
              <a:t>6</a:t>
            </a:r>
          </a:p>
        </p:txBody>
      </p:sp>
      <p:pic>
        <p:nvPicPr>
          <p:cNvPr id="6151" name="Picture 11" descr="C:\Users\k\Desktop\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6335713"/>
            <a:ext cx="7112000" cy="315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136969"/>
    </mc:Choice>
    <mc:Fallback xmlns="">
      <p:transition spd="slow" advTm="13696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9"/>
          <p:cNvSpPr>
            <a:spLocks noChangeArrowheads="1"/>
          </p:cNvSpPr>
          <p:nvPr/>
        </p:nvSpPr>
        <p:spPr bwMode="auto">
          <a:xfrm>
            <a:off x="168275" y="4691063"/>
            <a:ext cx="6918325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just" eaLnBrk="1" hangingPunct="1">
              <a:lnSpc>
                <a:spcPts val="2975"/>
              </a:lnSpc>
            </a:pPr>
            <a:r>
              <a:rPr lang="en-US" sz="2600" b="1" u="sng">
                <a:latin typeface="Times New Roman" pitchFamily="18" charset="0"/>
              </a:rPr>
              <a:t>Review Questions:</a:t>
            </a:r>
          </a:p>
          <a:p>
            <a:pPr eaLnBrk="1" hangingPunct="1">
              <a:lnSpc>
                <a:spcPts val="2975"/>
              </a:lnSpc>
            </a:pPr>
            <a:r>
              <a:rPr lang="en-US" sz="2600">
                <a:latin typeface="Times New Roman" pitchFamily="18" charset="0"/>
              </a:rPr>
              <a:t>1. What two variables are plotted on a collector characteristic curve?</a:t>
            </a:r>
          </a:p>
          <a:p>
            <a:pPr eaLnBrk="1" hangingPunct="1">
              <a:lnSpc>
                <a:spcPts val="2975"/>
              </a:lnSpc>
            </a:pPr>
            <a:r>
              <a:rPr lang="en-US" sz="2600">
                <a:latin typeface="Times New Roman" pitchFamily="18" charset="0"/>
              </a:rPr>
              <a:t>2. What bias conditions must exist for a transistor to operate in cutoff region?</a:t>
            </a:r>
          </a:p>
          <a:p>
            <a:pPr algn="just" eaLnBrk="1" hangingPunct="1">
              <a:lnSpc>
                <a:spcPts val="2975"/>
              </a:lnSpc>
            </a:pPr>
            <a:r>
              <a:rPr lang="en-US" sz="2600">
                <a:latin typeface="Times New Roman" pitchFamily="18" charset="0"/>
              </a:rPr>
              <a:t>3. Explain the cutoff region?</a:t>
            </a:r>
          </a:p>
          <a:p>
            <a:pPr eaLnBrk="1" hangingPunct="1">
              <a:lnSpc>
                <a:spcPts val="2975"/>
              </a:lnSpc>
            </a:pPr>
            <a:r>
              <a:rPr lang="en-US" sz="2600">
                <a:latin typeface="Times New Roman" pitchFamily="18" charset="0"/>
              </a:rPr>
              <a:t>4.What bias conditions must exist for a transistor to operate in saturation region?</a:t>
            </a:r>
          </a:p>
          <a:p>
            <a:pPr algn="just" eaLnBrk="1" hangingPunct="1">
              <a:lnSpc>
                <a:spcPts val="2975"/>
              </a:lnSpc>
            </a:pPr>
            <a:r>
              <a:rPr lang="en-US" sz="2600">
                <a:latin typeface="Times New Roman" pitchFamily="18" charset="0"/>
              </a:rPr>
              <a:t>5. Explain the saturation region?</a:t>
            </a:r>
          </a:p>
          <a:p>
            <a:pPr eaLnBrk="1" hangingPunct="1">
              <a:lnSpc>
                <a:spcPts val="2975"/>
              </a:lnSpc>
            </a:pPr>
            <a:r>
              <a:rPr lang="en-US" sz="2600">
                <a:latin typeface="Times New Roman" pitchFamily="18" charset="0"/>
              </a:rPr>
              <a:t>6. For a given type of transistor, can beta dc be considered to be a constant?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90938" y="9926638"/>
            <a:ext cx="95250" cy="125412"/>
          </a:xfrm>
          <a:prstGeom prst="rect">
            <a:avLst/>
          </a:prstGeom>
        </p:spPr>
        <p:txBody>
          <a:bodyPr wrap="none"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>
                <a:latin typeface="Calibri"/>
              </a:rPr>
              <a:t>7</a:t>
            </a:r>
          </a:p>
        </p:txBody>
      </p:sp>
      <p:pic>
        <p:nvPicPr>
          <p:cNvPr id="7172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239713"/>
            <a:ext cx="711041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3668713"/>
            <a:ext cx="498475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309551"/>
    </mc:Choice>
    <mc:Fallback xmlns="">
      <p:transition spd="slow" advTm="30955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765</Words>
  <Application>Microsoft Office PowerPoint</Application>
  <PresentationFormat>Custom</PresentationFormat>
  <Paragraphs>43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</dc:creator>
  <cp:lastModifiedBy>k</cp:lastModifiedBy>
  <cp:revision>21</cp:revision>
  <dcterms:modified xsi:type="dcterms:W3CDTF">2020-05-17T01:21:30Z</dcterms:modified>
</cp:coreProperties>
</file>