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6" r:id="rId9"/>
    <p:sldId id="263" r:id="rId10"/>
    <p:sldId id="264" r:id="rId11"/>
    <p:sldId id="265"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02/09/1441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02/09/1441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02/09/1441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02/09/1441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0"/>
            <a:ext cx="7772400" cy="1470025"/>
          </a:xfrm>
        </p:spPr>
        <p:txBody>
          <a:bodyPr>
            <a:normAutofit/>
          </a:bodyPr>
          <a:lstStyle/>
          <a:p>
            <a:pPr rtl="0"/>
            <a:r>
              <a:rPr lang="en-US" sz="2400" b="1" dirty="0" smtClean="0">
                <a:solidFill>
                  <a:srgbClr val="FF0000"/>
                </a:solidFill>
              </a:rPr>
              <a:t>Dynamics :Rectilinear Kinematics</a:t>
            </a:r>
            <a:r>
              <a:rPr lang="en-US" sz="2400" b="1" dirty="0">
                <a:solidFill>
                  <a:srgbClr val="FF0000"/>
                </a:solidFill>
              </a:rPr>
              <a:t>: </a:t>
            </a:r>
            <a:r>
              <a:rPr lang="en-US" sz="2400" b="1" dirty="0" smtClean="0">
                <a:solidFill>
                  <a:srgbClr val="FF0000"/>
                </a:solidFill>
              </a:rPr>
              <a:t>Continuous</a:t>
            </a:r>
            <a:r>
              <a:rPr lang="en-US" sz="2400" b="1" dirty="0">
                <a:solidFill>
                  <a:srgbClr val="FF0000"/>
                </a:solidFill>
              </a:rPr>
              <a:t/>
            </a:r>
            <a:br>
              <a:rPr lang="en-US" sz="2400" b="1" dirty="0">
                <a:solidFill>
                  <a:srgbClr val="FF0000"/>
                </a:solidFill>
              </a:rPr>
            </a:br>
            <a:r>
              <a:rPr lang="en-US" sz="2400" b="1" dirty="0" smtClean="0">
                <a:solidFill>
                  <a:srgbClr val="FF0000"/>
                </a:solidFill>
              </a:rPr>
              <a:t>Motion ( Variable Acceleration)</a:t>
            </a:r>
            <a:r>
              <a:rPr lang="en-US" sz="2000" b="1" dirty="0" smtClean="0"/>
              <a:t/>
            </a:r>
            <a:br>
              <a:rPr lang="en-US" sz="2000" b="1" dirty="0" smtClean="0"/>
            </a:br>
            <a:r>
              <a:rPr lang="en-US" sz="2000" b="1" dirty="0"/>
              <a:t/>
            </a:r>
            <a:br>
              <a:rPr lang="en-US" sz="2000" b="1" dirty="0"/>
            </a:br>
            <a:r>
              <a:rPr lang="en-US" sz="2000" b="1" dirty="0" smtClean="0">
                <a:solidFill>
                  <a:srgbClr val="00B0F0"/>
                </a:solidFill>
              </a:rPr>
              <a:t>BY Assist Prof. Dr. Mohammed Najm Abdullah</a:t>
            </a:r>
            <a:endParaRPr lang="ar-IQ" sz="2000" b="1" dirty="0">
              <a:solidFill>
                <a:srgbClr val="00B0F0"/>
              </a:solidFill>
            </a:endParaRPr>
          </a:p>
        </p:txBody>
      </p:sp>
      <p:sp>
        <p:nvSpPr>
          <p:cNvPr id="3" name="Subtitle 2"/>
          <p:cNvSpPr>
            <a:spLocks noGrp="1"/>
          </p:cNvSpPr>
          <p:nvPr>
            <p:ph type="subTitle" idx="1"/>
          </p:nvPr>
        </p:nvSpPr>
        <p:spPr>
          <a:xfrm>
            <a:off x="0" y="1556792"/>
            <a:ext cx="9144000" cy="5301208"/>
          </a:xfrm>
        </p:spPr>
        <p:txBody>
          <a:bodyPr>
            <a:normAutofit/>
          </a:bodyPr>
          <a:lstStyle/>
          <a:p>
            <a:pPr algn="just" rtl="0"/>
            <a:r>
              <a:rPr lang="en-US" sz="2800" b="1" dirty="0">
                <a:solidFill>
                  <a:schemeClr val="tx1"/>
                </a:solidFill>
                <a:latin typeface="+mj-lt"/>
                <a:ea typeface="+mj-ea"/>
                <a:cs typeface="+mj-cs"/>
              </a:rPr>
              <a:t>We will begin our study of dynamics by discussing  the kinematics of a particle that moves along a rectilinear or straight line path. Recall that a particle has a mass but negligible size and shape. Therefore we must limit application to those objects that have dimensions that are of no consequence in the analysis of the motion. In most problems, we will be interested in bodies of finite size, such as rockets, projectiles, or vehicles. Each of these objects can be considered as a particle, as long as the motion is characterized by the motion of its mass center and any rotation of the body is neglected.</a:t>
            </a:r>
            <a:endParaRPr lang="ar-IQ" sz="2800" b="1" dirty="0">
              <a:solidFill>
                <a:schemeClr val="tx1"/>
              </a:solidFill>
              <a:latin typeface="+mj-lt"/>
              <a:ea typeface="+mj-ea"/>
              <a:cs typeface="+mj-cs"/>
            </a:endParaRPr>
          </a:p>
        </p:txBody>
      </p:sp>
    </p:spTree>
    <p:extLst>
      <p:ext uri="{BB962C8B-B14F-4D97-AF65-F5344CB8AC3E}">
        <p14:creationId xmlns:p14="http://schemas.microsoft.com/office/powerpoint/2010/main" val="1269568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837"/>
            <a:ext cx="9144000" cy="1015663"/>
          </a:xfrm>
          <a:prstGeom prst="rect">
            <a:avLst/>
          </a:prstGeom>
        </p:spPr>
        <p:txBody>
          <a:bodyPr wrap="square">
            <a:spAutoFit/>
          </a:bodyPr>
          <a:lstStyle/>
          <a:p>
            <a:pPr algn="just" rtl="0"/>
            <a:r>
              <a:rPr lang="en-US" sz="2000" b="1" dirty="0" smtClean="0">
                <a:solidFill>
                  <a:srgbClr val="FF0000"/>
                </a:solidFill>
              </a:rPr>
              <a:t>Example 1</a:t>
            </a:r>
            <a:r>
              <a:rPr lang="en-US" sz="2000" b="1" dirty="0" smtClean="0"/>
              <a:t>: A </a:t>
            </a:r>
            <a:r>
              <a:rPr lang="en-US" sz="2000" b="1" dirty="0"/>
              <a:t>car </a:t>
            </a:r>
            <a:r>
              <a:rPr lang="en-US" sz="2000" b="1" dirty="0" smtClean="0"/>
              <a:t> moves </a:t>
            </a:r>
            <a:r>
              <a:rPr lang="en-US" sz="2000" b="1" dirty="0"/>
              <a:t>in a straight line such that for a short </a:t>
            </a:r>
            <a:r>
              <a:rPr lang="en-US" sz="2000" b="1" dirty="0" smtClean="0"/>
              <a:t>time its </a:t>
            </a:r>
            <a:r>
              <a:rPr lang="en-US" sz="2000" b="1" dirty="0"/>
              <a:t>velocity is defined by v = (</a:t>
            </a:r>
            <a:r>
              <a:rPr lang="en-US" sz="2000" b="1" dirty="0" smtClean="0"/>
              <a:t>3t</a:t>
            </a:r>
            <a:r>
              <a:rPr lang="en-US" sz="2000" b="1" baseline="30000" dirty="0" smtClean="0"/>
              <a:t>2</a:t>
            </a:r>
            <a:r>
              <a:rPr lang="en-US" sz="2000" b="1" dirty="0" smtClean="0"/>
              <a:t> </a:t>
            </a:r>
            <a:r>
              <a:rPr lang="en-US" sz="2000" b="1" dirty="0"/>
              <a:t>+ 2t) </a:t>
            </a:r>
            <a:r>
              <a:rPr lang="en-US" sz="2000" b="1" dirty="0" err="1"/>
              <a:t>ft</a:t>
            </a:r>
            <a:r>
              <a:rPr lang="en-US" sz="2000" b="1" dirty="0"/>
              <a:t>/s, where t is in seconds</a:t>
            </a:r>
            <a:r>
              <a:rPr lang="en-US" sz="2000" b="1" dirty="0" smtClean="0"/>
              <a:t>. Determine </a:t>
            </a:r>
            <a:r>
              <a:rPr lang="en-US" sz="2000" b="1" dirty="0"/>
              <a:t>its position and acceleration when t = 3 s. When t = 0</a:t>
            </a:r>
            <a:r>
              <a:rPr lang="en-US" sz="2000" b="1" dirty="0" smtClean="0"/>
              <a:t>, S=0</a:t>
            </a:r>
            <a:endParaRPr lang="ar-IQ" sz="2000" b="1" dirty="0"/>
          </a:p>
        </p:txBody>
      </p:sp>
      <p:sp>
        <p:nvSpPr>
          <p:cNvPr id="5" name="Rectangle 4"/>
          <p:cNvSpPr/>
          <p:nvPr/>
        </p:nvSpPr>
        <p:spPr>
          <a:xfrm>
            <a:off x="-29458" y="1412776"/>
            <a:ext cx="9173457" cy="1877437"/>
          </a:xfrm>
          <a:prstGeom prst="rect">
            <a:avLst/>
          </a:prstGeom>
        </p:spPr>
        <p:txBody>
          <a:bodyPr wrap="square">
            <a:spAutoFit/>
          </a:bodyPr>
          <a:lstStyle/>
          <a:p>
            <a:pPr algn="just" rtl="0"/>
            <a:r>
              <a:rPr lang="en-US" sz="2000" b="1" dirty="0">
                <a:solidFill>
                  <a:srgbClr val="FF0000"/>
                </a:solidFill>
              </a:rPr>
              <a:t>SO LUTI O </a:t>
            </a:r>
            <a:r>
              <a:rPr lang="en-US" sz="2000" b="1" dirty="0" smtClean="0">
                <a:solidFill>
                  <a:srgbClr val="FF0000"/>
                </a:solidFill>
              </a:rPr>
              <a:t>N</a:t>
            </a:r>
          </a:p>
          <a:p>
            <a:pPr algn="just" rtl="0"/>
            <a:endParaRPr lang="en-US" sz="2000" b="1" dirty="0">
              <a:solidFill>
                <a:srgbClr val="FF0000"/>
              </a:solidFill>
            </a:endParaRPr>
          </a:p>
          <a:p>
            <a:pPr algn="just" rtl="0"/>
            <a:r>
              <a:rPr lang="en-US" sz="2000" b="1" dirty="0">
                <a:solidFill>
                  <a:srgbClr val="FF0000"/>
                </a:solidFill>
              </a:rPr>
              <a:t>Coordinate System</a:t>
            </a:r>
            <a:r>
              <a:rPr lang="en-US" b="1" dirty="0"/>
              <a:t>. The position coordinate extends from </a:t>
            </a:r>
            <a:r>
              <a:rPr lang="en-US" b="1" dirty="0" smtClean="0"/>
              <a:t>the fixed </a:t>
            </a:r>
            <a:r>
              <a:rPr lang="en-US" b="1" dirty="0"/>
              <a:t>origin </a:t>
            </a:r>
            <a:r>
              <a:rPr lang="en-US" b="1" dirty="0" smtClean="0"/>
              <a:t>O </a:t>
            </a:r>
            <a:r>
              <a:rPr lang="en-US" b="1" dirty="0"/>
              <a:t>to the car, positive to the right.</a:t>
            </a:r>
          </a:p>
          <a:p>
            <a:pPr algn="just" rtl="0"/>
            <a:r>
              <a:rPr lang="en-US" sz="2000" b="1" dirty="0">
                <a:solidFill>
                  <a:srgbClr val="FF0000"/>
                </a:solidFill>
              </a:rPr>
              <a:t>Position</a:t>
            </a:r>
            <a:r>
              <a:rPr lang="en-US" b="1" dirty="0"/>
              <a:t>. Since v = </a:t>
            </a:r>
            <a:r>
              <a:rPr lang="en-US" b="1" i="1" dirty="0" smtClean="0"/>
              <a:t>f</a:t>
            </a:r>
            <a:r>
              <a:rPr lang="en-US" b="1" dirty="0" smtClean="0"/>
              <a:t>(t</a:t>
            </a:r>
            <a:r>
              <a:rPr lang="en-US" b="1" dirty="0"/>
              <a:t>), the car's position can be determined from v = ds/ </a:t>
            </a:r>
            <a:r>
              <a:rPr lang="en-US" b="1" dirty="0" err="1"/>
              <a:t>dt</a:t>
            </a:r>
            <a:r>
              <a:rPr lang="en-US" b="1" dirty="0"/>
              <a:t>, since this equation relates v, s, and t. Noting that s = </a:t>
            </a:r>
            <a:r>
              <a:rPr lang="en-US" b="1" dirty="0" smtClean="0"/>
              <a:t>0 when </a:t>
            </a:r>
            <a:r>
              <a:rPr lang="en-US" b="1" dirty="0"/>
              <a:t>t = 0, we have</a:t>
            </a:r>
            <a:endParaRPr lang="ar-IQ" b="1" dirty="0"/>
          </a:p>
        </p:txBody>
      </p:sp>
      <mc:AlternateContent xmlns:mc="http://schemas.openxmlformats.org/markup-compatibility/2006" xmlns:a14="http://schemas.microsoft.com/office/drawing/2010/main">
        <mc:Choice Requires="a14">
          <p:sp>
            <p:nvSpPr>
              <p:cNvPr id="6" name="Rectangle 5"/>
              <p:cNvSpPr/>
              <p:nvPr/>
            </p:nvSpPr>
            <p:spPr>
              <a:xfrm>
                <a:off x="-29460" y="3306666"/>
                <a:ext cx="9173457" cy="1553182"/>
              </a:xfrm>
              <a:prstGeom prst="rect">
                <a:avLst/>
              </a:prstGeom>
            </p:spPr>
            <p:txBody>
              <a:bodyPr wrap="square">
                <a:spAutoFit/>
              </a:bodyPr>
              <a:lstStyle/>
              <a:p>
                <a:pPr algn="ctr" rtl="0"/>
                <a:r>
                  <a:rPr lang="fr-FR" b="1" dirty="0"/>
                  <a:t>v = </a:t>
                </a:r>
                <a:r>
                  <a:rPr lang="fr-FR" b="1" dirty="0" err="1"/>
                  <a:t>ds</a:t>
                </a:r>
                <a:r>
                  <a:rPr lang="fr-FR" b="1" dirty="0"/>
                  <a:t> </a:t>
                </a:r>
                <a:r>
                  <a:rPr lang="fr-FR" b="1" dirty="0" smtClean="0"/>
                  <a:t>/ </a:t>
                </a:r>
                <a:r>
                  <a:rPr lang="fr-FR" b="1" dirty="0" err="1"/>
                  <a:t>dt</a:t>
                </a:r>
                <a:r>
                  <a:rPr lang="fr-FR" b="1" dirty="0"/>
                  <a:t> = (3t</a:t>
                </a:r>
                <a:r>
                  <a:rPr lang="fr-FR" b="1" baseline="30000" dirty="0"/>
                  <a:t>2</a:t>
                </a:r>
                <a:r>
                  <a:rPr lang="fr-FR" b="1" dirty="0"/>
                  <a:t> + 2t)</a:t>
                </a:r>
              </a:p>
              <a:p>
                <a:pPr rtl="0"/>
                <a14:m>
                  <m:oMathPara xmlns:m="http://schemas.openxmlformats.org/officeDocument/2006/math">
                    <m:oMathParaPr>
                      <m:jc m:val="centerGroup"/>
                    </m:oMathParaPr>
                    <m:oMath xmlns:m="http://schemas.openxmlformats.org/officeDocument/2006/math">
                      <m:nary>
                        <m:naryPr>
                          <m:limLoc m:val="subSup"/>
                          <m:ctrlPr>
                            <a:rPr lang="en-US" i="1">
                              <a:latin typeface="Cambria Math" panose="02040503050406030204" pitchFamily="18" charset="0"/>
                            </a:rPr>
                          </m:ctrlPr>
                        </m:naryPr>
                        <m:sub>
                          <m:r>
                            <a:rPr lang="en-US" i="1">
                              <a:latin typeface="Cambria Math" panose="02040503050406030204" pitchFamily="18" charset="0"/>
                            </a:rPr>
                            <m:t>0</m:t>
                          </m:r>
                        </m:sub>
                        <m:sup>
                          <m:r>
                            <a:rPr lang="en-US" i="1">
                              <a:latin typeface="Cambria Math" panose="02040503050406030204" pitchFamily="18" charset="0"/>
                            </a:rPr>
                            <m:t>𝑆</m:t>
                          </m:r>
                        </m:sup>
                        <m:e>
                          <m:r>
                            <a:rPr lang="en-US" i="1">
                              <a:latin typeface="Cambria Math" panose="02040503050406030204" pitchFamily="18" charset="0"/>
                            </a:rPr>
                            <m:t>𝑑𝑠</m:t>
                          </m:r>
                          <m:r>
                            <a:rPr lang="en-US" i="1">
                              <a:latin typeface="Cambria Math" panose="02040503050406030204" pitchFamily="18" charset="0"/>
                            </a:rPr>
                            <m:t>=</m:t>
                          </m:r>
                          <m:nary>
                            <m:naryPr>
                              <m:limLoc m:val="subSup"/>
                              <m:ctrlPr>
                                <a:rPr lang="en-US" i="1">
                                  <a:latin typeface="Cambria Math" panose="02040503050406030204" pitchFamily="18" charset="0"/>
                                </a:rPr>
                              </m:ctrlPr>
                            </m:naryPr>
                            <m:sub>
                              <m:r>
                                <a:rPr lang="en-US" i="1">
                                  <a:latin typeface="Cambria Math" panose="02040503050406030204" pitchFamily="18" charset="0"/>
                                </a:rPr>
                                <m:t>0</m:t>
                              </m:r>
                            </m:sub>
                            <m:sup>
                              <m:r>
                                <a:rPr lang="en-US" i="1">
                                  <a:latin typeface="Cambria Math" panose="02040503050406030204" pitchFamily="18" charset="0"/>
                                </a:rPr>
                                <m:t>𝑡</m:t>
                              </m:r>
                            </m:sup>
                            <m:e>
                              <m:r>
                                <a:rPr lang="en-US" i="1">
                                  <a:latin typeface="Cambria Math" panose="02040503050406030204" pitchFamily="18" charset="0"/>
                                </a:rPr>
                                <m:t>(</m:t>
                              </m:r>
                              <m:r>
                                <a:rPr lang="en-US" i="1">
                                  <a:latin typeface="Cambria Math" panose="02040503050406030204" pitchFamily="18" charset="0"/>
                                </a:rPr>
                                <m:t>3</m:t>
                              </m:r>
                              <m:sSup>
                                <m:sSupPr>
                                  <m:ctrlPr>
                                    <a:rPr lang="en-US" i="1">
                                      <a:latin typeface="Cambria Math" panose="02040503050406030204" pitchFamily="18" charset="0"/>
                                    </a:rPr>
                                  </m:ctrlPr>
                                </m:sSupPr>
                                <m:e>
                                  <m:r>
                                    <a:rPr lang="en-US" i="1">
                                      <a:latin typeface="Cambria Math" panose="02040503050406030204" pitchFamily="18" charset="0"/>
                                    </a:rPr>
                                    <m:t>𝑡</m:t>
                                  </m:r>
                                </m:e>
                                <m:sup>
                                  <m:r>
                                    <a:rPr lang="en-US" i="1">
                                      <a:latin typeface="Cambria Math" panose="02040503050406030204" pitchFamily="18" charset="0"/>
                                    </a:rPr>
                                    <m:t>2</m:t>
                                  </m:r>
                                </m:sup>
                              </m:sSup>
                            </m:e>
                          </m:nary>
                          <m:r>
                            <a:rPr lang="en-US" i="1">
                              <a:latin typeface="Cambria Math" panose="02040503050406030204" pitchFamily="18" charset="0"/>
                            </a:rPr>
                            <m:t>+</m:t>
                          </m:r>
                          <m:r>
                            <a:rPr lang="en-US" i="1">
                              <a:latin typeface="Cambria Math" panose="02040503050406030204" pitchFamily="18" charset="0"/>
                            </a:rPr>
                            <m:t>2</m:t>
                          </m:r>
                          <m:r>
                            <a:rPr lang="en-US" i="1">
                              <a:latin typeface="Cambria Math" panose="02040503050406030204" pitchFamily="18" charset="0"/>
                            </a:rPr>
                            <m:t>𝑡</m:t>
                          </m:r>
                          <m:r>
                            <a:rPr lang="en-US" i="1">
                              <a:latin typeface="Cambria Math" panose="02040503050406030204" pitchFamily="18" charset="0"/>
                            </a:rPr>
                            <m:t>) </m:t>
                          </m:r>
                          <m:r>
                            <a:rPr lang="en-US" i="1">
                              <a:latin typeface="Cambria Math" panose="02040503050406030204" pitchFamily="18" charset="0"/>
                            </a:rPr>
                            <m:t>𝑑𝑡</m:t>
                          </m:r>
                          <m:r>
                            <a:rPr lang="en-US" i="1">
                              <a:latin typeface="Cambria Math" panose="02040503050406030204" pitchFamily="18" charset="0"/>
                            </a:rPr>
                            <m:t> </m:t>
                          </m:r>
                        </m:e>
                      </m:nary>
                    </m:oMath>
                  </m:oMathPara>
                </a14:m>
                <a:endParaRPr lang="en-US" dirty="0"/>
              </a:p>
              <a:p>
                <a:pPr algn="ctr" rtl="0"/>
                <a:r>
                  <a:rPr lang="en-US" b="1" dirty="0" smtClean="0"/>
                  <a:t>S </a:t>
                </a:r>
                <a:r>
                  <a:rPr lang="ar-IQ" b="1" dirty="0" smtClean="0"/>
                  <a:t>= </a:t>
                </a:r>
                <a:r>
                  <a:rPr lang="en-US" b="1" dirty="0"/>
                  <a:t>t</a:t>
                </a:r>
                <a:r>
                  <a:rPr lang="en-US" b="1" baseline="30000" dirty="0"/>
                  <a:t>3</a:t>
                </a:r>
                <a:r>
                  <a:rPr lang="en-US" b="1" dirty="0"/>
                  <a:t> </a:t>
                </a:r>
                <a:r>
                  <a:rPr lang="en-US" b="1" dirty="0" smtClean="0"/>
                  <a:t>+t</a:t>
                </a:r>
                <a:r>
                  <a:rPr lang="en-US" b="1" baseline="30000" dirty="0" smtClean="0"/>
                  <a:t>2</a:t>
                </a:r>
                <a:endParaRPr lang="en-US" b="1" baseline="30000" dirty="0"/>
              </a:p>
              <a:p>
                <a:pPr algn="ctr" rtl="0"/>
                <a:r>
                  <a:rPr lang="en-US" b="1" dirty="0"/>
                  <a:t>s = (3)</a:t>
                </a:r>
                <a:r>
                  <a:rPr lang="en-US" b="1" baseline="30000" dirty="0"/>
                  <a:t>3</a:t>
                </a:r>
                <a:r>
                  <a:rPr lang="en-US" b="1" dirty="0"/>
                  <a:t> + (3)</a:t>
                </a:r>
                <a:r>
                  <a:rPr lang="en-US" b="1" baseline="30000" dirty="0"/>
                  <a:t>2</a:t>
                </a:r>
                <a:r>
                  <a:rPr lang="en-US" b="1" dirty="0"/>
                  <a:t> = 36 </a:t>
                </a:r>
                <a:r>
                  <a:rPr lang="en-US" b="1" dirty="0" err="1"/>
                  <a:t>ft</a:t>
                </a:r>
                <a:endParaRPr lang="ar-IQ" b="1" dirty="0"/>
              </a:p>
            </p:txBody>
          </p:sp>
        </mc:Choice>
        <mc:Fallback xmlns="">
          <p:sp>
            <p:nvSpPr>
              <p:cNvPr id="6" name="Rectangle 5"/>
              <p:cNvSpPr>
                <a:spLocks noRot="1" noChangeAspect="1" noMove="1" noResize="1" noEditPoints="1" noAdjustHandles="1" noChangeArrowheads="1" noChangeShapeType="1" noTextEdit="1"/>
              </p:cNvSpPr>
              <p:nvPr/>
            </p:nvSpPr>
            <p:spPr>
              <a:xfrm>
                <a:off x="-29460" y="3306666"/>
                <a:ext cx="9173457" cy="1553182"/>
              </a:xfrm>
              <a:prstGeom prst="rect">
                <a:avLst/>
              </a:prstGeom>
              <a:blipFill rotWithShape="1">
                <a:blip r:embed="rId2"/>
                <a:stretch>
                  <a:fillRect t="-1961" b="-5490"/>
                </a:stretch>
              </a:blipFill>
            </p:spPr>
            <p:txBody>
              <a:bodyPr/>
              <a:lstStyle/>
              <a:p>
                <a:r>
                  <a:rPr lang="ar-IQ">
                    <a:noFill/>
                  </a:rPr>
                  <a:t> </a:t>
                </a:r>
              </a:p>
            </p:txBody>
          </p:sp>
        </mc:Fallback>
      </mc:AlternateContent>
      <p:sp>
        <p:nvSpPr>
          <p:cNvPr id="7" name="Rectangle 6"/>
          <p:cNvSpPr/>
          <p:nvPr/>
        </p:nvSpPr>
        <p:spPr>
          <a:xfrm>
            <a:off x="50800" y="4876301"/>
            <a:ext cx="9093200" cy="677108"/>
          </a:xfrm>
          <a:prstGeom prst="rect">
            <a:avLst/>
          </a:prstGeom>
        </p:spPr>
        <p:txBody>
          <a:bodyPr wrap="square">
            <a:spAutoFit/>
          </a:bodyPr>
          <a:lstStyle/>
          <a:p>
            <a:pPr algn="l" rtl="0"/>
            <a:r>
              <a:rPr lang="en-US" sz="2000" b="1" dirty="0">
                <a:solidFill>
                  <a:srgbClr val="FF0000"/>
                </a:solidFill>
              </a:rPr>
              <a:t>Acceleration. </a:t>
            </a:r>
            <a:r>
              <a:rPr lang="en-US" b="1" dirty="0"/>
              <a:t>Since v = </a:t>
            </a:r>
            <a:r>
              <a:rPr lang="en-US" b="1" i="1" dirty="0" smtClean="0"/>
              <a:t>f</a:t>
            </a:r>
            <a:r>
              <a:rPr lang="en-US" b="1" dirty="0" smtClean="0"/>
              <a:t>(t</a:t>
            </a:r>
            <a:r>
              <a:rPr lang="en-US" b="1" dirty="0"/>
              <a:t>), the acceleration is determined from a = dv/</a:t>
            </a:r>
            <a:r>
              <a:rPr lang="en-US" b="1" dirty="0" err="1"/>
              <a:t>dt</a:t>
            </a:r>
            <a:r>
              <a:rPr lang="en-US" b="1" dirty="0"/>
              <a:t>, since this equation relates a, v, and t.</a:t>
            </a:r>
            <a:endParaRPr lang="ar-IQ" b="1" dirty="0"/>
          </a:p>
        </p:txBody>
      </p:sp>
      <mc:AlternateContent xmlns:mc="http://schemas.openxmlformats.org/markup-compatibility/2006">
        <mc:Choice xmlns:a14="http://schemas.microsoft.com/office/drawing/2010/main" Requires="a14">
          <p:sp>
            <p:nvSpPr>
              <p:cNvPr id="9" name="Rectangle 8"/>
              <p:cNvSpPr/>
              <p:nvPr/>
            </p:nvSpPr>
            <p:spPr>
              <a:xfrm>
                <a:off x="3014907" y="5668821"/>
                <a:ext cx="3114186" cy="496483"/>
              </a:xfrm>
              <a:prstGeom prst="rect">
                <a:avLst/>
              </a:prstGeom>
            </p:spPr>
            <p:txBody>
              <a:bodyPr wrap="none">
                <a:spAutoFit/>
              </a:bodyPr>
              <a:lstStyle/>
              <a:p>
                <a:pPr rtl="0"/>
                <a:r>
                  <a:rPr lang="en-US" dirty="0"/>
                  <a:t>a=</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𝑑𝑣</m:t>
                        </m:r>
                      </m:num>
                      <m:den>
                        <m:r>
                          <a:rPr lang="en-US" i="1">
                            <a:latin typeface="Cambria Math" panose="02040503050406030204" pitchFamily="18" charset="0"/>
                          </a:rPr>
                          <m:t>𝑑𝑡</m:t>
                        </m:r>
                      </m:den>
                    </m:f>
                    <m:r>
                      <a:rPr lang="en-US" i="1">
                        <a:latin typeface="Cambria Math" panose="02040503050406030204" pitchFamily="18" charset="0"/>
                      </a:rPr>
                      <m:t>= </m:t>
                    </m:r>
                    <m:f>
                      <m:fPr>
                        <m:ctrlPr>
                          <a:rPr lang="en-US" i="1">
                            <a:latin typeface="Cambria Math" panose="02040503050406030204" pitchFamily="18" charset="0"/>
                          </a:rPr>
                        </m:ctrlPr>
                      </m:fPr>
                      <m:num>
                        <m:r>
                          <a:rPr lang="en-US" i="1">
                            <a:latin typeface="Cambria Math" panose="02040503050406030204" pitchFamily="18" charset="0"/>
                          </a:rPr>
                          <m:t>𝑑</m:t>
                        </m:r>
                      </m:num>
                      <m:den>
                        <m:r>
                          <a:rPr lang="en-US" i="1">
                            <a:latin typeface="Cambria Math" panose="02040503050406030204" pitchFamily="18" charset="0"/>
                          </a:rPr>
                          <m:t>𝑑𝑡</m:t>
                        </m:r>
                      </m:den>
                    </m:f>
                    <m:d>
                      <m:dPr>
                        <m:ctrlPr>
                          <a:rPr lang="en-US" i="1">
                            <a:latin typeface="Cambria Math" panose="02040503050406030204" pitchFamily="18" charset="0"/>
                          </a:rPr>
                        </m:ctrlPr>
                      </m:dPr>
                      <m:e>
                        <m:r>
                          <a:rPr lang="en-US" i="1">
                            <a:latin typeface="Cambria Math" panose="02040503050406030204" pitchFamily="18" charset="0"/>
                          </a:rPr>
                          <m:t>3</m:t>
                        </m:r>
                        <m:r>
                          <a:rPr lang="en-US" i="1">
                            <a:latin typeface="Cambria Math" panose="02040503050406030204" pitchFamily="18" charset="0"/>
                          </a:rPr>
                          <m:t>𝑡</m:t>
                        </m:r>
                        <m:r>
                          <a:rPr lang="en-US" i="1" baseline="30000">
                            <a:latin typeface="Cambria Math" panose="02040503050406030204" pitchFamily="18" charset="0"/>
                          </a:rPr>
                          <m:t>2</m:t>
                        </m:r>
                        <m:r>
                          <a:rPr lang="en-US" i="1">
                            <a:latin typeface="Cambria Math" panose="02040503050406030204" pitchFamily="18" charset="0"/>
                          </a:rPr>
                          <m:t>+</m:t>
                        </m:r>
                        <m:r>
                          <a:rPr lang="en-US" i="1">
                            <a:latin typeface="Cambria Math" panose="02040503050406030204" pitchFamily="18" charset="0"/>
                          </a:rPr>
                          <m:t>2</m:t>
                        </m:r>
                        <m:r>
                          <a:rPr lang="en-US" i="1">
                            <a:latin typeface="Cambria Math" panose="02040503050406030204" pitchFamily="18" charset="0"/>
                          </a:rPr>
                          <m:t>𝑡</m:t>
                        </m:r>
                      </m:e>
                    </m:d>
                    <m:r>
                      <a:rPr lang="en-US" i="1">
                        <a:latin typeface="Cambria Math" panose="02040503050406030204" pitchFamily="18" charset="0"/>
                      </a:rPr>
                      <m:t>=</m:t>
                    </m:r>
                    <m:r>
                      <a:rPr lang="en-US" i="1">
                        <a:latin typeface="Cambria Math" panose="02040503050406030204" pitchFamily="18" charset="0"/>
                      </a:rPr>
                      <m:t>6</m:t>
                    </m:r>
                    <m:r>
                      <a:rPr lang="en-US" i="1">
                        <a:latin typeface="Cambria Math" panose="02040503050406030204" pitchFamily="18" charset="0"/>
                      </a:rPr>
                      <m:t>𝑡</m:t>
                    </m:r>
                    <m:r>
                      <a:rPr lang="en-US" i="1">
                        <a:latin typeface="Cambria Math" panose="02040503050406030204" pitchFamily="18" charset="0"/>
                      </a:rPr>
                      <m:t>+</m:t>
                    </m:r>
                    <m:r>
                      <a:rPr lang="en-US" i="1">
                        <a:latin typeface="Cambria Math" panose="02040503050406030204" pitchFamily="18" charset="0"/>
                      </a:rPr>
                      <m:t>2</m:t>
                    </m:r>
                  </m:oMath>
                </a14:m>
                <a:endParaRPr lang="en-US" dirty="0"/>
              </a:p>
            </p:txBody>
          </p:sp>
        </mc:Choice>
        <mc:Fallback>
          <p:sp>
            <p:nvSpPr>
              <p:cNvPr id="9" name="Rectangle 8"/>
              <p:cNvSpPr>
                <a:spLocks noRot="1" noChangeAspect="1" noMove="1" noResize="1" noEditPoints="1" noAdjustHandles="1" noChangeArrowheads="1" noChangeShapeType="1" noTextEdit="1"/>
              </p:cNvSpPr>
              <p:nvPr/>
            </p:nvSpPr>
            <p:spPr>
              <a:xfrm>
                <a:off x="3014907" y="5668821"/>
                <a:ext cx="3114186" cy="496483"/>
              </a:xfrm>
              <a:prstGeom prst="rect">
                <a:avLst/>
              </a:prstGeom>
              <a:blipFill rotWithShape="0">
                <a:blip r:embed="rId3"/>
                <a:stretch>
                  <a:fillRect l="-980" b="-7407"/>
                </a:stretch>
              </a:blipFill>
            </p:spPr>
            <p:txBody>
              <a:bodyPr/>
              <a:lstStyle/>
              <a:p>
                <a:r>
                  <a:rPr lang="en-US">
                    <a:noFill/>
                  </a:rPr>
                  <a:t> </a:t>
                </a:r>
              </a:p>
            </p:txBody>
          </p:sp>
        </mc:Fallback>
      </mc:AlternateContent>
      <p:sp>
        <p:nvSpPr>
          <p:cNvPr id="10" name="Rectangle 9"/>
          <p:cNvSpPr/>
          <p:nvPr/>
        </p:nvSpPr>
        <p:spPr>
          <a:xfrm>
            <a:off x="755576" y="6165304"/>
            <a:ext cx="1417375" cy="369332"/>
          </a:xfrm>
          <a:prstGeom prst="rect">
            <a:avLst/>
          </a:prstGeom>
        </p:spPr>
        <p:txBody>
          <a:bodyPr wrap="none">
            <a:spAutoFit/>
          </a:bodyPr>
          <a:lstStyle/>
          <a:p>
            <a:r>
              <a:rPr lang="en-US" dirty="0"/>
              <a:t>When t = 3 s,</a:t>
            </a:r>
            <a:endParaRPr lang="ar-IQ" dirty="0"/>
          </a:p>
        </p:txBody>
      </p:sp>
      <p:sp>
        <p:nvSpPr>
          <p:cNvPr id="11" name="Rectangle 10"/>
          <p:cNvSpPr/>
          <p:nvPr/>
        </p:nvSpPr>
        <p:spPr>
          <a:xfrm>
            <a:off x="3047262" y="6165304"/>
            <a:ext cx="2353529" cy="369332"/>
          </a:xfrm>
          <a:prstGeom prst="rect">
            <a:avLst/>
          </a:prstGeom>
        </p:spPr>
        <p:txBody>
          <a:bodyPr wrap="none">
            <a:spAutoFit/>
          </a:bodyPr>
          <a:lstStyle/>
          <a:p>
            <a:r>
              <a:rPr lang="en-US" dirty="0"/>
              <a:t>a = 6(3) + 2 = </a:t>
            </a:r>
            <a:r>
              <a:rPr lang="en-US" dirty="0" smtClean="0"/>
              <a:t>20 ( </a:t>
            </a:r>
            <a:r>
              <a:rPr lang="en-US" dirty="0" err="1" smtClean="0"/>
              <a:t>ft</a:t>
            </a:r>
            <a:r>
              <a:rPr lang="en-US" dirty="0" smtClean="0"/>
              <a:t>/S</a:t>
            </a:r>
            <a:r>
              <a:rPr lang="en-US" baseline="30000" dirty="0" smtClean="0"/>
              <a:t>2</a:t>
            </a:r>
            <a:r>
              <a:rPr lang="en-US" dirty="0" smtClean="0"/>
              <a:t>)</a:t>
            </a:r>
            <a:endParaRPr lang="ar-IQ" dirty="0"/>
          </a:p>
        </p:txBody>
      </p:sp>
      <p:cxnSp>
        <p:nvCxnSpPr>
          <p:cNvPr id="3" name="Straight Arrow Connector 2"/>
          <p:cNvCxnSpPr/>
          <p:nvPr/>
        </p:nvCxnSpPr>
        <p:spPr>
          <a:xfrm>
            <a:off x="6300192" y="4365104"/>
            <a:ext cx="2232248" cy="0"/>
          </a:xfrm>
          <a:prstGeom prst="straightConnector1">
            <a:avLst/>
          </a:prstGeom>
          <a:ln w="28575">
            <a:headEnd type="oval"/>
            <a:tailEnd type="triangle"/>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6012159" y="4119696"/>
            <a:ext cx="288032" cy="369332"/>
          </a:xfrm>
          <a:prstGeom prst="rect">
            <a:avLst/>
          </a:prstGeom>
          <a:noFill/>
        </p:spPr>
        <p:txBody>
          <a:bodyPr wrap="square" rtlCol="0">
            <a:spAutoFit/>
          </a:bodyPr>
          <a:lstStyle/>
          <a:p>
            <a:r>
              <a:rPr lang="en-US" dirty="0" smtClean="0"/>
              <a:t>o</a:t>
            </a:r>
            <a:endParaRPr lang="en-US" dirty="0"/>
          </a:p>
        </p:txBody>
      </p:sp>
      <p:sp>
        <p:nvSpPr>
          <p:cNvPr id="12" name="Oval 11"/>
          <p:cNvSpPr/>
          <p:nvPr/>
        </p:nvSpPr>
        <p:spPr>
          <a:xfrm>
            <a:off x="7668094" y="4311104"/>
            <a:ext cx="108000" cy="108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TextBox 12"/>
          <p:cNvSpPr txBox="1"/>
          <p:nvPr/>
        </p:nvSpPr>
        <p:spPr>
          <a:xfrm>
            <a:off x="8532440" y="4126438"/>
            <a:ext cx="288032" cy="369332"/>
          </a:xfrm>
          <a:prstGeom prst="rect">
            <a:avLst/>
          </a:prstGeom>
          <a:noFill/>
        </p:spPr>
        <p:txBody>
          <a:bodyPr wrap="square" rtlCol="0">
            <a:spAutoFit/>
          </a:bodyPr>
          <a:lstStyle/>
          <a:p>
            <a:r>
              <a:rPr lang="en-US" dirty="0" smtClean="0"/>
              <a:t>S</a:t>
            </a:r>
            <a:endParaRPr lang="en-US" dirty="0"/>
          </a:p>
        </p:txBody>
      </p:sp>
      <p:cxnSp>
        <p:nvCxnSpPr>
          <p:cNvPr id="15" name="Straight Connector 14"/>
          <p:cNvCxnSpPr/>
          <p:nvPr/>
        </p:nvCxnSpPr>
        <p:spPr>
          <a:xfrm>
            <a:off x="6300191" y="4454636"/>
            <a:ext cx="0" cy="264305"/>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7722094" y="4489028"/>
            <a:ext cx="0" cy="264305"/>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a:off x="6300191" y="4621180"/>
            <a:ext cx="142190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6277137" y="4365104"/>
            <a:ext cx="1129852" cy="307777"/>
          </a:xfrm>
          <a:prstGeom prst="rect">
            <a:avLst/>
          </a:prstGeom>
          <a:noFill/>
        </p:spPr>
        <p:txBody>
          <a:bodyPr wrap="square" rtlCol="0">
            <a:spAutoFit/>
          </a:bodyPr>
          <a:lstStyle/>
          <a:p>
            <a:r>
              <a:rPr lang="en-US" sz="1400" dirty="0"/>
              <a:t>s</a:t>
            </a:r>
            <a:r>
              <a:rPr lang="en-US" sz="1400" dirty="0" smtClean="0"/>
              <a:t>= 36 </a:t>
            </a:r>
            <a:r>
              <a:rPr lang="en-US" sz="1400" dirty="0" err="1" smtClean="0"/>
              <a:t>ft</a:t>
            </a:r>
            <a:endParaRPr lang="en-US" sz="1400" dirty="0"/>
          </a:p>
        </p:txBody>
      </p:sp>
    </p:spTree>
    <p:extLst>
      <p:ext uri="{BB962C8B-B14F-4D97-AF65-F5344CB8AC3E}">
        <p14:creationId xmlns:p14="http://schemas.microsoft.com/office/powerpoint/2010/main" val="1533400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949921"/>
            <a:ext cx="1832260" cy="1554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7888" y="9382"/>
            <a:ext cx="9136112" cy="954107"/>
          </a:xfrm>
          <a:prstGeom prst="rect">
            <a:avLst/>
          </a:prstGeom>
        </p:spPr>
        <p:txBody>
          <a:bodyPr wrap="square">
            <a:spAutoFit/>
          </a:bodyPr>
          <a:lstStyle/>
          <a:p>
            <a:pPr algn="just" rtl="0"/>
            <a:r>
              <a:rPr lang="en-US" sz="1400" dirty="0" smtClean="0">
                <a:solidFill>
                  <a:srgbClr val="FF0000"/>
                </a:solidFill>
              </a:rPr>
              <a:t>Example 2:</a:t>
            </a:r>
            <a:r>
              <a:rPr lang="en-US" sz="1400" dirty="0" smtClean="0"/>
              <a:t> A metallic particle subjected to the influence of a magnetic field as it travels </a:t>
            </a:r>
            <a:r>
              <a:rPr lang="en-US" sz="1400" dirty="0" err="1" smtClean="0"/>
              <a:t>dowmward</a:t>
            </a:r>
            <a:r>
              <a:rPr lang="en-US" sz="1400" dirty="0" smtClean="0"/>
              <a:t> through a fluid that extends from plate A to plate B. as shown in Fig. If the particle is released from rest at midpoint C, S= 100 mm and the acceleration is a-= (4S) m/s</a:t>
            </a:r>
            <a:r>
              <a:rPr lang="en-US" sz="1400" baseline="30000" dirty="0" smtClean="0"/>
              <a:t>2</a:t>
            </a:r>
            <a:r>
              <a:rPr lang="en-US" sz="1400" dirty="0" smtClean="0"/>
              <a:t>. where S is in meters. Determine the velocity of the particle when it reaches plate B, S=200 mm, and the time it takes to travel from C to B</a:t>
            </a:r>
            <a:endParaRPr lang="ar-IQ" sz="1400" dirty="0"/>
          </a:p>
        </p:txBody>
      </p:sp>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1992" y="2537249"/>
            <a:ext cx="1724025" cy="140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124744"/>
            <a:ext cx="5864495" cy="1278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76272" y="2995782"/>
            <a:ext cx="3896742" cy="2661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6"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330" y="5823410"/>
            <a:ext cx="500062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2826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4871" y="347180"/>
            <a:ext cx="8352928" cy="1015663"/>
          </a:xfrm>
          <a:prstGeom prst="rect">
            <a:avLst/>
          </a:prstGeom>
        </p:spPr>
        <p:txBody>
          <a:bodyPr wrap="square">
            <a:spAutoFit/>
          </a:bodyPr>
          <a:lstStyle/>
          <a:p>
            <a:pPr algn="just" rtl="0"/>
            <a:r>
              <a:rPr lang="en-US" sz="2000" b="1" i="1" u="sng" dirty="0" smtClean="0">
                <a:solidFill>
                  <a:srgbClr val="FF0000"/>
                </a:solidFill>
                <a:cs typeface="+mj-cs"/>
              </a:rPr>
              <a:t>Rectilinear </a:t>
            </a:r>
            <a:r>
              <a:rPr lang="en-US" sz="2000" b="1" i="1" u="sng" dirty="0">
                <a:solidFill>
                  <a:srgbClr val="FF0000"/>
                </a:solidFill>
                <a:cs typeface="+mj-cs"/>
              </a:rPr>
              <a:t>Kinematics.</a:t>
            </a:r>
            <a:r>
              <a:rPr lang="en-US" sz="2000" i="1" dirty="0">
                <a:solidFill>
                  <a:srgbClr val="FF0000"/>
                </a:solidFill>
                <a:cs typeface="+mj-cs"/>
              </a:rPr>
              <a:t> </a:t>
            </a:r>
            <a:r>
              <a:rPr lang="en-US" sz="2000" b="1" dirty="0">
                <a:cs typeface="+mj-cs"/>
              </a:rPr>
              <a:t>The kinematics of a particle </a:t>
            </a:r>
            <a:r>
              <a:rPr lang="en-US" sz="2000" b="1" dirty="0" smtClean="0">
                <a:cs typeface="+mj-cs"/>
              </a:rPr>
              <a:t>is characterized </a:t>
            </a:r>
            <a:r>
              <a:rPr lang="en-US" sz="2000" b="1" dirty="0">
                <a:cs typeface="+mj-cs"/>
              </a:rPr>
              <a:t>by specifying, at any given instant, the particle's position</a:t>
            </a:r>
            <a:r>
              <a:rPr lang="en-US" sz="2000" b="1" dirty="0" smtClean="0">
                <a:cs typeface="+mj-cs"/>
              </a:rPr>
              <a:t>, velocity</a:t>
            </a:r>
            <a:r>
              <a:rPr lang="en-US" sz="2000" b="1" dirty="0">
                <a:cs typeface="+mj-cs"/>
              </a:rPr>
              <a:t>, and acceleration.</a:t>
            </a:r>
            <a:endParaRPr lang="ar-IQ" sz="2000" b="1" dirty="0">
              <a:cs typeface="+mj-cs"/>
            </a:endParaRPr>
          </a:p>
        </p:txBody>
      </p:sp>
      <p:sp>
        <p:nvSpPr>
          <p:cNvPr id="5" name="Rectangle 4"/>
          <p:cNvSpPr/>
          <p:nvPr/>
        </p:nvSpPr>
        <p:spPr>
          <a:xfrm>
            <a:off x="150190" y="1354572"/>
            <a:ext cx="8742290" cy="3785652"/>
          </a:xfrm>
          <a:prstGeom prst="rect">
            <a:avLst/>
          </a:prstGeom>
        </p:spPr>
        <p:txBody>
          <a:bodyPr wrap="square">
            <a:spAutoFit/>
          </a:bodyPr>
          <a:lstStyle/>
          <a:p>
            <a:pPr algn="just" rtl="0"/>
            <a:r>
              <a:rPr lang="en-US" sz="2000" b="1" i="1" u="sng" dirty="0">
                <a:solidFill>
                  <a:srgbClr val="FF0000"/>
                </a:solidFill>
                <a:cs typeface="+mj-cs"/>
              </a:rPr>
              <a:t>Position</a:t>
            </a:r>
            <a:r>
              <a:rPr lang="en-US" dirty="0">
                <a:solidFill>
                  <a:srgbClr val="FF0000"/>
                </a:solidFill>
              </a:rPr>
              <a:t>. </a:t>
            </a:r>
            <a:r>
              <a:rPr lang="en-US" sz="2000" b="1" dirty="0"/>
              <a:t>The straight-line path of a particle will be defined using </a:t>
            </a:r>
            <a:r>
              <a:rPr lang="en-US" sz="2000" b="1" dirty="0" smtClean="0"/>
              <a:t>a single </a:t>
            </a:r>
            <a:r>
              <a:rPr lang="en-US" sz="2000" b="1" dirty="0"/>
              <a:t>coordinate axis </a:t>
            </a:r>
            <a:r>
              <a:rPr lang="en-US" sz="2000" b="1" dirty="0" smtClean="0"/>
              <a:t>see Fig</a:t>
            </a:r>
            <a:r>
              <a:rPr lang="en-US" sz="2000" b="1" dirty="0"/>
              <a:t>. </a:t>
            </a:r>
            <a:r>
              <a:rPr lang="en-US" sz="2000" b="1" dirty="0" smtClean="0"/>
              <a:t>1a</a:t>
            </a:r>
            <a:r>
              <a:rPr lang="en-US" sz="2000" b="1" dirty="0"/>
              <a:t>. The origin 0 on the path is a </a:t>
            </a:r>
            <a:r>
              <a:rPr lang="en-US" sz="2000" b="1" dirty="0" smtClean="0"/>
              <a:t>fixed point</a:t>
            </a:r>
            <a:r>
              <a:rPr lang="en-US" sz="2000" b="1" dirty="0"/>
              <a:t>, and from this point the position coordinate </a:t>
            </a:r>
            <a:r>
              <a:rPr lang="en-US" sz="2000" b="1" dirty="0" smtClean="0"/>
              <a:t>(S) </a:t>
            </a:r>
            <a:r>
              <a:rPr lang="en-US" sz="2000" b="1" dirty="0"/>
              <a:t>is used to specify </a:t>
            </a:r>
            <a:r>
              <a:rPr lang="en-US" sz="2000" b="1" dirty="0" smtClean="0"/>
              <a:t>the location </a:t>
            </a:r>
            <a:r>
              <a:rPr lang="en-US" sz="2000" b="1" dirty="0"/>
              <a:t>of the particle at any given instant. The magnitude of (S)</a:t>
            </a:r>
            <a:r>
              <a:rPr lang="en-US" sz="2000" b="1" dirty="0" smtClean="0"/>
              <a:t> </a:t>
            </a:r>
            <a:r>
              <a:rPr lang="en-US" sz="2000" b="1" dirty="0"/>
              <a:t>is </a:t>
            </a:r>
            <a:r>
              <a:rPr lang="en-US" sz="2000" b="1" dirty="0" smtClean="0"/>
              <a:t>the distance </a:t>
            </a:r>
            <a:r>
              <a:rPr lang="en-US" sz="2000" b="1" dirty="0"/>
              <a:t>from 0 to the particle, usually measured in meters (m) or </a:t>
            </a:r>
            <a:r>
              <a:rPr lang="en-US" sz="2000" b="1" dirty="0" smtClean="0"/>
              <a:t>feet (</a:t>
            </a:r>
            <a:r>
              <a:rPr lang="en-US" sz="2000" b="1" dirty="0" err="1"/>
              <a:t>ft</a:t>
            </a:r>
            <a:r>
              <a:rPr lang="en-US" sz="2000" b="1" dirty="0"/>
              <a:t>), and the sense of direction is defined by the algebraic sign on (S)</a:t>
            </a:r>
            <a:r>
              <a:rPr lang="en-US" sz="2000" b="1" dirty="0" smtClean="0"/>
              <a:t>. Although </a:t>
            </a:r>
            <a:r>
              <a:rPr lang="en-US" sz="2000" b="1" dirty="0"/>
              <a:t>the choice is arbitrary, in this case s is positive since </a:t>
            </a:r>
            <a:r>
              <a:rPr lang="en-US" sz="2000" b="1" dirty="0" smtClean="0"/>
              <a:t>the coordinate </a:t>
            </a:r>
            <a:r>
              <a:rPr lang="en-US" sz="2000" b="1" dirty="0"/>
              <a:t>axis is positive to the right of the origin. Likewise, it </a:t>
            </a:r>
            <a:r>
              <a:rPr lang="en-US" sz="2000" b="1" dirty="0" smtClean="0"/>
              <a:t>is negative </a:t>
            </a:r>
            <a:r>
              <a:rPr lang="en-US" sz="2000" b="1" dirty="0"/>
              <a:t>if the particle is located to the left of O. Realize that position </a:t>
            </a:r>
            <a:r>
              <a:rPr lang="en-US" sz="2000" b="1" dirty="0" smtClean="0"/>
              <a:t>is a </a:t>
            </a:r>
            <a:r>
              <a:rPr lang="en-US" sz="2000" b="1" dirty="0"/>
              <a:t>vector quantity since it has both magnitude and direction. Here</a:t>
            </a:r>
            <a:r>
              <a:rPr lang="en-US" sz="2000" b="1" dirty="0" smtClean="0"/>
              <a:t>, however</a:t>
            </a:r>
            <a:r>
              <a:rPr lang="en-US" sz="2000" b="1" dirty="0"/>
              <a:t>, it is being represented by the algebraic scalar s since </a:t>
            </a:r>
            <a:r>
              <a:rPr lang="en-US" sz="2000" b="1" dirty="0" smtClean="0"/>
              <a:t>the direction </a:t>
            </a:r>
            <a:r>
              <a:rPr lang="en-US" sz="2000" b="1" dirty="0"/>
              <a:t>always remains along the coordinate axis</a:t>
            </a:r>
            <a:r>
              <a:rPr lang="en-US" sz="2000" b="1" dirty="0" smtClean="0"/>
              <a:t>. Displacement</a:t>
            </a:r>
            <a:r>
              <a:rPr lang="en-US" sz="2000" b="1" dirty="0"/>
              <a:t>. The displacement of the particle is defined</a:t>
            </a:r>
            <a:endParaRPr lang="ar-IQ" sz="2000"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3522" y="5150936"/>
            <a:ext cx="3095625"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0357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34" y="0"/>
            <a:ext cx="9138366" cy="1077218"/>
          </a:xfrm>
          <a:prstGeom prst="rect">
            <a:avLst/>
          </a:prstGeom>
        </p:spPr>
        <p:txBody>
          <a:bodyPr wrap="square">
            <a:spAutoFit/>
          </a:bodyPr>
          <a:lstStyle/>
          <a:p>
            <a:pPr algn="just" rtl="0"/>
            <a:r>
              <a:rPr lang="en-US" sz="2400" b="1" i="1" u="sng" dirty="0">
                <a:solidFill>
                  <a:srgbClr val="FF0000"/>
                </a:solidFill>
              </a:rPr>
              <a:t>Displacement.</a:t>
            </a:r>
            <a:r>
              <a:rPr lang="en-US" b="1" i="1" u="sng" dirty="0">
                <a:solidFill>
                  <a:srgbClr val="FF0000"/>
                </a:solidFill>
              </a:rPr>
              <a:t> </a:t>
            </a:r>
            <a:r>
              <a:rPr lang="en-US" sz="2000" b="1" dirty="0"/>
              <a:t>The displacement of the particle is defined as the change in its position. For example, if the particle moves from one </a:t>
            </a:r>
            <a:r>
              <a:rPr lang="en-US" sz="2000" b="1" dirty="0" smtClean="0"/>
              <a:t>point to </a:t>
            </a:r>
            <a:r>
              <a:rPr lang="en-US" sz="2000" b="1" dirty="0"/>
              <a:t>another, Fig. </a:t>
            </a:r>
            <a:r>
              <a:rPr lang="en-US" sz="2000" b="1" dirty="0" smtClean="0"/>
              <a:t>1b</a:t>
            </a:r>
            <a:r>
              <a:rPr lang="en-US" sz="2000" b="1" dirty="0"/>
              <a:t>, the displacement is</a:t>
            </a:r>
            <a:endParaRPr lang="ar-IQ" sz="20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0562" y="3501008"/>
            <a:ext cx="382905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TextBox 5"/>
              <p:cNvSpPr txBox="1"/>
              <p:nvPr/>
            </p:nvSpPr>
            <p:spPr>
              <a:xfrm>
                <a:off x="3450027" y="827420"/>
                <a:ext cx="1418850" cy="369332"/>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r>
                        <a:rPr lang="ar-IQ" i="1" smtClean="0">
                          <a:latin typeface="Cambria Math"/>
                          <a:ea typeface="Cambria Math"/>
                        </a:rPr>
                        <m:t>∆</m:t>
                      </m:r>
                      <m:r>
                        <a:rPr lang="en-US" b="0" i="1" smtClean="0">
                          <a:latin typeface="Cambria Math"/>
                          <a:ea typeface="Cambria Math"/>
                        </a:rPr>
                        <m:t>𝑆</m:t>
                      </m:r>
                      <m:r>
                        <a:rPr lang="en-US" b="0" i="1" smtClean="0">
                          <a:latin typeface="Cambria Math"/>
                          <a:ea typeface="Cambria Math"/>
                        </a:rPr>
                        <m:t>=</m:t>
                      </m:r>
                      <m:sSup>
                        <m:sSupPr>
                          <m:ctrlPr>
                            <a:rPr lang="en-US" b="0" i="1" smtClean="0">
                              <a:latin typeface="Cambria Math" panose="02040503050406030204" pitchFamily="18" charset="0"/>
                              <a:ea typeface="Cambria Math"/>
                            </a:rPr>
                          </m:ctrlPr>
                        </m:sSupPr>
                        <m:e>
                          <m:r>
                            <a:rPr lang="en-US" b="0" i="1" smtClean="0">
                              <a:latin typeface="Cambria Math"/>
                              <a:ea typeface="Cambria Math"/>
                            </a:rPr>
                            <m:t>𝑆</m:t>
                          </m:r>
                        </m:e>
                        <m:sup>
                          <m:r>
                            <a:rPr lang="en-US" b="0" i="1" smtClean="0">
                              <a:latin typeface="Cambria Math"/>
                              <a:ea typeface="Cambria Math"/>
                            </a:rPr>
                            <m:t>′</m:t>
                          </m:r>
                        </m:sup>
                      </m:sSup>
                      <m:r>
                        <a:rPr lang="en-US" b="0" i="1" smtClean="0">
                          <a:latin typeface="Cambria Math"/>
                          <a:ea typeface="Cambria Math"/>
                        </a:rPr>
                        <m:t>−</m:t>
                      </m:r>
                      <m:r>
                        <a:rPr lang="en-US" b="0" i="1" smtClean="0">
                          <a:latin typeface="Cambria Math"/>
                          <a:ea typeface="Cambria Math"/>
                        </a:rPr>
                        <m:t>𝑆</m:t>
                      </m:r>
                    </m:oMath>
                  </m:oMathPara>
                </a14:m>
                <a:endParaRPr lang="ar-IQ" dirty="0"/>
              </a:p>
            </p:txBody>
          </p:sp>
        </mc:Choice>
        <mc:Fallback xmlns="">
          <p:sp>
            <p:nvSpPr>
              <p:cNvPr id="6" name="TextBox 5"/>
              <p:cNvSpPr txBox="1">
                <a:spLocks noRot="1" noChangeAspect="1" noMove="1" noResize="1" noEditPoints="1" noAdjustHandles="1" noChangeArrowheads="1" noChangeShapeType="1" noTextEdit="1"/>
              </p:cNvSpPr>
              <p:nvPr/>
            </p:nvSpPr>
            <p:spPr>
              <a:xfrm>
                <a:off x="3450027" y="827420"/>
                <a:ext cx="1418850" cy="369332"/>
              </a:xfrm>
              <a:prstGeom prst="rect">
                <a:avLst/>
              </a:prstGeom>
              <a:blipFill rotWithShape="1">
                <a:blip r:embed="rId3"/>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16339" y="1367087"/>
                <a:ext cx="9127661" cy="1938992"/>
              </a:xfrm>
              <a:prstGeom prst="rect">
                <a:avLst/>
              </a:prstGeom>
            </p:spPr>
            <p:txBody>
              <a:bodyPr wrap="square">
                <a:spAutoFit/>
              </a:bodyPr>
              <a:lstStyle/>
              <a:p>
                <a:pPr algn="just" rtl="0"/>
                <a:r>
                  <a:rPr lang="en-US" sz="2000" b="1" dirty="0"/>
                  <a:t>In this case </a:t>
                </a:r>
                <a14:m>
                  <m:oMath xmlns:m="http://schemas.openxmlformats.org/officeDocument/2006/math">
                    <m:r>
                      <a:rPr lang="ar-IQ" sz="2000" b="1" i="1">
                        <a:latin typeface="Cambria Math"/>
                        <a:ea typeface="Cambria Math"/>
                      </a:rPr>
                      <m:t>∆</m:t>
                    </m:r>
                    <m:r>
                      <a:rPr lang="en-US" sz="2000" b="1" i="1">
                        <a:latin typeface="Cambria Math"/>
                        <a:ea typeface="Cambria Math"/>
                      </a:rPr>
                      <m:t>𝑺</m:t>
                    </m:r>
                  </m:oMath>
                </a14:m>
                <a:r>
                  <a:rPr lang="en-US" sz="2000" b="1" dirty="0"/>
                  <a:t> is positive since the particle's final position is to the </a:t>
                </a:r>
                <a:r>
                  <a:rPr lang="en-US" sz="2000" b="1" dirty="0" smtClean="0"/>
                  <a:t>right of </a:t>
                </a:r>
                <a:r>
                  <a:rPr lang="en-US" sz="2000" b="1" dirty="0"/>
                  <a:t>its initial position, i.e., </a:t>
                </a:r>
                <a14:m>
                  <m:oMath xmlns:m="http://schemas.openxmlformats.org/officeDocument/2006/math">
                    <m:sSup>
                      <m:sSupPr>
                        <m:ctrlPr>
                          <a:rPr lang="en-US" sz="2000" b="1" i="1">
                            <a:latin typeface="Cambria Math" panose="02040503050406030204" pitchFamily="18" charset="0"/>
                            <a:ea typeface="Cambria Math"/>
                          </a:rPr>
                        </m:ctrlPr>
                      </m:sSupPr>
                      <m:e>
                        <m:r>
                          <a:rPr lang="en-US" sz="2000" b="1" i="1">
                            <a:latin typeface="Cambria Math"/>
                            <a:ea typeface="Cambria Math"/>
                          </a:rPr>
                          <m:t>𝑺</m:t>
                        </m:r>
                      </m:e>
                      <m:sup>
                        <m:r>
                          <a:rPr lang="en-US" sz="2000" b="1" i="1">
                            <a:latin typeface="Cambria Math"/>
                            <a:ea typeface="Cambria Math"/>
                          </a:rPr>
                          <m:t>′</m:t>
                        </m:r>
                      </m:sup>
                    </m:sSup>
                  </m:oMath>
                </a14:m>
                <a:r>
                  <a:rPr lang="en-US" sz="2000" b="1" dirty="0"/>
                  <a:t> &gt; </a:t>
                </a:r>
                <a:r>
                  <a:rPr lang="en-US" sz="2000" b="1" dirty="0" smtClean="0"/>
                  <a:t>S. </a:t>
                </a:r>
                <a:r>
                  <a:rPr lang="en-US" sz="2000" b="1" dirty="0"/>
                  <a:t>Likewise, if the final position were to the left of its initial position, </a:t>
                </a:r>
                <a14:m>
                  <m:oMath xmlns:m="http://schemas.openxmlformats.org/officeDocument/2006/math">
                    <m:r>
                      <a:rPr lang="ar-IQ" sz="2000" b="1" i="1">
                        <a:latin typeface="Cambria Math"/>
                        <a:ea typeface="Cambria Math"/>
                      </a:rPr>
                      <m:t>∆</m:t>
                    </m:r>
                    <m:r>
                      <a:rPr lang="en-US" sz="2000" b="1" i="1">
                        <a:latin typeface="Cambria Math"/>
                        <a:ea typeface="Cambria Math"/>
                      </a:rPr>
                      <m:t>𝑺</m:t>
                    </m:r>
                  </m:oMath>
                </a14:m>
                <a:r>
                  <a:rPr lang="en-US" sz="2000" b="1" dirty="0"/>
                  <a:t> would be negative</a:t>
                </a:r>
                <a:r>
                  <a:rPr lang="en-US" sz="2000" b="1" dirty="0" smtClean="0"/>
                  <a:t>. The </a:t>
                </a:r>
                <a:r>
                  <a:rPr lang="en-US" sz="2000" b="1" dirty="0"/>
                  <a:t>displacement of a particle is also a vector quantity, and it should </a:t>
                </a:r>
                <a:r>
                  <a:rPr lang="en-US" sz="2000" b="1" dirty="0" smtClean="0"/>
                  <a:t>be distinguished </a:t>
                </a:r>
                <a:r>
                  <a:rPr lang="en-US" sz="2000" b="1" dirty="0"/>
                  <a:t>from the distance the particle travels. Specifically, the distance traveled is a positive scalar that represents the total length </a:t>
                </a:r>
                <a:r>
                  <a:rPr lang="en-US" sz="2000" b="1" dirty="0" smtClean="0"/>
                  <a:t>of path </a:t>
                </a:r>
                <a:r>
                  <a:rPr lang="en-US" sz="2000" b="1" dirty="0"/>
                  <a:t>over which the particle travels.</a:t>
                </a:r>
                <a:endParaRPr lang="ar-IQ" sz="2000" b="1" dirty="0"/>
              </a:p>
            </p:txBody>
          </p:sp>
        </mc:Choice>
        <mc:Fallback xmlns="">
          <p:sp>
            <p:nvSpPr>
              <p:cNvPr id="7" name="Rectangle 6"/>
              <p:cNvSpPr>
                <a:spLocks noRot="1" noChangeAspect="1" noMove="1" noResize="1" noEditPoints="1" noAdjustHandles="1" noChangeArrowheads="1" noChangeShapeType="1" noTextEdit="1"/>
              </p:cNvSpPr>
              <p:nvPr/>
            </p:nvSpPr>
            <p:spPr>
              <a:xfrm>
                <a:off x="16339" y="1367087"/>
                <a:ext cx="9127661" cy="1938992"/>
              </a:xfrm>
              <a:prstGeom prst="rect">
                <a:avLst/>
              </a:prstGeom>
              <a:blipFill rotWithShape="1">
                <a:blip r:embed="rId4"/>
                <a:stretch>
                  <a:fillRect l="-735" t="-1572" r="-668" b="-4717"/>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35438" y="4869160"/>
                <a:ext cx="9179438" cy="769441"/>
              </a:xfrm>
              <a:prstGeom prst="rect">
                <a:avLst/>
              </a:prstGeom>
            </p:spPr>
            <p:txBody>
              <a:bodyPr wrap="square">
                <a:spAutoFit/>
              </a:bodyPr>
              <a:lstStyle/>
              <a:p>
                <a:pPr algn="just" rtl="0"/>
                <a:r>
                  <a:rPr lang="en-US" sz="2400" b="1" i="1" u="sng" dirty="0" smtClean="0">
                    <a:solidFill>
                      <a:srgbClr val="FF0000"/>
                    </a:solidFill>
                  </a:rPr>
                  <a:t>Velocity.</a:t>
                </a:r>
                <a:r>
                  <a:rPr lang="en-US" dirty="0"/>
                  <a:t> </a:t>
                </a:r>
                <a:r>
                  <a:rPr lang="en-US" sz="2000" b="1" dirty="0"/>
                  <a:t>If the particle moves through a displacement </a:t>
                </a:r>
                <a14:m>
                  <m:oMath xmlns:m="http://schemas.openxmlformats.org/officeDocument/2006/math">
                    <m:r>
                      <a:rPr lang="ar-IQ" sz="2000" b="1" i="1">
                        <a:latin typeface="Cambria Math"/>
                        <a:ea typeface="Cambria Math"/>
                      </a:rPr>
                      <m:t>∆</m:t>
                    </m:r>
                    <m:r>
                      <a:rPr lang="en-US" sz="2000" b="1" i="1">
                        <a:latin typeface="Cambria Math"/>
                        <a:ea typeface="Cambria Math"/>
                      </a:rPr>
                      <m:t>𝑺</m:t>
                    </m:r>
                  </m:oMath>
                </a14:m>
                <a:r>
                  <a:rPr lang="en-US" sz="2000" b="1" dirty="0"/>
                  <a:t> during </a:t>
                </a:r>
                <a:r>
                  <a:rPr lang="en-US" sz="2000" b="1" dirty="0" smtClean="0"/>
                  <a:t>the time </a:t>
                </a:r>
                <a:r>
                  <a:rPr lang="en-US" sz="2000" b="1" dirty="0"/>
                  <a:t>interval </a:t>
                </a:r>
                <a14:m>
                  <m:oMath xmlns:m="http://schemas.openxmlformats.org/officeDocument/2006/math">
                    <m:r>
                      <a:rPr lang="ar-IQ" sz="2000" b="1" i="1">
                        <a:latin typeface="Cambria Math"/>
                        <a:ea typeface="Cambria Math"/>
                      </a:rPr>
                      <m:t>∆</m:t>
                    </m:r>
                    <m:r>
                      <a:rPr lang="en-US" sz="2000" b="1" i="1" smtClean="0">
                        <a:latin typeface="Cambria Math"/>
                        <a:ea typeface="Cambria Math"/>
                      </a:rPr>
                      <m:t>𝒕</m:t>
                    </m:r>
                  </m:oMath>
                </a14:m>
                <a:r>
                  <a:rPr lang="en-US" sz="2000" b="1" dirty="0"/>
                  <a:t> , the average velocity of the particle during this </a:t>
                </a:r>
                <a:r>
                  <a:rPr lang="en-US" sz="2000" b="1" dirty="0" smtClean="0"/>
                  <a:t>time interval </a:t>
                </a:r>
                <a:r>
                  <a:rPr lang="en-US" sz="2000" b="1" dirty="0"/>
                  <a:t>is</a:t>
                </a:r>
                <a:endParaRPr lang="ar-IQ" sz="2000" b="1" dirty="0"/>
              </a:p>
            </p:txBody>
          </p:sp>
        </mc:Choice>
        <mc:Fallback xmlns="">
          <p:sp>
            <p:nvSpPr>
              <p:cNvPr id="8" name="Rectangle 7"/>
              <p:cNvSpPr>
                <a:spLocks noRot="1" noChangeAspect="1" noMove="1" noResize="1" noEditPoints="1" noAdjustHandles="1" noChangeArrowheads="1" noChangeShapeType="1" noTextEdit="1"/>
              </p:cNvSpPr>
              <p:nvPr/>
            </p:nvSpPr>
            <p:spPr>
              <a:xfrm>
                <a:off x="-35438" y="4869160"/>
                <a:ext cx="9179438" cy="769441"/>
              </a:xfrm>
              <a:prstGeom prst="rect">
                <a:avLst/>
              </a:prstGeom>
              <a:blipFill rotWithShape="1">
                <a:blip r:embed="rId5"/>
                <a:stretch>
                  <a:fillRect l="-996" t="-6349" r="-730" b="-13492"/>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3767734" y="5877272"/>
                <a:ext cx="1316194" cy="636841"/>
              </a:xfrm>
              <a:prstGeom prst="rect">
                <a:avLst/>
              </a:prstGeom>
              <a:noFill/>
            </p:spPr>
            <p:txBody>
              <a:bodyPr wrap="none" rtlCol="1">
                <a:spAutoFit/>
              </a:bodyPr>
              <a:lstStyle/>
              <a:p>
                <a:pPr algn="l" rtl="0"/>
                <a14:m>
                  <m:oMathPara xmlns:m="http://schemas.openxmlformats.org/officeDocument/2006/math">
                    <m:oMathParaPr>
                      <m:jc m:val="centerGroup"/>
                    </m:oMathParaPr>
                    <m:oMath xmlns:m="http://schemas.openxmlformats.org/officeDocument/2006/math">
                      <m:sSub>
                        <m:sSubPr>
                          <m:ctrlPr>
                            <a:rPr lang="ar-IQ" i="1" smtClean="0">
                              <a:latin typeface="Cambria Math" panose="02040503050406030204" pitchFamily="18" charset="0"/>
                              <a:ea typeface="Cambria Math"/>
                            </a:rPr>
                          </m:ctrlPr>
                        </m:sSubPr>
                        <m:e>
                          <m:r>
                            <a:rPr lang="ar-IQ" i="1" smtClean="0">
                              <a:latin typeface="Cambria Math"/>
                              <a:ea typeface="Cambria Math"/>
                            </a:rPr>
                            <m:t>𝜗</m:t>
                          </m:r>
                        </m:e>
                        <m:sub>
                          <m:r>
                            <m:rPr>
                              <m:nor/>
                            </m:rPr>
                            <a:rPr lang="en-US" b="1" dirty="0"/>
                            <m:t>av</m:t>
                          </m:r>
                          <m:r>
                            <m:rPr>
                              <m:nor/>
                            </m:rPr>
                            <a:rPr lang="en-US" b="1" i="0" dirty="0" smtClean="0"/>
                            <m:t>g</m:t>
                          </m:r>
                        </m:sub>
                      </m:sSub>
                      <m:r>
                        <a:rPr lang="ar-IQ" b="0" i="1" smtClean="0">
                          <a:latin typeface="Cambria Math"/>
                          <a:ea typeface="Cambria Math"/>
                        </a:rPr>
                        <m:t>=</m:t>
                      </m:r>
                      <m:f>
                        <m:fPr>
                          <m:ctrlPr>
                            <a:rPr lang="ar-IQ" i="1" smtClean="0">
                              <a:latin typeface="Cambria Math" panose="02040503050406030204" pitchFamily="18" charset="0"/>
                            </a:rPr>
                          </m:ctrlPr>
                        </m:fPr>
                        <m:num>
                          <m:r>
                            <a:rPr lang="ar-IQ" b="1" i="1">
                              <a:latin typeface="Cambria Math"/>
                              <a:ea typeface="Cambria Math"/>
                            </a:rPr>
                            <m:t>∆</m:t>
                          </m:r>
                          <m:r>
                            <a:rPr lang="en-US" b="1" i="1">
                              <a:latin typeface="Cambria Math"/>
                              <a:ea typeface="Cambria Math"/>
                            </a:rPr>
                            <m:t>𝑺</m:t>
                          </m:r>
                        </m:num>
                        <m:den>
                          <m:r>
                            <a:rPr lang="ar-IQ" b="1" i="1">
                              <a:latin typeface="Cambria Math"/>
                              <a:ea typeface="Cambria Math"/>
                            </a:rPr>
                            <m:t>∆</m:t>
                          </m:r>
                          <m:r>
                            <a:rPr lang="en-US" b="1" i="1" smtClean="0">
                              <a:latin typeface="Cambria Math"/>
                              <a:ea typeface="Cambria Math"/>
                            </a:rPr>
                            <m:t>𝒕</m:t>
                          </m:r>
                        </m:den>
                      </m:f>
                    </m:oMath>
                  </m:oMathPara>
                </a14:m>
                <a:endParaRPr lang="ar-IQ" dirty="0"/>
              </a:p>
            </p:txBody>
          </p:sp>
        </mc:Choice>
        <mc:Fallback xmlns="">
          <p:sp>
            <p:nvSpPr>
              <p:cNvPr id="9" name="TextBox 8"/>
              <p:cNvSpPr txBox="1">
                <a:spLocks noRot="1" noChangeAspect="1" noMove="1" noResize="1" noEditPoints="1" noAdjustHandles="1" noChangeArrowheads="1" noChangeShapeType="1" noTextEdit="1"/>
              </p:cNvSpPr>
              <p:nvPr/>
            </p:nvSpPr>
            <p:spPr>
              <a:xfrm>
                <a:off x="3767734" y="5877272"/>
                <a:ext cx="1316194" cy="636841"/>
              </a:xfrm>
              <a:prstGeom prst="rect">
                <a:avLst/>
              </a:prstGeom>
              <a:blipFill rotWithShape="1">
                <a:blip r:embed="rId6"/>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2635455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0" y="-22555"/>
                <a:ext cx="9144000" cy="1098762"/>
              </a:xfrm>
              <a:prstGeom prst="rect">
                <a:avLst/>
              </a:prstGeom>
            </p:spPr>
            <p:txBody>
              <a:bodyPr wrap="square">
                <a:spAutoFit/>
              </a:bodyPr>
              <a:lstStyle/>
              <a:p>
                <a:pPr algn="just" rtl="0"/>
                <a:r>
                  <a:rPr lang="en-US" sz="2000" dirty="0" smtClean="0"/>
                  <a:t>If we take smaller and smaller values of </a:t>
                </a:r>
                <a14:m>
                  <m:oMath xmlns:m="http://schemas.openxmlformats.org/officeDocument/2006/math">
                    <m:r>
                      <a:rPr lang="ar-IQ" sz="2000" b="1" i="1">
                        <a:latin typeface="Cambria Math"/>
                        <a:ea typeface="Cambria Math"/>
                      </a:rPr>
                      <m:t>∆</m:t>
                    </m:r>
                    <m:r>
                      <a:rPr lang="en-US" sz="2000" b="1" i="1" smtClean="0">
                        <a:latin typeface="Cambria Math"/>
                        <a:ea typeface="Cambria Math"/>
                      </a:rPr>
                      <m:t>𝒕</m:t>
                    </m:r>
                  </m:oMath>
                </a14:m>
                <a:r>
                  <a:rPr lang="en-US" sz="2000" b="1" dirty="0"/>
                  <a:t> </a:t>
                </a:r>
                <a:r>
                  <a:rPr lang="en-US" sz="2000" dirty="0"/>
                  <a:t>, the magnitude of </a:t>
                </a:r>
                <a14:m>
                  <m:oMath xmlns:m="http://schemas.openxmlformats.org/officeDocument/2006/math">
                    <m:r>
                      <a:rPr lang="ar-IQ" sz="2000" b="1" i="1">
                        <a:latin typeface="Cambria Math"/>
                        <a:ea typeface="Cambria Math"/>
                      </a:rPr>
                      <m:t>∆</m:t>
                    </m:r>
                    <m:r>
                      <a:rPr lang="en-US" sz="2000" b="1" i="1">
                        <a:latin typeface="Cambria Math"/>
                        <a:ea typeface="Cambria Math"/>
                      </a:rPr>
                      <m:t>𝑺</m:t>
                    </m:r>
                  </m:oMath>
                </a14:m>
                <a:r>
                  <a:rPr lang="en-US" sz="2000" dirty="0" smtClean="0"/>
                  <a:t> becomes </a:t>
                </a:r>
                <a:r>
                  <a:rPr lang="en-US" sz="2000" dirty="0"/>
                  <a:t>smaller and smaller. Consequently, the instantaneous velocity </a:t>
                </a:r>
                <a:r>
                  <a:rPr lang="en-US" sz="2000" dirty="0" smtClean="0"/>
                  <a:t>is a </a:t>
                </a:r>
                <a:r>
                  <a:rPr lang="en-US" sz="2000" dirty="0"/>
                  <a:t>vector defined </a:t>
                </a:r>
                <a:r>
                  <a:rPr lang="en-US" sz="2000" dirty="0" smtClean="0"/>
                  <a:t>as</a:t>
                </a:r>
                <a:r>
                  <a:rPr lang="en-US" dirty="0" smtClean="0"/>
                  <a:t>, </a:t>
                </a:r>
                <a14:m>
                  <m:oMath xmlns:m="http://schemas.openxmlformats.org/officeDocument/2006/math">
                    <m:func>
                      <m:funcPr>
                        <m:ctrlPr>
                          <a:rPr lang="en-US" i="1">
                            <a:latin typeface="Cambria Math" panose="02040503050406030204" pitchFamily="18" charset="0"/>
                          </a:rPr>
                        </m:ctrlPr>
                      </m:funcPr>
                      <m:fName>
                        <m:r>
                          <a:rPr lang="en-US" i="1" smtClean="0">
                            <a:latin typeface="Cambria Math"/>
                            <a:ea typeface="Cambria Math"/>
                          </a:rPr>
                          <m:t>𝜗</m:t>
                        </m:r>
                        <m:r>
                          <a:rPr lang="en-US" b="0" i="1" smtClean="0">
                            <a:latin typeface="Cambria Math"/>
                            <a:ea typeface="Cambria Math"/>
                          </a:rPr>
                          <m:t>=</m:t>
                        </m:r>
                        <m:r>
                          <a:rPr lang="en-US" b="0" i="1" smtClean="0">
                            <a:latin typeface="Cambria Math"/>
                          </a:rPr>
                          <m:t> </m:t>
                        </m:r>
                        <m:limLow>
                          <m:limLowPr>
                            <m:ctrlPr>
                              <a:rPr lang="en-US" i="1">
                                <a:latin typeface="Cambria Math" panose="02040503050406030204" pitchFamily="18" charset="0"/>
                              </a:rPr>
                            </m:ctrlPr>
                          </m:limLowPr>
                          <m:e>
                            <m:r>
                              <m:rPr>
                                <m:sty m:val="p"/>
                              </m:rPr>
                              <a:rPr lang="en-US">
                                <a:latin typeface="Cambria Math" panose="02040503050406030204" pitchFamily="18" charset="0"/>
                              </a:rPr>
                              <m:t>lim</m:t>
                            </m:r>
                          </m:e>
                          <m:lim>
                            <m:r>
                              <a:rPr lang="en-US" i="1">
                                <a:latin typeface="Cambria Math" panose="02040503050406030204" pitchFamily="18" charset="0"/>
                              </a:rPr>
                              <m:t>∆</m:t>
                            </m:r>
                            <m:r>
                              <a:rPr lang="en-US" i="1">
                                <a:latin typeface="Cambria Math" panose="02040503050406030204" pitchFamily="18" charset="0"/>
                              </a:rPr>
                              <m:t>𝑡</m:t>
                            </m:r>
                            <m:r>
                              <a:rPr lang="en-US" i="1">
                                <a:latin typeface="Cambria Math" panose="02040503050406030204" pitchFamily="18" charset="0"/>
                              </a:rPr>
                              <m:t>→</m:t>
                            </m:r>
                            <m:r>
                              <a:rPr lang="en-US" i="1">
                                <a:latin typeface="Cambria Math" panose="02040503050406030204" pitchFamily="18" charset="0"/>
                              </a:rPr>
                              <m:t>0</m:t>
                            </m:r>
                          </m:lim>
                        </m:limLow>
                      </m:fName>
                      <m:e>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panose="02040503050406030204" pitchFamily="18" charset="0"/>
                                  </a:rPr>
                                  <m:t>∆</m:t>
                                </m:r>
                                <m:r>
                                  <a:rPr lang="en-US" i="1">
                                    <a:latin typeface="Cambria Math" panose="02040503050406030204" pitchFamily="18" charset="0"/>
                                  </a:rPr>
                                  <m:t>𝑆</m:t>
                                </m:r>
                                <m:r>
                                  <a:rPr lang="en-US" i="1">
                                    <a:latin typeface="Cambria Math" panose="02040503050406030204" pitchFamily="18" charset="0"/>
                                  </a:rPr>
                                  <m:t>/∆</m:t>
                                </m:r>
                                <m:r>
                                  <a:rPr lang="en-US" i="1">
                                    <a:latin typeface="Cambria Math" panose="02040503050406030204" pitchFamily="18" charset="0"/>
                                  </a:rPr>
                                  <m:t>𝑡</m:t>
                                </m:r>
                              </m:e>
                            </m:d>
                          </m:e>
                          <m:sup/>
                        </m:sSup>
                      </m:e>
                    </m:func>
                  </m:oMath>
                </a14:m>
                <a:r>
                  <a:rPr lang="en-US" dirty="0" smtClean="0"/>
                  <a:t>  , </a:t>
                </a:r>
                <a:r>
                  <a:rPr lang="en-US" dirty="0"/>
                  <a:t>or</a:t>
                </a:r>
                <a:endParaRPr lang="ar-IQ" dirty="0"/>
              </a:p>
            </p:txBody>
          </p:sp>
        </mc:Choice>
        <mc:Fallback xmlns="">
          <p:sp>
            <p:nvSpPr>
              <p:cNvPr id="4" name="Rectangle 3"/>
              <p:cNvSpPr>
                <a:spLocks noRot="1" noChangeAspect="1" noMove="1" noResize="1" noEditPoints="1" noAdjustHandles="1" noChangeArrowheads="1" noChangeShapeType="1" noTextEdit="1"/>
              </p:cNvSpPr>
              <p:nvPr/>
            </p:nvSpPr>
            <p:spPr>
              <a:xfrm>
                <a:off x="0" y="-22555"/>
                <a:ext cx="9144000" cy="1098762"/>
              </a:xfrm>
              <a:prstGeom prst="rect">
                <a:avLst/>
              </a:prstGeom>
              <a:blipFill rotWithShape="1">
                <a:blip r:embed="rId2"/>
                <a:stretch>
                  <a:fillRect l="-667" t="-2762" r="-667" b="-552"/>
                </a:stretch>
              </a:blipFill>
            </p:spPr>
            <p:txBody>
              <a:bodyPr/>
              <a:lstStyle/>
              <a:p>
                <a:r>
                  <a:rPr lang="ar-IQ">
                    <a:noFill/>
                  </a:rPr>
                  <a:t> </a:t>
                </a:r>
              </a:p>
            </p:txBody>
          </p:sp>
        </mc:Fallback>
      </mc:AlternateContent>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9753" y="1066016"/>
            <a:ext cx="1452364" cy="777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5" name="Rectangle 4"/>
              <p:cNvSpPr/>
              <p:nvPr/>
            </p:nvSpPr>
            <p:spPr>
              <a:xfrm>
                <a:off x="0" y="2157910"/>
                <a:ext cx="9036494" cy="2554545"/>
              </a:xfrm>
              <a:prstGeom prst="rect">
                <a:avLst/>
              </a:prstGeom>
            </p:spPr>
            <p:txBody>
              <a:bodyPr wrap="square">
                <a:spAutoFit/>
              </a:bodyPr>
              <a:lstStyle/>
              <a:p>
                <a:pPr algn="just" rtl="0"/>
                <a:r>
                  <a:rPr lang="en-US" sz="2000" dirty="0"/>
                  <a:t>Since </a:t>
                </a:r>
                <a14:m>
                  <m:oMath xmlns:m="http://schemas.openxmlformats.org/officeDocument/2006/math">
                    <m:r>
                      <a:rPr lang="ar-IQ" sz="2000" b="1" i="1">
                        <a:latin typeface="Cambria Math"/>
                        <a:ea typeface="Cambria Math"/>
                      </a:rPr>
                      <m:t>∆</m:t>
                    </m:r>
                    <m:r>
                      <a:rPr lang="en-US" sz="2000" b="1" i="1">
                        <a:latin typeface="Cambria Math"/>
                        <a:ea typeface="Cambria Math"/>
                      </a:rPr>
                      <m:t>𝒕</m:t>
                    </m:r>
                  </m:oMath>
                </a14:m>
                <a:r>
                  <a:rPr lang="en-US" sz="2000" dirty="0"/>
                  <a:t> or </a:t>
                </a:r>
                <a:r>
                  <a:rPr lang="en-US" sz="2000" dirty="0" err="1"/>
                  <a:t>dt</a:t>
                </a:r>
                <a:r>
                  <a:rPr lang="en-US" sz="2000" dirty="0"/>
                  <a:t> is always positive, the sign used to define the sense of </a:t>
                </a:r>
                <a:r>
                  <a:rPr lang="en-US" sz="2000" dirty="0" smtClean="0"/>
                  <a:t>the velocity </a:t>
                </a:r>
                <a:r>
                  <a:rPr lang="en-US" sz="2000" dirty="0"/>
                  <a:t>is the same as that of </a:t>
                </a:r>
                <a14:m>
                  <m:oMath xmlns:m="http://schemas.openxmlformats.org/officeDocument/2006/math">
                    <m:r>
                      <a:rPr lang="ar-IQ" sz="2000" b="1" i="1">
                        <a:latin typeface="Cambria Math"/>
                        <a:ea typeface="Cambria Math"/>
                      </a:rPr>
                      <m:t>∆</m:t>
                    </m:r>
                    <m:r>
                      <a:rPr lang="en-US" sz="2000" b="1" i="1">
                        <a:latin typeface="Cambria Math"/>
                        <a:ea typeface="Cambria Math"/>
                      </a:rPr>
                      <m:t>𝑺</m:t>
                    </m:r>
                  </m:oMath>
                </a14:m>
                <a:r>
                  <a:rPr lang="en-US" sz="2000" dirty="0"/>
                  <a:t> or ds. For example, if the particle </a:t>
                </a:r>
                <a:r>
                  <a:rPr lang="en-US" sz="2000" dirty="0" smtClean="0"/>
                  <a:t>is moving </a:t>
                </a:r>
                <a:r>
                  <a:rPr lang="en-US" sz="2000" dirty="0"/>
                  <a:t>to the right, Fig. </a:t>
                </a:r>
                <a:r>
                  <a:rPr lang="en-US" sz="2000" dirty="0" smtClean="0"/>
                  <a:t>1c</a:t>
                </a:r>
                <a:r>
                  <a:rPr lang="en-US" sz="2000" dirty="0"/>
                  <a:t>, the velocity is positive; whereas if it </a:t>
                </a:r>
                <a:r>
                  <a:rPr lang="en-US" sz="2000" dirty="0" smtClean="0"/>
                  <a:t>is moving </a:t>
                </a:r>
                <a:r>
                  <a:rPr lang="en-US" sz="2000" dirty="0"/>
                  <a:t>to the left, the velocity is negative. (This is emphasized here </a:t>
                </a:r>
                <a:r>
                  <a:rPr lang="en-US" sz="2000" dirty="0" smtClean="0"/>
                  <a:t>by the </a:t>
                </a:r>
                <a:r>
                  <a:rPr lang="en-US" sz="2000" dirty="0"/>
                  <a:t>arrow written at the left of Eq. </a:t>
                </a:r>
                <a:r>
                  <a:rPr lang="en-US" sz="2000" dirty="0" smtClean="0"/>
                  <a:t>1</a:t>
                </a:r>
                <a:r>
                  <a:rPr lang="en-US" sz="2000" dirty="0"/>
                  <a:t>.) The magnitude of the </a:t>
                </a:r>
                <a:r>
                  <a:rPr lang="en-US" sz="2000" dirty="0" smtClean="0"/>
                  <a:t>velocity is </a:t>
                </a:r>
                <a:r>
                  <a:rPr lang="en-US" sz="2000" dirty="0"/>
                  <a:t>known as the speed, and it is generally expressed in units of </a:t>
                </a:r>
                <a:r>
                  <a:rPr lang="en-US" sz="2000" dirty="0" smtClean="0"/>
                  <a:t>m/s </a:t>
                </a:r>
                <a:r>
                  <a:rPr lang="en-US" sz="2000" dirty="0"/>
                  <a:t>or </a:t>
                </a:r>
                <a:r>
                  <a:rPr lang="en-US" sz="2000" dirty="0" err="1"/>
                  <a:t>ft</a:t>
                </a:r>
                <a:r>
                  <a:rPr lang="en-US" sz="2000" dirty="0"/>
                  <a:t>/s. </a:t>
                </a:r>
                <a:r>
                  <a:rPr lang="en-US" sz="2000" dirty="0" smtClean="0"/>
                  <a:t>Occasionally</a:t>
                </a:r>
                <a:r>
                  <a:rPr lang="en-US" sz="2000" dirty="0"/>
                  <a:t>, the term "average speed" is used. The average speed </a:t>
                </a:r>
                <a:r>
                  <a:rPr lang="en-US" sz="2000" dirty="0" smtClean="0"/>
                  <a:t>is always </a:t>
                </a:r>
                <a:r>
                  <a:rPr lang="en-US" sz="2000" dirty="0"/>
                  <a:t>a positive scalar and is defined as the total distance traveled by </a:t>
                </a:r>
                <a:r>
                  <a:rPr lang="en-US" sz="2000" dirty="0" smtClean="0"/>
                  <a:t>a particle</a:t>
                </a:r>
                <a:r>
                  <a:rPr lang="en-US" sz="2000" dirty="0"/>
                  <a:t>, S</a:t>
                </a:r>
                <a:r>
                  <a:rPr lang="en-US" sz="2000" baseline="-25000" dirty="0"/>
                  <a:t>T</a:t>
                </a:r>
                <a:r>
                  <a:rPr lang="en-US" sz="2000" dirty="0"/>
                  <a:t>, divided by the elapsed time </a:t>
                </a:r>
                <a14:m>
                  <m:oMath xmlns:m="http://schemas.openxmlformats.org/officeDocument/2006/math">
                    <m:r>
                      <a:rPr lang="ar-IQ" sz="2000" b="1" i="1">
                        <a:latin typeface="Cambria Math"/>
                        <a:ea typeface="Cambria Math"/>
                      </a:rPr>
                      <m:t>∆</m:t>
                    </m:r>
                    <m:r>
                      <a:rPr lang="en-US" sz="2000" b="1" i="1">
                        <a:latin typeface="Cambria Math"/>
                        <a:ea typeface="Cambria Math"/>
                      </a:rPr>
                      <m:t>𝒕</m:t>
                    </m:r>
                  </m:oMath>
                </a14:m>
                <a:r>
                  <a:rPr lang="en-US" sz="2000" dirty="0" smtClean="0"/>
                  <a:t>:</a:t>
                </a:r>
                <a:r>
                  <a:rPr lang="en-US" sz="2000" dirty="0"/>
                  <a:t> i.e.,</a:t>
                </a:r>
                <a:endParaRPr lang="ar-IQ" sz="2000" dirty="0"/>
              </a:p>
            </p:txBody>
          </p:sp>
        </mc:Choice>
        <mc:Fallback xmlns="">
          <p:sp>
            <p:nvSpPr>
              <p:cNvPr id="5" name="Rectangle 4"/>
              <p:cNvSpPr>
                <a:spLocks noRot="1" noChangeAspect="1" noMove="1" noResize="1" noEditPoints="1" noAdjustHandles="1" noChangeArrowheads="1" noChangeShapeType="1" noTextEdit="1"/>
              </p:cNvSpPr>
              <p:nvPr/>
            </p:nvSpPr>
            <p:spPr>
              <a:xfrm>
                <a:off x="0" y="2157910"/>
                <a:ext cx="9036494" cy="2554545"/>
              </a:xfrm>
              <a:prstGeom prst="rect">
                <a:avLst/>
              </a:prstGeom>
              <a:blipFill rotWithShape="1">
                <a:blip r:embed="rId4"/>
                <a:stretch>
                  <a:fillRect l="-675" t="-1193" r="-675" b="-3341"/>
                </a:stretch>
              </a:blipFill>
            </p:spPr>
            <p:txBody>
              <a:bodyPr/>
              <a:lstStyle/>
              <a:p>
                <a:r>
                  <a:rPr lang="ar-IQ">
                    <a:noFill/>
                  </a:rPr>
                  <a:t> </a:t>
                </a:r>
              </a:p>
            </p:txBody>
          </p:sp>
        </mc:Fallback>
      </mc:AlternateContent>
      <p:sp>
        <p:nvSpPr>
          <p:cNvPr id="6" name="Rectangle 5"/>
          <p:cNvSpPr/>
          <p:nvPr/>
        </p:nvSpPr>
        <p:spPr>
          <a:xfrm>
            <a:off x="6228184" y="1270221"/>
            <a:ext cx="2016224" cy="369332"/>
          </a:xfrm>
          <a:prstGeom prst="rect">
            <a:avLst/>
          </a:prstGeom>
        </p:spPr>
        <p:txBody>
          <a:bodyPr wrap="square">
            <a:spAutoFit/>
          </a:bodyPr>
          <a:lstStyle/>
          <a:p>
            <a:pPr rtl="0"/>
            <a:r>
              <a:rPr lang="en-US" dirty="0"/>
              <a:t>--------- 1</a:t>
            </a:r>
          </a:p>
        </p:txBody>
      </p:sp>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7894" y="4712455"/>
            <a:ext cx="1696844" cy="622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5816" y="5334631"/>
            <a:ext cx="382905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55876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0" y="19707"/>
                <a:ext cx="9144000" cy="769441"/>
              </a:xfrm>
              <a:prstGeom prst="rect">
                <a:avLst/>
              </a:prstGeom>
            </p:spPr>
            <p:txBody>
              <a:bodyPr wrap="square">
                <a:spAutoFit/>
              </a:bodyPr>
              <a:lstStyle/>
              <a:p>
                <a:pPr algn="just" rtl="0"/>
                <a:r>
                  <a:rPr lang="en-US" sz="2400" b="1" i="1" u="sng" dirty="0">
                    <a:solidFill>
                      <a:srgbClr val="FF0000"/>
                    </a:solidFill>
                  </a:rPr>
                  <a:t>Acceleration.</a:t>
                </a:r>
                <a:r>
                  <a:rPr lang="en-US" dirty="0"/>
                  <a:t> </a:t>
                </a:r>
                <a:r>
                  <a:rPr lang="en-US" sz="2000" b="1" dirty="0"/>
                  <a:t>Provided the velocity of the particle is known at </a:t>
                </a:r>
                <a:r>
                  <a:rPr lang="en-US" sz="2000" b="1" dirty="0" smtClean="0"/>
                  <a:t>two points</a:t>
                </a:r>
                <a:r>
                  <a:rPr lang="en-US" sz="2000" b="1" dirty="0"/>
                  <a:t>, the average acceleration of the particle during the time interval </a:t>
                </a:r>
                <a14:m>
                  <m:oMath xmlns:m="http://schemas.openxmlformats.org/officeDocument/2006/math">
                    <m:r>
                      <a:rPr lang="ar-IQ" sz="2000" b="1" i="1">
                        <a:latin typeface="Cambria Math"/>
                        <a:ea typeface="Cambria Math"/>
                      </a:rPr>
                      <m:t>∆</m:t>
                    </m:r>
                    <m:r>
                      <a:rPr lang="en-US" sz="2000" b="1" i="1">
                        <a:latin typeface="Cambria Math"/>
                        <a:ea typeface="Cambria Math"/>
                      </a:rPr>
                      <m:t>𝒕</m:t>
                    </m:r>
                  </m:oMath>
                </a14:m>
                <a:r>
                  <a:rPr lang="en-US" sz="2000" b="1" dirty="0" smtClean="0"/>
                  <a:t> is </a:t>
                </a:r>
                <a:r>
                  <a:rPr lang="en-US" sz="2000" b="1" dirty="0"/>
                  <a:t>defined as</a:t>
                </a:r>
                <a:endParaRPr lang="ar-IQ" sz="2000" b="1" dirty="0"/>
              </a:p>
            </p:txBody>
          </p:sp>
        </mc:Choice>
        <mc:Fallback xmlns="">
          <p:sp>
            <p:nvSpPr>
              <p:cNvPr id="4" name="Rectangle 3"/>
              <p:cNvSpPr>
                <a:spLocks noRot="1" noChangeAspect="1" noMove="1" noResize="1" noEditPoints="1" noAdjustHandles="1" noChangeArrowheads="1" noChangeShapeType="1" noTextEdit="1"/>
              </p:cNvSpPr>
              <p:nvPr/>
            </p:nvSpPr>
            <p:spPr>
              <a:xfrm>
                <a:off x="0" y="19707"/>
                <a:ext cx="9144000" cy="769441"/>
              </a:xfrm>
              <a:prstGeom prst="rect">
                <a:avLst/>
              </a:prstGeom>
              <a:blipFill rotWithShape="1">
                <a:blip r:embed="rId2"/>
                <a:stretch>
                  <a:fillRect l="-1000" t="-6349" r="-667" b="-13492"/>
                </a:stretch>
              </a:blipFill>
            </p:spPr>
            <p:txBody>
              <a:bodyPr/>
              <a:lstStyle/>
              <a:p>
                <a:r>
                  <a:rPr lang="ar-IQ">
                    <a:noFill/>
                  </a:rPr>
                  <a:t> </a:t>
                </a:r>
              </a:p>
            </p:txBody>
          </p:sp>
        </mc:Fallback>
      </mc:AlternateContent>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6730" y="794474"/>
            <a:ext cx="1224136" cy="587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5" name="Rectangle 4"/>
              <p:cNvSpPr/>
              <p:nvPr/>
            </p:nvSpPr>
            <p:spPr>
              <a:xfrm>
                <a:off x="0" y="1556792"/>
                <a:ext cx="9144000" cy="1450012"/>
              </a:xfrm>
              <a:prstGeom prst="rect">
                <a:avLst/>
              </a:prstGeom>
            </p:spPr>
            <p:txBody>
              <a:bodyPr wrap="square">
                <a:spAutoFit/>
              </a:bodyPr>
              <a:lstStyle/>
              <a:p>
                <a:pPr algn="just" rtl="0"/>
                <a:r>
                  <a:rPr lang="en-US" sz="2000" b="1" dirty="0"/>
                  <a:t>Here </a:t>
                </a:r>
                <a:r>
                  <a:rPr lang="el-GR" sz="2000" b="1" dirty="0" smtClean="0"/>
                  <a:t>Δν</a:t>
                </a:r>
                <a:r>
                  <a:rPr lang="en-US" sz="2000" b="1" dirty="0" smtClean="0"/>
                  <a:t> </a:t>
                </a:r>
                <a:r>
                  <a:rPr lang="en-US" sz="2000" b="1" dirty="0"/>
                  <a:t>represents the difference in the velocity during the </a:t>
                </a:r>
                <a:r>
                  <a:rPr lang="en-US" sz="2000" b="1" dirty="0" smtClean="0"/>
                  <a:t>time </a:t>
                </a:r>
                <a:r>
                  <a:rPr lang="fr-FR" sz="2000" b="1" dirty="0" err="1" smtClean="0"/>
                  <a:t>interval</a:t>
                </a:r>
                <a:r>
                  <a:rPr lang="fr-FR" sz="2000" b="1" dirty="0" smtClean="0"/>
                  <a:t> </a:t>
                </a:r>
                <a:r>
                  <a:rPr lang="el-GR" sz="2000" b="1" dirty="0" smtClean="0"/>
                  <a:t>Δ</a:t>
                </a:r>
                <a:r>
                  <a:rPr lang="en-US" sz="2000" b="1" dirty="0" smtClean="0"/>
                  <a:t>t</a:t>
                </a:r>
                <a:r>
                  <a:rPr lang="fr-FR" sz="2000" b="1" dirty="0" smtClean="0"/>
                  <a:t>, </a:t>
                </a:r>
                <a:r>
                  <a:rPr lang="fr-FR" sz="2000" b="1" dirty="0"/>
                  <a:t>i.e</a:t>
                </a:r>
                <a:r>
                  <a:rPr lang="fr-FR" sz="2000" b="1" dirty="0" smtClean="0"/>
                  <a:t>.,     </a:t>
                </a:r>
                <a:r>
                  <a:rPr lang="el-GR" sz="2000" b="1" dirty="0"/>
                  <a:t>Δν</a:t>
                </a:r>
                <a:r>
                  <a:rPr lang="fr-FR" sz="2000" b="1" dirty="0" smtClean="0"/>
                  <a:t> </a:t>
                </a:r>
                <a:r>
                  <a:rPr lang="fr-FR" sz="2000" b="1" dirty="0"/>
                  <a:t>= v' - v, Fig. </a:t>
                </a:r>
                <a:r>
                  <a:rPr lang="fr-FR" sz="2000" b="1" dirty="0" smtClean="0"/>
                  <a:t>1d. </a:t>
                </a:r>
                <a:r>
                  <a:rPr lang="en-US" sz="2000" b="1" dirty="0" smtClean="0"/>
                  <a:t>The </a:t>
                </a:r>
                <a:r>
                  <a:rPr lang="en-US" sz="2000" b="1" dirty="0"/>
                  <a:t>instantaneous acceleration at time t is a vector that is found </a:t>
                </a:r>
                <a:r>
                  <a:rPr lang="en-US" sz="2000" b="1" dirty="0" smtClean="0"/>
                  <a:t>by taking </a:t>
                </a:r>
                <a:r>
                  <a:rPr lang="en-US" sz="2000" b="1" dirty="0"/>
                  <a:t>smaller and smaller values of </a:t>
                </a:r>
                <a:r>
                  <a:rPr lang="el-GR" sz="2000" b="1" dirty="0" smtClean="0"/>
                  <a:t>Δ</a:t>
                </a:r>
                <a:r>
                  <a:rPr lang="en-US" sz="2000" b="1" dirty="0" smtClean="0"/>
                  <a:t>t </a:t>
                </a:r>
                <a:r>
                  <a:rPr lang="en-US" sz="2000" b="1" dirty="0"/>
                  <a:t>and corresponding smaller </a:t>
                </a:r>
                <a:r>
                  <a:rPr lang="en-US" sz="2000" b="1" dirty="0" smtClean="0"/>
                  <a:t>and smaller </a:t>
                </a:r>
                <a:r>
                  <a:rPr lang="en-US" sz="2000" b="1" dirty="0"/>
                  <a:t>values of </a:t>
                </a:r>
                <a:r>
                  <a:rPr lang="el-GR" sz="2000" b="1" dirty="0"/>
                  <a:t>Δν</a:t>
                </a:r>
                <a:r>
                  <a:rPr lang="en-US" sz="2000" b="1" dirty="0" smtClean="0"/>
                  <a:t>, </a:t>
                </a:r>
                <a:r>
                  <a:rPr lang="en-US" sz="2000" b="1" dirty="0"/>
                  <a:t>so that a </a:t>
                </a:r>
                <a14:m>
                  <m:oMath xmlns:m="http://schemas.openxmlformats.org/officeDocument/2006/math">
                    <m:func>
                      <m:funcPr>
                        <m:ctrlPr>
                          <a:rPr lang="en-US" sz="2000" i="1">
                            <a:latin typeface="Cambria Math" panose="02040503050406030204" pitchFamily="18" charset="0"/>
                          </a:rPr>
                        </m:ctrlPr>
                      </m:funcPr>
                      <m:fName>
                        <m:r>
                          <a:rPr lang="en-US" sz="2000" i="1">
                            <a:latin typeface="Cambria Math"/>
                            <a:ea typeface="Cambria Math"/>
                          </a:rPr>
                          <m:t>=</m:t>
                        </m:r>
                        <m:r>
                          <a:rPr lang="en-US" sz="2000" i="1">
                            <a:latin typeface="Cambria Math"/>
                          </a:rPr>
                          <m:t> </m:t>
                        </m:r>
                        <m:limLow>
                          <m:limLowPr>
                            <m:ctrlPr>
                              <a:rPr lang="en-US" sz="2000" i="1">
                                <a:latin typeface="Cambria Math" panose="02040503050406030204" pitchFamily="18" charset="0"/>
                              </a:rPr>
                            </m:ctrlPr>
                          </m:limLowPr>
                          <m:e>
                            <m:r>
                              <m:rPr>
                                <m:sty m:val="p"/>
                              </m:rPr>
                              <a:rPr lang="en-US" sz="2000">
                                <a:latin typeface="Cambria Math"/>
                              </a:rPr>
                              <m:t>lim</m:t>
                            </m:r>
                          </m:e>
                          <m:lim>
                            <m:r>
                              <a:rPr lang="en-US" sz="2000" i="1">
                                <a:latin typeface="Cambria Math"/>
                              </a:rPr>
                              <m:t>∆</m:t>
                            </m:r>
                            <m:r>
                              <a:rPr lang="en-US" sz="2000" i="1">
                                <a:latin typeface="Cambria Math"/>
                              </a:rPr>
                              <m:t>𝑡</m:t>
                            </m:r>
                            <m:r>
                              <a:rPr lang="en-US" sz="2000" i="1">
                                <a:latin typeface="Cambria Math"/>
                              </a:rPr>
                              <m:t>→</m:t>
                            </m:r>
                            <m:r>
                              <a:rPr lang="en-US" sz="2000" i="1">
                                <a:latin typeface="Cambria Math"/>
                              </a:rPr>
                              <m:t>0</m:t>
                            </m:r>
                          </m:lim>
                        </m:limLow>
                      </m:fName>
                      <m:e>
                        <m:sSup>
                          <m:sSupPr>
                            <m:ctrlPr>
                              <a:rPr lang="en-US" sz="2000" i="1">
                                <a:latin typeface="Cambria Math" panose="02040503050406030204" pitchFamily="18" charset="0"/>
                              </a:rPr>
                            </m:ctrlPr>
                          </m:sSupPr>
                          <m:e>
                            <m:d>
                              <m:dPr>
                                <m:ctrlPr>
                                  <a:rPr lang="en-US" sz="2000" i="1">
                                    <a:latin typeface="Cambria Math" panose="02040503050406030204" pitchFamily="18" charset="0"/>
                                  </a:rPr>
                                </m:ctrlPr>
                              </m:dPr>
                              <m:e>
                                <m:r>
                                  <a:rPr lang="en-US" sz="2000" i="1">
                                    <a:latin typeface="Cambria Math"/>
                                  </a:rPr>
                                  <m:t>∆</m:t>
                                </m:r>
                                <m:r>
                                  <m:rPr>
                                    <m:nor/>
                                  </m:rPr>
                                  <a:rPr lang="el-GR" sz="2000" b="1" dirty="0"/>
                                  <m:t>ν</m:t>
                                </m:r>
                                <m:r>
                                  <a:rPr lang="en-US" sz="2000" i="1">
                                    <a:latin typeface="Cambria Math"/>
                                  </a:rPr>
                                  <m:t>/∆</m:t>
                                </m:r>
                                <m:r>
                                  <a:rPr lang="en-US" sz="2000" i="1">
                                    <a:latin typeface="Cambria Math"/>
                                  </a:rPr>
                                  <m:t>𝑡</m:t>
                                </m:r>
                              </m:e>
                            </m:d>
                          </m:e>
                          <m:sup/>
                        </m:sSup>
                      </m:e>
                    </m:func>
                  </m:oMath>
                </a14:m>
                <a:r>
                  <a:rPr lang="en-US" sz="2000" b="1" dirty="0"/>
                  <a:t>, or</a:t>
                </a:r>
                <a:endParaRPr lang="ar-IQ" sz="2000" b="1" dirty="0"/>
              </a:p>
            </p:txBody>
          </p:sp>
        </mc:Choice>
        <mc:Fallback xmlns="">
          <p:sp>
            <p:nvSpPr>
              <p:cNvPr id="5" name="Rectangle 4"/>
              <p:cNvSpPr>
                <a:spLocks noRot="1" noChangeAspect="1" noMove="1" noResize="1" noEditPoints="1" noAdjustHandles="1" noChangeArrowheads="1" noChangeShapeType="1" noTextEdit="1"/>
              </p:cNvSpPr>
              <p:nvPr/>
            </p:nvSpPr>
            <p:spPr>
              <a:xfrm>
                <a:off x="0" y="1556792"/>
                <a:ext cx="9144000" cy="1450012"/>
              </a:xfrm>
              <a:prstGeom prst="rect">
                <a:avLst/>
              </a:prstGeom>
              <a:blipFill rotWithShape="1">
                <a:blip r:embed="rId4"/>
                <a:stretch>
                  <a:fillRect l="-667" t="-2101" r="-667" b="-420"/>
                </a:stretch>
              </a:blipFill>
            </p:spPr>
            <p:txBody>
              <a:bodyPr/>
              <a:lstStyle/>
              <a:p>
                <a:r>
                  <a:rPr lang="ar-IQ">
                    <a:noFill/>
                  </a:rPr>
                  <a:t> </a:t>
                </a:r>
              </a:p>
            </p:txBody>
          </p:sp>
        </mc:Fallback>
      </mc:AlternateContent>
      <p:pic>
        <p:nvPicPr>
          <p:cNvPr id="410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96297" y="3053364"/>
            <a:ext cx="1008112"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8613" y="3875575"/>
            <a:ext cx="9111591" cy="400110"/>
          </a:xfrm>
          <a:prstGeom prst="rect">
            <a:avLst/>
          </a:prstGeom>
        </p:spPr>
        <p:txBody>
          <a:bodyPr wrap="square">
            <a:spAutoFit/>
          </a:bodyPr>
          <a:lstStyle/>
          <a:p>
            <a:pPr algn="l" rtl="0"/>
            <a:r>
              <a:rPr lang="en-US" sz="2000" b="1" dirty="0"/>
              <a:t>Substituting Eq. </a:t>
            </a:r>
            <a:r>
              <a:rPr lang="en-US" sz="2000" b="1" dirty="0" smtClean="0"/>
              <a:t>1 </a:t>
            </a:r>
            <a:r>
              <a:rPr lang="en-US" sz="2000" b="1" dirty="0"/>
              <a:t>into this result, we can also write</a:t>
            </a:r>
            <a:endParaRPr lang="ar-IQ" sz="2000" b="1" dirty="0"/>
          </a:p>
        </p:txBody>
      </p:sp>
      <p:sp>
        <p:nvSpPr>
          <p:cNvPr id="12" name="Rectangle 11"/>
          <p:cNvSpPr/>
          <p:nvPr/>
        </p:nvSpPr>
        <p:spPr>
          <a:xfrm>
            <a:off x="6012160" y="3246740"/>
            <a:ext cx="2016224" cy="369332"/>
          </a:xfrm>
          <a:prstGeom prst="rect">
            <a:avLst/>
          </a:prstGeom>
        </p:spPr>
        <p:txBody>
          <a:bodyPr wrap="square">
            <a:spAutoFit/>
          </a:bodyPr>
          <a:lstStyle/>
          <a:p>
            <a:pPr rtl="0"/>
            <a:r>
              <a:rPr lang="en-US" dirty="0"/>
              <a:t>--------- </a:t>
            </a:r>
            <a:r>
              <a:rPr lang="en-US" dirty="0" smtClean="0"/>
              <a:t>2</a:t>
            </a:r>
            <a:endParaRPr lang="en-US" dirty="0"/>
          </a:p>
        </p:txBody>
      </p:sp>
      <p:pic>
        <p:nvPicPr>
          <p:cNvPr id="4104"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3808" y="4936890"/>
            <a:ext cx="371475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rotWithShape="1">
          <a:blip r:embed="rId7">
            <a:extLst>
              <a:ext uri="{28A0092B-C50C-407E-A947-70E740481C1C}">
                <a14:useLocalDpi xmlns:a14="http://schemas.microsoft.com/office/drawing/2010/main" val="0"/>
              </a:ext>
            </a:extLst>
          </a:blip>
          <a:srcRect t="1" b="-25886"/>
          <a:stretch/>
        </p:blipFill>
        <p:spPr bwMode="auto">
          <a:xfrm>
            <a:off x="3478169" y="4341812"/>
            <a:ext cx="1244367" cy="953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4776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31" y="0"/>
            <a:ext cx="9144000" cy="2862322"/>
          </a:xfrm>
          <a:prstGeom prst="rect">
            <a:avLst/>
          </a:prstGeom>
        </p:spPr>
        <p:txBody>
          <a:bodyPr wrap="square">
            <a:spAutoFit/>
          </a:bodyPr>
          <a:lstStyle/>
          <a:p>
            <a:pPr algn="just" rtl="0"/>
            <a:r>
              <a:rPr lang="en-US" sz="2000" b="1" dirty="0"/>
              <a:t>Both the average and instantaneous acceleration can be either </a:t>
            </a:r>
            <a:r>
              <a:rPr lang="en-US" sz="2000" b="1" dirty="0" smtClean="0"/>
              <a:t>positive or </a:t>
            </a:r>
            <a:r>
              <a:rPr lang="en-US" sz="2000" b="1" dirty="0"/>
              <a:t>negative. In particular, when the particle is slowing down, or its </a:t>
            </a:r>
            <a:r>
              <a:rPr lang="en-US" sz="2000" b="1" dirty="0" smtClean="0"/>
              <a:t>speed is </a:t>
            </a:r>
            <a:r>
              <a:rPr lang="en-US" sz="2000" b="1" dirty="0"/>
              <a:t>decreasing, the particle is said to be </a:t>
            </a:r>
            <a:r>
              <a:rPr lang="en-US" sz="2000" b="1" dirty="0" smtClean="0"/>
              <a:t>decelerating</a:t>
            </a:r>
            <a:r>
              <a:rPr lang="en-US" sz="2000" b="1" dirty="0"/>
              <a:t>. In this case, v' </a:t>
            </a:r>
            <a:r>
              <a:rPr lang="en-US" sz="2000" b="1" dirty="0" smtClean="0"/>
              <a:t>in Fig</a:t>
            </a:r>
            <a:r>
              <a:rPr lang="en-US" sz="2000" b="1" dirty="0"/>
              <a:t>. </a:t>
            </a:r>
            <a:r>
              <a:rPr lang="en-US" sz="2000" b="1" dirty="0" smtClean="0"/>
              <a:t>1e </a:t>
            </a:r>
            <a:r>
              <a:rPr lang="en-US" sz="2000" b="1" dirty="0"/>
              <a:t>is less than v, and so </a:t>
            </a:r>
            <a:r>
              <a:rPr lang="el-GR" sz="2000" b="1" dirty="0"/>
              <a:t>Δν</a:t>
            </a:r>
            <a:r>
              <a:rPr lang="en-US" sz="2000" b="1" dirty="0" smtClean="0"/>
              <a:t> </a:t>
            </a:r>
            <a:r>
              <a:rPr lang="en-US" sz="2000" b="1" dirty="0"/>
              <a:t>= v' - v will be negative</a:t>
            </a:r>
            <a:r>
              <a:rPr lang="en-US" sz="2000" b="1" dirty="0" smtClean="0"/>
              <a:t>. Consequently</a:t>
            </a:r>
            <a:r>
              <a:rPr lang="en-US" sz="2000" b="1" dirty="0"/>
              <a:t>, a will also be negative, and therefore it will act to the left</a:t>
            </a:r>
            <a:r>
              <a:rPr lang="en-US" sz="2000" b="1" dirty="0" smtClean="0"/>
              <a:t>, in </a:t>
            </a:r>
            <a:r>
              <a:rPr lang="en-US" sz="2000" b="1" dirty="0"/>
              <a:t>the opposite sense to v. Also, note that when the velocity is constant</a:t>
            </a:r>
            <a:r>
              <a:rPr lang="en-US" sz="2000" b="1" dirty="0" smtClean="0"/>
              <a:t>, the </a:t>
            </a:r>
            <a:r>
              <a:rPr lang="en-US" sz="2000" b="1" dirty="0"/>
              <a:t>acceleration is zero since </a:t>
            </a:r>
            <a:r>
              <a:rPr lang="el-GR" sz="2000" b="1" dirty="0"/>
              <a:t>Δν</a:t>
            </a:r>
            <a:r>
              <a:rPr lang="en-US" sz="2000" b="1" dirty="0" smtClean="0"/>
              <a:t> </a:t>
            </a:r>
            <a:r>
              <a:rPr lang="en-US" sz="2000" b="1" dirty="0"/>
              <a:t>= v - v = </a:t>
            </a:r>
            <a:r>
              <a:rPr lang="en-US" sz="2000" b="1" dirty="0" smtClean="0"/>
              <a:t>0. </a:t>
            </a:r>
            <a:r>
              <a:rPr lang="en-US" sz="2000" b="1" dirty="0"/>
              <a:t>Units commonly used </a:t>
            </a:r>
            <a:r>
              <a:rPr lang="en-US" sz="2000" b="1" dirty="0" smtClean="0"/>
              <a:t>to express </a:t>
            </a:r>
            <a:r>
              <a:rPr lang="en-US" sz="2000" b="1" dirty="0"/>
              <a:t>the magnitude of acceleration are m/s</a:t>
            </a:r>
            <a:r>
              <a:rPr lang="en-US" sz="2000" b="1" baseline="30000" dirty="0"/>
              <a:t>2 </a:t>
            </a:r>
            <a:r>
              <a:rPr lang="en-US" sz="2000" b="1" dirty="0"/>
              <a:t>or </a:t>
            </a:r>
            <a:r>
              <a:rPr lang="en-US" sz="2000" b="1" dirty="0" err="1"/>
              <a:t>ft</a:t>
            </a:r>
            <a:r>
              <a:rPr lang="en-US" sz="2000" b="1" dirty="0"/>
              <a:t>/s</a:t>
            </a:r>
            <a:r>
              <a:rPr lang="en-US" sz="2000" b="1" baseline="30000" dirty="0"/>
              <a:t>2</a:t>
            </a:r>
            <a:r>
              <a:rPr lang="en-US" sz="2000" b="1" dirty="0" smtClean="0"/>
              <a:t>. Finally</a:t>
            </a:r>
            <a:r>
              <a:rPr lang="en-US" sz="2000" b="1" dirty="0"/>
              <a:t>, an important differential relation involving the displacement</a:t>
            </a:r>
            <a:r>
              <a:rPr lang="en-US" sz="2000" b="1" dirty="0" smtClean="0"/>
              <a:t>, velocity</a:t>
            </a:r>
            <a:r>
              <a:rPr lang="en-US" sz="2000" b="1" dirty="0"/>
              <a:t>, and acceleration along the path may be obtained by </a:t>
            </a:r>
            <a:r>
              <a:rPr lang="en-US" sz="2000" b="1" dirty="0" smtClean="0"/>
              <a:t>eliminating the </a:t>
            </a:r>
            <a:r>
              <a:rPr lang="en-US" sz="2000" b="1" dirty="0"/>
              <a:t>time differential </a:t>
            </a:r>
            <a:r>
              <a:rPr lang="en-US" sz="2000" b="1" i="1" dirty="0" err="1"/>
              <a:t>dt</a:t>
            </a:r>
            <a:r>
              <a:rPr lang="en-US" sz="2000" b="1" dirty="0"/>
              <a:t> between </a:t>
            </a:r>
            <a:r>
              <a:rPr lang="en-US" sz="2000" b="1" dirty="0" err="1"/>
              <a:t>Eqs</a:t>
            </a:r>
            <a:r>
              <a:rPr lang="en-US" sz="2000" b="1" dirty="0"/>
              <a:t>. </a:t>
            </a:r>
            <a:r>
              <a:rPr lang="en-US" sz="2000" b="1" dirty="0" smtClean="0"/>
              <a:t>1 </a:t>
            </a:r>
            <a:r>
              <a:rPr lang="en-US" sz="2000" b="1" dirty="0"/>
              <a:t>and </a:t>
            </a:r>
            <a:r>
              <a:rPr lang="en-US" sz="2000" b="1" dirty="0" smtClean="0"/>
              <a:t>2</a:t>
            </a:r>
            <a:r>
              <a:rPr lang="en-US" sz="2000" b="1" dirty="0"/>
              <a:t>, which gives</a:t>
            </a:r>
            <a:endParaRPr lang="ar-IQ" sz="2000" b="1" dirty="0"/>
          </a:p>
        </p:txBody>
      </p:sp>
      <p:sp>
        <p:nvSpPr>
          <p:cNvPr id="5" name="Rectangle 4"/>
          <p:cNvSpPr/>
          <p:nvPr/>
        </p:nvSpPr>
        <p:spPr>
          <a:xfrm>
            <a:off x="3861708" y="3022899"/>
            <a:ext cx="1292341" cy="400110"/>
          </a:xfrm>
          <a:prstGeom prst="rect">
            <a:avLst/>
          </a:prstGeom>
        </p:spPr>
        <p:txBody>
          <a:bodyPr wrap="none">
            <a:spAutoFit/>
          </a:bodyPr>
          <a:lstStyle/>
          <a:p>
            <a:r>
              <a:rPr lang="en-US" sz="2000" b="1" dirty="0"/>
              <a:t>a ds = v dv</a:t>
            </a:r>
            <a:endParaRPr lang="ar-IQ" sz="2000" b="1" dirty="0"/>
          </a:p>
        </p:txBody>
      </p:sp>
      <p:sp>
        <p:nvSpPr>
          <p:cNvPr id="6" name="Rectangle 5"/>
          <p:cNvSpPr/>
          <p:nvPr/>
        </p:nvSpPr>
        <p:spPr>
          <a:xfrm>
            <a:off x="6948264" y="3038288"/>
            <a:ext cx="989373" cy="369332"/>
          </a:xfrm>
          <a:prstGeom prst="rect">
            <a:avLst/>
          </a:prstGeom>
        </p:spPr>
        <p:txBody>
          <a:bodyPr wrap="none">
            <a:spAutoFit/>
          </a:bodyPr>
          <a:lstStyle/>
          <a:p>
            <a:pPr rtl="0"/>
            <a:r>
              <a:rPr lang="en-US" dirty="0"/>
              <a:t>--------- </a:t>
            </a:r>
            <a:r>
              <a:rPr lang="en-US" dirty="0" smtClean="0"/>
              <a:t>3</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0306" y="3407620"/>
            <a:ext cx="382905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21770" y="4722070"/>
            <a:ext cx="9122229" cy="707886"/>
          </a:xfrm>
          <a:prstGeom prst="rect">
            <a:avLst/>
          </a:prstGeom>
        </p:spPr>
        <p:txBody>
          <a:bodyPr wrap="square">
            <a:spAutoFit/>
          </a:bodyPr>
          <a:lstStyle/>
          <a:p>
            <a:pPr algn="just" rtl="0"/>
            <a:r>
              <a:rPr lang="en-US" sz="2000" b="1" dirty="0"/>
              <a:t>Although we have now produced three important </a:t>
            </a:r>
            <a:r>
              <a:rPr lang="en-US" sz="2000" b="1" dirty="0" smtClean="0"/>
              <a:t>kinematic equations</a:t>
            </a:r>
            <a:r>
              <a:rPr lang="en-US" sz="2000" b="1" dirty="0"/>
              <a:t>, realize that the above equation is not independent </a:t>
            </a:r>
            <a:r>
              <a:rPr lang="en-US" sz="2000" b="1" dirty="0" smtClean="0"/>
              <a:t>of </a:t>
            </a:r>
            <a:r>
              <a:rPr lang="en-US" sz="2000" b="1" dirty="0" err="1" smtClean="0"/>
              <a:t>Eqs</a:t>
            </a:r>
            <a:r>
              <a:rPr lang="en-US" sz="2000" b="1" dirty="0"/>
              <a:t>. </a:t>
            </a:r>
            <a:r>
              <a:rPr lang="en-US" sz="2000" b="1" dirty="0" smtClean="0"/>
              <a:t>1 </a:t>
            </a:r>
            <a:r>
              <a:rPr lang="en-US" sz="2000" b="1" dirty="0"/>
              <a:t>and </a:t>
            </a:r>
            <a:r>
              <a:rPr lang="en-US" sz="2000" b="1" dirty="0" smtClean="0"/>
              <a:t>2</a:t>
            </a:r>
            <a:r>
              <a:rPr lang="en-US" sz="2000" b="1" dirty="0"/>
              <a:t>.</a:t>
            </a:r>
            <a:endParaRPr lang="ar-IQ" sz="2000" b="1" dirty="0"/>
          </a:p>
        </p:txBody>
      </p:sp>
    </p:spTree>
    <p:extLst>
      <p:ext uri="{BB962C8B-B14F-4D97-AF65-F5344CB8AC3E}">
        <p14:creationId xmlns:p14="http://schemas.microsoft.com/office/powerpoint/2010/main" val="4128052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48680"/>
            <a:ext cx="9144000" cy="2862322"/>
          </a:xfrm>
          <a:prstGeom prst="rect">
            <a:avLst/>
          </a:prstGeom>
        </p:spPr>
        <p:txBody>
          <a:bodyPr wrap="square">
            <a:spAutoFit/>
          </a:bodyPr>
          <a:lstStyle/>
          <a:p>
            <a:pPr algn="just" rtl="0"/>
            <a:r>
              <a:rPr lang="en-US" dirty="0" smtClean="0"/>
              <a:t>• Dynamics is concerned with bodies that have accelerated motion.</a:t>
            </a:r>
          </a:p>
          <a:p>
            <a:pPr algn="just" rtl="0"/>
            <a:r>
              <a:rPr lang="en-US" dirty="0" smtClean="0"/>
              <a:t>• Kinematics is a study of the geometry of the motion.</a:t>
            </a:r>
          </a:p>
          <a:p>
            <a:pPr algn="just" rtl="0"/>
            <a:r>
              <a:rPr lang="en-US" dirty="0" smtClean="0"/>
              <a:t>• Kinetics is a study of the forces that cause the motion.</a:t>
            </a:r>
          </a:p>
          <a:p>
            <a:pPr algn="just" rtl="0"/>
            <a:r>
              <a:rPr lang="en-US" dirty="0" smtClean="0"/>
              <a:t>• Rectilinear kinematics refers to straight-line motion.</a:t>
            </a:r>
          </a:p>
          <a:p>
            <a:pPr algn="just" rtl="0"/>
            <a:r>
              <a:rPr lang="en-US" dirty="0" smtClean="0"/>
              <a:t>• Speed refers to the magnitude of velocity.</a:t>
            </a:r>
          </a:p>
          <a:p>
            <a:pPr algn="just" rtl="0"/>
            <a:r>
              <a:rPr lang="en-US" dirty="0" smtClean="0"/>
              <a:t>• Average speed is the total distance traveled divided by the total time. This is different from the average velocity, which is the displacement divided by the time.</a:t>
            </a:r>
          </a:p>
          <a:p>
            <a:pPr algn="just" rtl="0"/>
            <a:r>
              <a:rPr lang="en-US" dirty="0" smtClean="0"/>
              <a:t>• A particle that is slowing down is decelerating.</a:t>
            </a:r>
          </a:p>
          <a:p>
            <a:pPr algn="just" rtl="0"/>
            <a:r>
              <a:rPr lang="en-US" dirty="0" smtClean="0"/>
              <a:t>• A particle can have an acceleration and yet have zero velocity.</a:t>
            </a:r>
          </a:p>
          <a:p>
            <a:pPr algn="just" rtl="0"/>
            <a:r>
              <a:rPr lang="en-US" dirty="0" smtClean="0"/>
              <a:t>• The relationship a ds = v dv is derived from a = dv/</a:t>
            </a:r>
            <a:r>
              <a:rPr lang="en-US" dirty="0" err="1" smtClean="0"/>
              <a:t>dt</a:t>
            </a:r>
            <a:r>
              <a:rPr lang="en-US" dirty="0" smtClean="0"/>
              <a:t> and v = ds/</a:t>
            </a:r>
            <a:r>
              <a:rPr lang="en-US" dirty="0" err="1" smtClean="0"/>
              <a:t>dt</a:t>
            </a:r>
            <a:r>
              <a:rPr lang="en-US" dirty="0" smtClean="0"/>
              <a:t>, by eliminating </a:t>
            </a:r>
            <a:r>
              <a:rPr lang="en-US" dirty="0" err="1" smtClean="0"/>
              <a:t>dt</a:t>
            </a:r>
            <a:endParaRPr lang="ar-IQ" dirty="0"/>
          </a:p>
        </p:txBody>
      </p:sp>
      <p:sp>
        <p:nvSpPr>
          <p:cNvPr id="5" name="Rectangle 4"/>
          <p:cNvSpPr/>
          <p:nvPr/>
        </p:nvSpPr>
        <p:spPr>
          <a:xfrm>
            <a:off x="0" y="178956"/>
            <a:ext cx="2343014" cy="461665"/>
          </a:xfrm>
          <a:prstGeom prst="rect">
            <a:avLst/>
          </a:prstGeom>
        </p:spPr>
        <p:txBody>
          <a:bodyPr wrap="none">
            <a:spAutoFit/>
          </a:bodyPr>
          <a:lstStyle/>
          <a:p>
            <a:r>
              <a:rPr lang="en-US" sz="2400" b="1" u="sng" dirty="0">
                <a:solidFill>
                  <a:srgbClr val="FF0000"/>
                </a:solidFill>
              </a:rPr>
              <a:t>Important Points</a:t>
            </a:r>
            <a:endParaRPr lang="ar-IQ" sz="2400" b="1" u="sng" dirty="0">
              <a:solidFill>
                <a:srgbClr val="FF0000"/>
              </a:solidFill>
            </a:endParaRPr>
          </a:p>
        </p:txBody>
      </p:sp>
    </p:spTree>
    <p:extLst>
      <p:ext uri="{BB962C8B-B14F-4D97-AF65-F5344CB8AC3E}">
        <p14:creationId xmlns:p14="http://schemas.microsoft.com/office/powerpoint/2010/main" val="3462806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7216"/>
            <a:ext cx="8229600" cy="1143000"/>
          </a:xfrm>
        </p:spPr>
        <p:txBody>
          <a:bodyPr/>
          <a:lstStyle/>
          <a:p>
            <a:r>
              <a:rPr lang="en-US" dirty="0" smtClean="0">
                <a:solidFill>
                  <a:srgbClr val="FF0000"/>
                </a:solidFill>
              </a:rPr>
              <a:t>Important Rules</a:t>
            </a:r>
            <a:endParaRPr lang="en-US" dirty="0">
              <a:solidFill>
                <a:srgbClr val="FF0000"/>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124744"/>
                <a:ext cx="8229600" cy="5400600"/>
              </a:xfrm>
            </p:spPr>
            <p:txBody>
              <a:bodyPr>
                <a:normAutofit fontScale="70000" lnSpcReduction="20000"/>
              </a:bodyPr>
              <a:lstStyle/>
              <a:p>
                <a:pPr algn="l" rtl="0"/>
                <a:r>
                  <a:rPr lang="en-US" dirty="0" smtClean="0"/>
                  <a:t>If s = f(t)                            s =  2t</a:t>
                </a:r>
                <a:r>
                  <a:rPr lang="en-US" baseline="30000" dirty="0" smtClean="0"/>
                  <a:t>2</a:t>
                </a:r>
                <a:r>
                  <a:rPr lang="en-US" dirty="0" smtClean="0"/>
                  <a:t> + 4t + 10</a:t>
                </a:r>
              </a:p>
              <a:p>
                <a:pPr marL="0" indent="0" algn="l" rtl="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𝑑𝑠</m:t>
                          </m:r>
                        </m:num>
                        <m:den>
                          <m:r>
                            <a:rPr lang="en-US" b="0" i="1" smtClean="0">
                              <a:latin typeface="Cambria Math" panose="02040503050406030204" pitchFamily="18" charset="0"/>
                            </a:rPr>
                            <m:t>𝑑𝑡</m:t>
                          </m:r>
                        </m:den>
                      </m:f>
                      <m:r>
                        <a:rPr lang="en-US" b="0" i="1" smtClean="0">
                          <a:latin typeface="Cambria Math" panose="02040503050406030204" pitchFamily="18" charset="0"/>
                        </a:rPr>
                        <m:t>=</m:t>
                      </m:r>
                      <m:r>
                        <a:rPr lang="en-US" b="0" i="1" smtClean="0">
                          <a:latin typeface="Cambria Math" panose="02040503050406030204" pitchFamily="18" charset="0"/>
                        </a:rPr>
                        <m:t>4</m:t>
                      </m:r>
                      <m:r>
                        <a:rPr lang="en-US" b="0" i="1" smtClean="0">
                          <a:latin typeface="Cambria Math" panose="02040503050406030204" pitchFamily="18" charset="0"/>
                        </a:rPr>
                        <m:t>𝑡</m:t>
                      </m:r>
                      <m:r>
                        <a:rPr lang="en-US" b="0" i="1" smtClean="0">
                          <a:latin typeface="Cambria Math" panose="02040503050406030204" pitchFamily="18" charset="0"/>
                        </a:rPr>
                        <m:t>+</m:t>
                      </m:r>
                      <m:r>
                        <a:rPr lang="en-US" b="0" i="1" smtClean="0">
                          <a:latin typeface="Cambria Math" panose="02040503050406030204" pitchFamily="18" charset="0"/>
                        </a:rPr>
                        <m:t>4</m:t>
                      </m:r>
                    </m:oMath>
                  </m:oMathPara>
                </a14:m>
                <a:endParaRPr lang="en-US" dirty="0" smtClean="0"/>
              </a:p>
              <a:p>
                <a:pPr marL="0" indent="0" algn="l" rtl="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𝑎</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𝑑𝑣</m:t>
                          </m:r>
                        </m:num>
                        <m:den>
                          <m:r>
                            <a:rPr lang="en-US" b="0" i="1" smtClean="0">
                              <a:latin typeface="Cambria Math" panose="02040503050406030204" pitchFamily="18" charset="0"/>
                            </a:rPr>
                            <m:t>𝑑𝑡</m:t>
                          </m:r>
                        </m:den>
                      </m:f>
                      <m:r>
                        <a:rPr lang="en-US" b="0" i="1" smtClean="0">
                          <a:latin typeface="Cambria Math" panose="02040503050406030204" pitchFamily="18" charset="0"/>
                        </a:rPr>
                        <m:t>=</m:t>
                      </m:r>
                      <m:r>
                        <a:rPr lang="en-US" b="0" i="1" smtClean="0">
                          <a:latin typeface="Cambria Math" panose="02040503050406030204" pitchFamily="18" charset="0"/>
                        </a:rPr>
                        <m:t>4</m:t>
                      </m:r>
                      <m:r>
                        <a:rPr lang="en-US" b="0" i="1" smtClean="0">
                          <a:latin typeface="Cambria Math" panose="02040503050406030204" pitchFamily="18" charset="0"/>
                        </a:rPr>
                        <m:t>           </m:t>
                      </m:r>
                    </m:oMath>
                  </m:oMathPara>
                </a14:m>
                <a:endParaRPr lang="en-US" b="0" dirty="0" smtClean="0"/>
              </a:p>
              <a:p>
                <a:pPr algn="l" rtl="0"/>
                <a:r>
                  <a:rPr lang="en-US" dirty="0" smtClean="0"/>
                  <a:t>If a = f(t)                           </a:t>
                </a:r>
                <a14:m>
                  <m:oMath xmlns:m="http://schemas.openxmlformats.org/officeDocument/2006/math">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2</m:t>
                    </m:r>
                    <m:r>
                      <a:rPr lang="en-US" b="0" i="1" smtClean="0">
                        <a:latin typeface="Cambria Math" panose="02040503050406030204" pitchFamily="18" charset="0"/>
                      </a:rPr>
                      <m:t>𝑡</m:t>
                    </m:r>
                    <m:r>
                      <a:rPr lang="en-US" b="0" i="1" smtClean="0">
                        <a:latin typeface="Cambria Math" panose="02040503050406030204" pitchFamily="18" charset="0"/>
                      </a:rPr>
                      <m:t>+</m:t>
                    </m:r>
                    <m:r>
                      <a:rPr lang="en-US" b="0" i="1" smtClean="0">
                        <a:latin typeface="Cambria Math" panose="02040503050406030204" pitchFamily="18" charset="0"/>
                      </a:rPr>
                      <m:t>7</m:t>
                    </m:r>
                  </m:oMath>
                </a14:m>
                <a:endParaRPr lang="en-US" b="0" dirty="0" smtClean="0"/>
              </a:p>
              <a:p>
                <a:pPr marL="0" indent="0" algn="l" rtl="0">
                  <a:buNone/>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𝑑𝑣</m:t>
                      </m:r>
                      <m:r>
                        <a:rPr lang="en-US" sz="2400" b="0" i="1" smtClean="0">
                          <a:latin typeface="Cambria Math" panose="02040503050406030204" pitchFamily="18" charset="0"/>
                        </a:rPr>
                        <m:t>=</m:t>
                      </m:r>
                      <m:r>
                        <a:rPr lang="en-US" sz="2400" b="0" i="1" smtClean="0">
                          <a:latin typeface="Cambria Math" panose="02040503050406030204" pitchFamily="18" charset="0"/>
                        </a:rPr>
                        <m:t>𝑎𝑑𝑡</m:t>
                      </m:r>
                      <m:r>
                        <a:rPr lang="en-US" sz="2400" b="0" i="1" smtClean="0">
                          <a:latin typeface="Cambria Math" panose="02040503050406030204" pitchFamily="18" charset="0"/>
                        </a:rPr>
                        <m:t> →</m:t>
                      </m:r>
                      <m:nary>
                        <m:naryPr>
                          <m:ctrlPr>
                            <a:rPr lang="en-US" sz="2400" i="1">
                              <a:latin typeface="Cambria Math" panose="02040503050406030204" pitchFamily="18" charset="0"/>
                            </a:rPr>
                          </m:ctrlPr>
                        </m:naryPr>
                        <m:sub>
                          <m:sSub>
                            <m:sSubPr>
                              <m:ctrlPr>
                                <a:rPr lang="en-US" sz="2400" i="1">
                                  <a:latin typeface="Cambria Math" panose="02040503050406030204" pitchFamily="18" charset="0"/>
                                </a:rPr>
                              </m:ctrlPr>
                            </m:sSubPr>
                            <m:e>
                              <m:r>
                                <a:rPr lang="en-US" sz="2400" i="1">
                                  <a:latin typeface="Cambria Math" panose="02040503050406030204" pitchFamily="18" charset="0"/>
                                </a:rPr>
                                <m:t>𝑣</m:t>
                              </m:r>
                            </m:e>
                            <m:sub>
                              <m:r>
                                <a:rPr lang="en-US" sz="2400" i="1">
                                  <a:latin typeface="Cambria Math" panose="02040503050406030204" pitchFamily="18" charset="0"/>
                                </a:rPr>
                                <m:t>0</m:t>
                              </m:r>
                            </m:sub>
                          </m:sSub>
                        </m:sub>
                        <m:sup>
                          <m:r>
                            <a:rPr lang="en-US" sz="2400" i="1">
                              <a:latin typeface="Cambria Math" panose="02040503050406030204" pitchFamily="18" charset="0"/>
                            </a:rPr>
                            <m:t>𝑣</m:t>
                          </m:r>
                        </m:sup>
                        <m:e>
                          <m:r>
                            <a:rPr lang="en-US" sz="2400" i="1">
                              <a:latin typeface="Cambria Math" panose="02040503050406030204" pitchFamily="18" charset="0"/>
                            </a:rPr>
                            <m:t>𝑑𝑣</m:t>
                          </m:r>
                        </m:e>
                      </m:nary>
                      <m:r>
                        <a:rPr lang="en-US" sz="2400" i="1">
                          <a:latin typeface="Cambria Math" panose="02040503050406030204" pitchFamily="18" charset="0"/>
                        </a:rPr>
                        <m:t>=</m:t>
                      </m:r>
                      <m:nary>
                        <m:naryPr>
                          <m:ctrlPr>
                            <a:rPr lang="en-US" sz="2400" i="1">
                              <a:latin typeface="Cambria Math" panose="02040503050406030204" pitchFamily="18" charset="0"/>
                            </a:rPr>
                          </m:ctrlPr>
                        </m:naryPr>
                        <m:sub>
                          <m:r>
                            <a:rPr lang="en-US" sz="2400" b="0" i="1" smtClean="0">
                              <a:latin typeface="Cambria Math" panose="02040503050406030204" pitchFamily="18" charset="0"/>
                            </a:rPr>
                            <m:t>0</m:t>
                          </m:r>
                        </m:sub>
                        <m:sup>
                          <m:r>
                            <a:rPr lang="en-US" sz="2400" b="0" i="1" smtClean="0">
                              <a:latin typeface="Cambria Math" panose="02040503050406030204" pitchFamily="18" charset="0"/>
                            </a:rPr>
                            <m:t>𝑡</m:t>
                          </m:r>
                        </m:sup>
                        <m:e>
                          <m:r>
                            <a:rPr lang="en-US" sz="2400" b="0" i="1" smtClean="0">
                              <a:latin typeface="Cambria Math" panose="02040503050406030204" pitchFamily="18" charset="0"/>
                            </a:rPr>
                            <m:t>(</m:t>
                          </m:r>
                          <m:r>
                            <a:rPr lang="en-US" sz="2400" i="1">
                              <a:latin typeface="Cambria Math" panose="02040503050406030204" pitchFamily="18" charset="0"/>
                            </a:rPr>
                            <m:t>2</m:t>
                          </m:r>
                          <m:r>
                            <a:rPr lang="en-US" sz="2400" i="1">
                              <a:latin typeface="Cambria Math" panose="02040503050406030204" pitchFamily="18" charset="0"/>
                            </a:rPr>
                            <m:t>𝑡</m:t>
                          </m:r>
                          <m:r>
                            <a:rPr lang="en-US" sz="2400" i="1">
                              <a:latin typeface="Cambria Math" panose="02040503050406030204" pitchFamily="18" charset="0"/>
                            </a:rPr>
                            <m:t>+</m:t>
                          </m:r>
                          <m:r>
                            <a:rPr lang="en-US" sz="2400" i="1">
                              <a:latin typeface="Cambria Math" panose="02040503050406030204" pitchFamily="18" charset="0"/>
                            </a:rPr>
                            <m:t>7</m:t>
                          </m:r>
                          <m:r>
                            <m:rPr>
                              <m:nor/>
                            </m:rPr>
                            <a:rPr lang="en-US" sz="2400" dirty="0"/>
                            <m:t> </m:t>
                          </m:r>
                          <m:r>
                            <a:rPr lang="en-US" sz="2400" b="0" i="1" dirty="0" smtClean="0">
                              <a:latin typeface="Cambria Math" panose="02040503050406030204" pitchFamily="18" charset="0"/>
                            </a:rPr>
                            <m:t>)</m:t>
                          </m:r>
                          <m:r>
                            <a:rPr lang="en-US" sz="2400" i="1">
                              <a:latin typeface="Cambria Math" panose="02040503050406030204" pitchFamily="18" charset="0"/>
                            </a:rPr>
                            <m:t>𝑑𝑡</m:t>
                          </m:r>
                        </m:e>
                      </m:nary>
                      <m:r>
                        <a:rPr lang="en-US"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𝑣</m:t>
                      </m:r>
                      <m:r>
                        <a:rPr lang="en-US" sz="2400" b="0" i="1" smtClean="0">
                          <a:latin typeface="Cambria Math" panose="02040503050406030204" pitchFamily="18" charset="0"/>
                          <a:ea typeface="Cambria Math" panose="02040503050406030204" pitchFamily="18" charset="0"/>
                        </a:rPr>
                        <m:t>−</m:t>
                      </m:r>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𝑣</m:t>
                          </m:r>
                        </m:e>
                        <m:sub>
                          <m:r>
                            <a:rPr lang="en-US" sz="2400" b="0" i="1" smtClean="0">
                              <a:latin typeface="Cambria Math" panose="02040503050406030204" pitchFamily="18" charset="0"/>
                              <a:ea typeface="Cambria Math" panose="02040503050406030204" pitchFamily="18" charset="0"/>
                            </a:rPr>
                            <m:t>0</m:t>
                          </m:r>
                        </m:sub>
                      </m:sSub>
                      <m:r>
                        <a:rPr lang="en-US" sz="2400" b="0" i="1" smtClean="0">
                          <a:latin typeface="Cambria Math" panose="02040503050406030204" pitchFamily="18" charset="0"/>
                          <a:ea typeface="Cambria Math" panose="02040503050406030204" pitchFamily="18" charset="0"/>
                        </a:rPr>
                        <m:t>=</m:t>
                      </m:r>
                      <m:sSup>
                        <m:sSupPr>
                          <m:ctrlPr>
                            <a:rPr lang="en-US" sz="2400" b="0" i="1" smtClean="0">
                              <a:latin typeface="Cambria Math" panose="02040503050406030204" pitchFamily="18" charset="0"/>
                              <a:ea typeface="Cambria Math" panose="02040503050406030204" pitchFamily="18" charset="0"/>
                            </a:rPr>
                          </m:ctrlPr>
                        </m:sSupPr>
                        <m:e>
                          <m:r>
                            <a:rPr lang="en-US" sz="2400" b="0" i="1" smtClean="0">
                              <a:latin typeface="Cambria Math" panose="02040503050406030204" pitchFamily="18" charset="0"/>
                              <a:ea typeface="Cambria Math" panose="02040503050406030204" pitchFamily="18" charset="0"/>
                            </a:rPr>
                            <m:t>𝑡</m:t>
                          </m:r>
                        </m:e>
                        <m:sup>
                          <m:r>
                            <a:rPr lang="en-US" sz="2400" b="0" i="1" smtClean="0">
                              <a:latin typeface="Cambria Math" panose="02040503050406030204" pitchFamily="18" charset="0"/>
                              <a:ea typeface="Cambria Math" panose="02040503050406030204" pitchFamily="18" charset="0"/>
                            </a:rPr>
                            <m:t>2</m:t>
                          </m:r>
                        </m:sup>
                      </m:sSup>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7</m:t>
                      </m:r>
                      <m:r>
                        <a:rPr lang="en-US" sz="2400" b="0" i="1" smtClean="0">
                          <a:latin typeface="Cambria Math" panose="02040503050406030204" pitchFamily="18" charset="0"/>
                          <a:ea typeface="Cambria Math" panose="02040503050406030204" pitchFamily="18" charset="0"/>
                        </a:rPr>
                        <m:t>𝑡</m:t>
                      </m:r>
                    </m:oMath>
                  </m:oMathPara>
                </a14:m>
                <a:endParaRPr lang="en-US" sz="2800" dirty="0" smtClean="0"/>
              </a:p>
              <a:p>
                <a:pPr marL="0" indent="0" algn="l" rtl="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0</m:t>
                          </m:r>
                        </m:sub>
                      </m:sSub>
                      <m:r>
                        <a:rPr lang="en-US" b="0" i="1" smtClean="0">
                          <a:latin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𝑡</m:t>
                          </m:r>
                        </m:e>
                        <m:sup>
                          <m:r>
                            <a:rPr lang="en-US" i="1">
                              <a:latin typeface="Cambria Math" panose="02040503050406030204" pitchFamily="18" charset="0"/>
                              <a:ea typeface="Cambria Math" panose="02040503050406030204" pitchFamily="18" charset="0"/>
                            </a:rPr>
                            <m:t>2</m:t>
                          </m:r>
                        </m:sup>
                      </m:sSup>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7</m:t>
                      </m:r>
                      <m:r>
                        <a:rPr lang="en-US" i="1">
                          <a:latin typeface="Cambria Math" panose="02040503050406030204" pitchFamily="18" charset="0"/>
                          <a:ea typeface="Cambria Math" panose="02040503050406030204" pitchFamily="18" charset="0"/>
                        </a:rPr>
                        <m:t>𝑡</m:t>
                      </m:r>
                    </m:oMath>
                  </m:oMathPara>
                </a14:m>
                <a:endParaRPr lang="en-US" dirty="0"/>
              </a:p>
              <a:p>
                <a:pPr marL="0" indent="0" algn="l" rtl="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𝑑𝑠</m:t>
                      </m:r>
                      <m:r>
                        <a:rPr lang="en-US" b="0" i="1" smtClean="0">
                          <a:latin typeface="Cambria Math" panose="02040503050406030204" pitchFamily="18" charset="0"/>
                        </a:rPr>
                        <m:t>=</m:t>
                      </m:r>
                      <m:r>
                        <a:rPr lang="en-US" b="0" i="1" smtClean="0">
                          <a:latin typeface="Cambria Math" panose="02040503050406030204" pitchFamily="18" charset="0"/>
                        </a:rPr>
                        <m:t>𝑣𝑑𝑡</m:t>
                      </m:r>
                      <m:r>
                        <a:rPr lang="en-US" b="0" i="1" smtClean="0">
                          <a:latin typeface="Cambria Math" panose="02040503050406030204" pitchFamily="18" charset="0"/>
                        </a:rPr>
                        <m:t> →</m:t>
                      </m:r>
                      <m:nary>
                        <m:naryPr>
                          <m:ctrlPr>
                            <a:rPr lang="en-US" i="1">
                              <a:latin typeface="Cambria Math" panose="02040503050406030204" pitchFamily="18" charset="0"/>
                            </a:rPr>
                          </m:ctrlPr>
                        </m:naryPr>
                        <m:sub>
                          <m:sSub>
                            <m:sSubPr>
                              <m:ctrlPr>
                                <a:rPr lang="en-US" i="1">
                                  <a:latin typeface="Cambria Math" panose="02040503050406030204" pitchFamily="18" charset="0"/>
                                </a:rPr>
                              </m:ctrlPr>
                            </m:sSubPr>
                            <m:e>
                              <m:r>
                                <a:rPr lang="en-US" b="0" i="1" smtClean="0">
                                  <a:latin typeface="Cambria Math" panose="02040503050406030204" pitchFamily="18" charset="0"/>
                                </a:rPr>
                                <m:t>𝑠</m:t>
                              </m:r>
                            </m:e>
                            <m:sub>
                              <m:r>
                                <a:rPr lang="en-US" i="1">
                                  <a:latin typeface="Cambria Math" panose="02040503050406030204" pitchFamily="18" charset="0"/>
                                </a:rPr>
                                <m:t>0</m:t>
                              </m:r>
                            </m:sub>
                          </m:sSub>
                        </m:sub>
                        <m:sup>
                          <m:r>
                            <a:rPr lang="en-US" b="0" i="1" smtClean="0">
                              <a:latin typeface="Cambria Math" panose="02040503050406030204" pitchFamily="18" charset="0"/>
                            </a:rPr>
                            <m:t>𝑠</m:t>
                          </m:r>
                        </m:sup>
                        <m:e>
                          <m:r>
                            <a:rPr lang="en-US" i="1">
                              <a:latin typeface="Cambria Math" panose="02040503050406030204" pitchFamily="18" charset="0"/>
                            </a:rPr>
                            <m:t>𝑑</m:t>
                          </m:r>
                          <m:r>
                            <a:rPr lang="en-US" b="0" i="1" smtClean="0">
                              <a:latin typeface="Cambria Math" panose="02040503050406030204" pitchFamily="18" charset="0"/>
                            </a:rPr>
                            <m:t>𝑠</m:t>
                          </m:r>
                        </m:e>
                      </m:nary>
                      <m:r>
                        <a:rPr lang="en-US" i="1">
                          <a:latin typeface="Cambria Math" panose="02040503050406030204" pitchFamily="18" charset="0"/>
                        </a:rPr>
                        <m:t>=</m:t>
                      </m:r>
                      <m:nary>
                        <m:naryPr>
                          <m:ctrlPr>
                            <a:rPr lang="en-US" i="1">
                              <a:latin typeface="Cambria Math" panose="02040503050406030204" pitchFamily="18" charset="0"/>
                            </a:rPr>
                          </m:ctrlPr>
                        </m:naryPr>
                        <m:sub>
                          <m:r>
                            <a:rPr lang="en-US" i="1">
                              <a:latin typeface="Cambria Math" panose="02040503050406030204" pitchFamily="18" charset="0"/>
                            </a:rPr>
                            <m:t>0</m:t>
                          </m:r>
                        </m:sub>
                        <m:sup>
                          <m:r>
                            <a:rPr lang="en-US" i="1">
                              <a:latin typeface="Cambria Math" panose="02040503050406030204" pitchFamily="18" charset="0"/>
                            </a:rPr>
                            <m:t>𝑡</m:t>
                          </m:r>
                        </m:sup>
                        <m:e>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0</m:t>
                              </m:r>
                            </m:sub>
                          </m:sSub>
                          <m:r>
                            <a:rPr lang="en-US" i="1">
                              <a:latin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𝑡</m:t>
                              </m:r>
                            </m:e>
                            <m:sup>
                              <m:r>
                                <a:rPr lang="en-US" i="1">
                                  <a:latin typeface="Cambria Math" panose="02040503050406030204" pitchFamily="18" charset="0"/>
                                  <a:ea typeface="Cambria Math" panose="02040503050406030204" pitchFamily="18" charset="0"/>
                                </a:rPr>
                                <m:t>2</m:t>
                              </m:r>
                            </m:sup>
                          </m:sSup>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7</m:t>
                          </m:r>
                          <m:r>
                            <a:rPr lang="en-US" i="1">
                              <a:latin typeface="Cambria Math" panose="02040503050406030204" pitchFamily="18" charset="0"/>
                              <a:ea typeface="Cambria Math" panose="02040503050406030204" pitchFamily="18" charset="0"/>
                            </a:rPr>
                            <m:t>𝑡</m:t>
                          </m:r>
                          <m:r>
                            <a:rPr lang="en-US" b="0" i="1" smtClean="0">
                              <a:latin typeface="Cambria Math" panose="02040503050406030204" pitchFamily="18" charset="0"/>
                              <a:ea typeface="Cambria Math" panose="02040503050406030204" pitchFamily="18" charset="0"/>
                            </a:rPr>
                            <m:t>)</m:t>
                          </m:r>
                          <m:r>
                            <m:rPr>
                              <m:nor/>
                            </m:rPr>
                            <a:rPr lang="en-US" dirty="0"/>
                            <m:t> </m:t>
                          </m:r>
                          <m:r>
                            <a:rPr lang="en-US" i="1">
                              <a:latin typeface="Cambria Math" panose="02040503050406030204" pitchFamily="18" charset="0"/>
                            </a:rPr>
                            <m:t>𝑑𝑡</m:t>
                          </m:r>
                        </m:e>
                      </m:nary>
                      <m:r>
                        <a:rPr lang="en-US" b="0" i="1" smtClean="0">
                          <a:latin typeface="Cambria Math" panose="02040503050406030204" pitchFamily="18" charset="0"/>
                        </a:rPr>
                        <m:t> </m:t>
                      </m:r>
                    </m:oMath>
                  </m:oMathPara>
                </a14:m>
                <a:endParaRPr lang="en-US" b="0" i="1" dirty="0" smtClean="0">
                  <a:latin typeface="Cambria Math" panose="02040503050406030204" pitchFamily="18" charset="0"/>
                </a:endParaRPr>
              </a:p>
              <a:p>
                <a:pPr marL="0" indent="0" algn="l" rtl="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𝑠</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𝑠</m:t>
                          </m:r>
                        </m:e>
                        <m:sub>
                          <m:r>
                            <a:rPr lang="en-US" b="0" i="1" smtClean="0">
                              <a:latin typeface="Cambria Math" panose="02040503050406030204" pitchFamily="18" charset="0"/>
                              <a:ea typeface="Cambria Math" panose="02040503050406030204" pitchFamily="18" charset="0"/>
                            </a:rPr>
                            <m:t>0</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0</m:t>
                          </m:r>
                        </m:sub>
                      </m:sSub>
                      <m:r>
                        <a:rPr lang="en-US" b="0" i="1" smtClean="0">
                          <a:latin typeface="Cambria Math" panose="02040503050406030204" pitchFamily="18" charset="0"/>
                        </a:rPr>
                        <m:t>𝑡</m:t>
                      </m:r>
                      <m:r>
                        <a:rPr lang="en-US" i="1">
                          <a:latin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f>
                            <m:fPr>
                              <m:ctrlPr>
                                <a:rPr lang="en-US"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3</m:t>
                              </m:r>
                            </m:den>
                          </m:f>
                          <m:r>
                            <a:rPr lang="en-US" i="1">
                              <a:latin typeface="Cambria Math" panose="02040503050406030204" pitchFamily="18" charset="0"/>
                              <a:ea typeface="Cambria Math" panose="02040503050406030204" pitchFamily="18" charset="0"/>
                            </a:rPr>
                            <m:t>𝑡</m:t>
                          </m:r>
                        </m:e>
                        <m:sup>
                          <m:r>
                            <a:rPr lang="en-US" b="0" i="1" smtClean="0">
                              <a:latin typeface="Cambria Math" panose="02040503050406030204" pitchFamily="18" charset="0"/>
                              <a:ea typeface="Cambria Math" panose="02040503050406030204" pitchFamily="18" charset="0"/>
                            </a:rPr>
                            <m:t>3</m:t>
                          </m:r>
                        </m:sup>
                      </m:sSup>
                      <m:r>
                        <a:rPr lang="en-US" i="1">
                          <a:latin typeface="Cambria Math" panose="02040503050406030204" pitchFamily="18" charset="0"/>
                          <a:ea typeface="Cambria Math" panose="02040503050406030204" pitchFamily="18" charset="0"/>
                        </a:rPr>
                        <m:t>+</m:t>
                      </m:r>
                      <m:f>
                        <m:fPr>
                          <m:ctrlPr>
                            <a:rPr lang="en-US"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7</m:t>
                          </m:r>
                        </m:num>
                        <m:den>
                          <m:r>
                            <a:rPr lang="en-US" b="0" i="1" smtClean="0">
                              <a:latin typeface="Cambria Math" panose="02040503050406030204" pitchFamily="18" charset="0"/>
                              <a:ea typeface="Cambria Math" panose="02040503050406030204" pitchFamily="18" charset="0"/>
                            </a:rPr>
                            <m:t>2</m:t>
                          </m:r>
                        </m:den>
                      </m:f>
                      <m:sSup>
                        <m:sSupPr>
                          <m:ctrlPr>
                            <a:rPr lang="en-US"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𝑡</m:t>
                          </m:r>
                        </m:e>
                        <m:sup>
                          <m:r>
                            <a:rPr lang="en-US" b="0" i="1" smtClean="0">
                              <a:latin typeface="Cambria Math" panose="02040503050406030204" pitchFamily="18" charset="0"/>
                              <a:ea typeface="Cambria Math" panose="02040503050406030204" pitchFamily="18" charset="0"/>
                            </a:rPr>
                            <m:t>2</m:t>
                          </m:r>
                        </m:sup>
                      </m:sSup>
                    </m:oMath>
                  </m:oMathPara>
                </a14:m>
                <a:endParaRPr lang="en-US" dirty="0"/>
              </a:p>
              <a:p>
                <a:pPr marL="0" indent="0" algn="l" rtl="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𝑠</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0</m:t>
                          </m:r>
                        </m:sub>
                      </m:sSub>
                      <m:r>
                        <a:rPr lang="en-US" i="1">
                          <a:latin typeface="Cambria Math" panose="02040503050406030204" pitchFamily="18" charset="0"/>
                        </a:rPr>
                        <m:t>𝑡</m:t>
                      </m:r>
                      <m:r>
                        <a:rPr lang="en-US" i="1">
                          <a:latin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1</m:t>
                              </m:r>
                            </m:num>
                            <m:den>
                              <m:r>
                                <a:rPr lang="en-US" i="1">
                                  <a:latin typeface="Cambria Math" panose="02040503050406030204" pitchFamily="18" charset="0"/>
                                  <a:ea typeface="Cambria Math" panose="02040503050406030204" pitchFamily="18" charset="0"/>
                                </a:rPr>
                                <m:t>3</m:t>
                              </m:r>
                            </m:den>
                          </m:f>
                          <m:r>
                            <a:rPr lang="en-US" i="1">
                              <a:latin typeface="Cambria Math" panose="02040503050406030204" pitchFamily="18" charset="0"/>
                              <a:ea typeface="Cambria Math" panose="02040503050406030204" pitchFamily="18" charset="0"/>
                            </a:rPr>
                            <m:t>𝑡</m:t>
                          </m:r>
                        </m:e>
                        <m:sup>
                          <m:r>
                            <a:rPr lang="en-US" i="1">
                              <a:latin typeface="Cambria Math" panose="02040503050406030204" pitchFamily="18" charset="0"/>
                              <a:ea typeface="Cambria Math" panose="02040503050406030204" pitchFamily="18" charset="0"/>
                            </a:rPr>
                            <m:t>3</m:t>
                          </m:r>
                        </m:sup>
                      </m:sSup>
                      <m:r>
                        <a:rPr lang="en-US" i="1">
                          <a:latin typeface="Cambria Math" panose="02040503050406030204" pitchFamily="18" charset="0"/>
                          <a:ea typeface="Cambria Math" panose="02040503050406030204" pitchFamily="18" charset="0"/>
                        </a:rPr>
                        <m:t>+</m:t>
                      </m:r>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7</m:t>
                          </m:r>
                        </m:num>
                        <m:den>
                          <m:r>
                            <a:rPr lang="en-US" i="1">
                              <a:latin typeface="Cambria Math" panose="02040503050406030204" pitchFamily="18" charset="0"/>
                              <a:ea typeface="Cambria Math" panose="02040503050406030204" pitchFamily="18" charset="0"/>
                            </a:rPr>
                            <m:t>2</m:t>
                          </m:r>
                        </m:den>
                      </m:f>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𝑡</m:t>
                          </m:r>
                        </m:e>
                        <m:sup>
                          <m:r>
                            <a:rPr lang="en-US" i="1">
                              <a:latin typeface="Cambria Math" panose="02040503050406030204" pitchFamily="18" charset="0"/>
                              <a:ea typeface="Cambria Math" panose="02040503050406030204" pitchFamily="18" charset="0"/>
                            </a:rPr>
                            <m:t>2</m:t>
                          </m:r>
                        </m:sup>
                      </m:sSup>
                    </m:oMath>
                  </m:oMathPara>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124744"/>
                <a:ext cx="8229600" cy="5400600"/>
              </a:xfrm>
              <a:blipFill rotWithShape="0">
                <a:blip r:embed="rId2"/>
                <a:stretch>
                  <a:fillRect l="-815" t="-1921"/>
                </a:stretch>
              </a:blipFill>
            </p:spPr>
            <p:txBody>
              <a:bodyPr/>
              <a:lstStyle/>
              <a:p>
                <a:r>
                  <a:rPr lang="en-US">
                    <a:noFill/>
                  </a:rPr>
                  <a:t> </a:t>
                </a:r>
              </a:p>
            </p:txBody>
          </p:sp>
        </mc:Fallback>
      </mc:AlternateContent>
      <p:sp>
        <p:nvSpPr>
          <p:cNvPr id="4" name="Right Arrow 3"/>
          <p:cNvSpPr/>
          <p:nvPr/>
        </p:nvSpPr>
        <p:spPr>
          <a:xfrm>
            <a:off x="2339752" y="1109367"/>
            <a:ext cx="79208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2340539" y="2636912"/>
            <a:ext cx="79208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5511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24744"/>
            <a:ext cx="9144000" cy="4154984"/>
          </a:xfrm>
          <a:prstGeom prst="rect">
            <a:avLst/>
          </a:prstGeom>
        </p:spPr>
        <p:txBody>
          <a:bodyPr wrap="square">
            <a:spAutoFit/>
          </a:bodyPr>
          <a:lstStyle/>
          <a:p>
            <a:pPr algn="just" rtl="0"/>
            <a:r>
              <a:rPr lang="en-US" sz="2000" b="1" i="1" u="sng" dirty="0">
                <a:solidFill>
                  <a:srgbClr val="FF0000"/>
                </a:solidFill>
              </a:rPr>
              <a:t>Coordinate System</a:t>
            </a:r>
            <a:r>
              <a:rPr lang="en-US" b="1" i="1" u="sng" dirty="0">
                <a:solidFill>
                  <a:srgbClr val="FF0000"/>
                </a:solidFill>
              </a:rPr>
              <a:t>.</a:t>
            </a:r>
          </a:p>
          <a:p>
            <a:pPr algn="just" rtl="0"/>
            <a:r>
              <a:rPr lang="en-US" sz="1600" b="1" dirty="0"/>
              <a:t>• Establish a position coordinate s along the path and specify its fixed origin and positive direction.</a:t>
            </a:r>
          </a:p>
          <a:p>
            <a:pPr algn="just" rtl="0"/>
            <a:r>
              <a:rPr lang="en-US" sz="1600" b="1" dirty="0"/>
              <a:t>• Since motion is along a straight line, the vector quantities position, velocity, and acceleration can be</a:t>
            </a:r>
          </a:p>
          <a:p>
            <a:pPr algn="just" rtl="0"/>
            <a:r>
              <a:rPr lang="en-US" sz="1600" b="1" dirty="0"/>
              <a:t>represented as algebraic scalars. For analytical work the sense of s, v, and a is then defined by their algebraic signs.</a:t>
            </a:r>
          </a:p>
          <a:p>
            <a:pPr algn="just" rtl="0"/>
            <a:r>
              <a:rPr lang="en-US" sz="1600" b="1" dirty="0"/>
              <a:t>• The positive sense for each of these scalars can be indicated by an arrow shown alongside each kinematic</a:t>
            </a:r>
          </a:p>
          <a:p>
            <a:pPr algn="just" rtl="0"/>
            <a:r>
              <a:rPr lang="en-US" sz="1600" b="1" dirty="0"/>
              <a:t>equation as it is applied</a:t>
            </a:r>
            <a:r>
              <a:rPr lang="en-US" sz="1600" b="1" dirty="0" smtClean="0"/>
              <a:t>.</a:t>
            </a:r>
          </a:p>
          <a:p>
            <a:pPr algn="just" rtl="0"/>
            <a:endParaRPr lang="en-US" sz="1600" b="1" dirty="0"/>
          </a:p>
          <a:p>
            <a:pPr algn="just" rtl="0"/>
            <a:r>
              <a:rPr lang="en-US" sz="2000" b="1" i="1" u="sng" dirty="0">
                <a:solidFill>
                  <a:srgbClr val="FF0000"/>
                </a:solidFill>
              </a:rPr>
              <a:t>Kinematic Equations.</a:t>
            </a:r>
          </a:p>
          <a:p>
            <a:pPr algn="just" rtl="0"/>
            <a:r>
              <a:rPr lang="en-US" sz="1600" b="1" dirty="0"/>
              <a:t>• If a relation is known between any two of the four variables a, v, sand t, then a third variable can be</a:t>
            </a:r>
          </a:p>
          <a:p>
            <a:pPr algn="just" rtl="0"/>
            <a:r>
              <a:rPr lang="en-US" sz="1600" b="1" dirty="0"/>
              <a:t>obtained by using one of the kinematic equations, </a:t>
            </a:r>
            <a:r>
              <a:rPr lang="en-US" sz="1600" b="1" dirty="0">
                <a:solidFill>
                  <a:srgbClr val="FF0000"/>
                </a:solidFill>
              </a:rPr>
              <a:t>a = dv/ </a:t>
            </a:r>
            <a:r>
              <a:rPr lang="en-US" sz="1600" b="1" dirty="0" err="1">
                <a:solidFill>
                  <a:srgbClr val="FF0000"/>
                </a:solidFill>
              </a:rPr>
              <a:t>dt</a:t>
            </a:r>
            <a:r>
              <a:rPr lang="en-US" sz="1600" b="1" dirty="0">
                <a:solidFill>
                  <a:srgbClr val="00B0F0"/>
                </a:solidFill>
              </a:rPr>
              <a:t>, v = ds/ </a:t>
            </a:r>
            <a:r>
              <a:rPr lang="en-US" sz="1600" b="1" dirty="0" err="1">
                <a:solidFill>
                  <a:srgbClr val="00B0F0"/>
                </a:solidFill>
              </a:rPr>
              <a:t>dt</a:t>
            </a:r>
            <a:r>
              <a:rPr lang="en-US" sz="1600" b="1" dirty="0">
                <a:solidFill>
                  <a:srgbClr val="00B0F0"/>
                </a:solidFill>
              </a:rPr>
              <a:t> </a:t>
            </a:r>
            <a:r>
              <a:rPr lang="en-US" sz="1600" b="1" dirty="0"/>
              <a:t>or </a:t>
            </a:r>
            <a:r>
              <a:rPr lang="en-US" sz="1600" b="1" dirty="0">
                <a:solidFill>
                  <a:srgbClr val="C00000"/>
                </a:solidFill>
              </a:rPr>
              <a:t>a ds = v dv</a:t>
            </a:r>
            <a:r>
              <a:rPr lang="en-US" sz="1600" b="1" dirty="0"/>
              <a:t>, since each</a:t>
            </a:r>
          </a:p>
          <a:p>
            <a:pPr algn="just" rtl="0"/>
            <a:r>
              <a:rPr lang="en-US" sz="1600" b="1" dirty="0"/>
              <a:t>equation relates all three </a:t>
            </a:r>
            <a:r>
              <a:rPr lang="en-US" sz="1600" b="1" dirty="0" smtClean="0"/>
              <a:t>variables.</a:t>
            </a:r>
            <a:endParaRPr lang="en-US" sz="1600" b="1" dirty="0"/>
          </a:p>
          <a:p>
            <a:pPr algn="just" rtl="0"/>
            <a:r>
              <a:rPr lang="en-US" sz="1600" b="1" dirty="0"/>
              <a:t>• Whenever integration is performed, it is important that the position and velocity be known at a given</a:t>
            </a:r>
          </a:p>
          <a:p>
            <a:pPr algn="just" rtl="0"/>
            <a:r>
              <a:rPr lang="en-US" sz="1600" b="1" dirty="0"/>
              <a:t>instant in order to evaluate either the constant of integration if an indefinite integral is used, or the limits</a:t>
            </a:r>
          </a:p>
          <a:p>
            <a:pPr algn="just" rtl="0"/>
            <a:r>
              <a:rPr lang="en-US" sz="1600" b="1" dirty="0"/>
              <a:t>of integration if a definite integral is used</a:t>
            </a:r>
            <a:r>
              <a:rPr lang="en-US" sz="1600" b="1" dirty="0" smtClean="0"/>
              <a:t>.</a:t>
            </a:r>
            <a:endParaRPr lang="en-US" sz="1600" b="1" dirty="0"/>
          </a:p>
        </p:txBody>
      </p:sp>
      <p:sp>
        <p:nvSpPr>
          <p:cNvPr id="5" name="Rectangle 4"/>
          <p:cNvSpPr/>
          <p:nvPr/>
        </p:nvSpPr>
        <p:spPr>
          <a:xfrm>
            <a:off x="2843808" y="404664"/>
            <a:ext cx="3043397" cy="461665"/>
          </a:xfrm>
          <a:prstGeom prst="rect">
            <a:avLst/>
          </a:prstGeom>
        </p:spPr>
        <p:txBody>
          <a:bodyPr wrap="none">
            <a:spAutoFit/>
          </a:bodyPr>
          <a:lstStyle/>
          <a:p>
            <a:r>
              <a:rPr lang="en-US" sz="2400" b="1" u="sng" dirty="0">
                <a:solidFill>
                  <a:srgbClr val="FF0000"/>
                </a:solidFill>
              </a:rPr>
              <a:t>Procedure for Analysis</a:t>
            </a:r>
            <a:endParaRPr lang="ar-IQ" sz="2400" b="1" u="sng" dirty="0">
              <a:solidFill>
                <a:srgbClr val="FF0000"/>
              </a:solidFill>
            </a:endParaRPr>
          </a:p>
        </p:txBody>
      </p:sp>
    </p:spTree>
    <p:extLst>
      <p:ext uri="{BB962C8B-B14F-4D97-AF65-F5344CB8AC3E}">
        <p14:creationId xmlns:p14="http://schemas.microsoft.com/office/powerpoint/2010/main" val="3990656934"/>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3045</TotalTime>
  <Words>1539</Words>
  <Application>Microsoft Office PowerPoint</Application>
  <PresentationFormat>On-screen Show (4:3)</PresentationFormat>
  <Paragraphs>72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Cambria Math</vt:lpstr>
      <vt:lpstr>Times New Roman</vt:lpstr>
      <vt:lpstr>سمة Office</vt:lpstr>
      <vt:lpstr>Dynamics :Rectilinear Kinematics: Continuous Motion ( Variable Acceleration)  BY Assist Prof. Dr. Mohammed Najm Abdullah</vt:lpstr>
      <vt:lpstr>PowerPoint Presentation</vt:lpstr>
      <vt:lpstr>PowerPoint Presentation</vt:lpstr>
      <vt:lpstr>PowerPoint Presentation</vt:lpstr>
      <vt:lpstr>PowerPoint Presentation</vt:lpstr>
      <vt:lpstr>PowerPoint Presentation</vt:lpstr>
      <vt:lpstr>PowerPoint Presentation</vt:lpstr>
      <vt:lpstr>Important Rules</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Rectilinear Kinematics: Continuous Motion  BY Assist Prof. Dr. Mohammed Najm Abdullah</dc:title>
  <dc:creator>Mohammed Najm</dc:creator>
  <cp:lastModifiedBy>salah swadi</cp:lastModifiedBy>
  <cp:revision>37</cp:revision>
  <dcterms:created xsi:type="dcterms:W3CDTF">2020-04-17T08:26:54Z</dcterms:created>
  <dcterms:modified xsi:type="dcterms:W3CDTF">2020-04-26T08:50:21Z</dcterms:modified>
</cp:coreProperties>
</file>