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97" autoAdjust="0"/>
    <p:restoredTop sz="94660"/>
  </p:normalViewPr>
  <p:slideViewPr>
    <p:cSldViewPr snapToGrid="0">
      <p:cViewPr>
        <p:scale>
          <a:sx n="66" d="100"/>
          <a:sy n="66" d="100"/>
        </p:scale>
        <p:origin x="72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8670BA6-77CD-4FED-90AA-6A70A04A7B0F}"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C90755-D45E-49AD-AA2D-123E37330AD9}" type="slidenum">
              <a:rPr lang="en-GB" smtClean="0"/>
              <a:t>‹#›</a:t>
            </a:fld>
            <a:endParaRPr lang="en-GB"/>
          </a:p>
        </p:txBody>
      </p:sp>
    </p:spTree>
    <p:extLst>
      <p:ext uri="{BB962C8B-B14F-4D97-AF65-F5344CB8AC3E}">
        <p14:creationId xmlns:p14="http://schemas.microsoft.com/office/powerpoint/2010/main" val="2068815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670BA6-77CD-4FED-90AA-6A70A04A7B0F}"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C90755-D45E-49AD-AA2D-123E37330AD9}" type="slidenum">
              <a:rPr lang="en-GB" smtClean="0"/>
              <a:t>‹#›</a:t>
            </a:fld>
            <a:endParaRPr lang="en-GB"/>
          </a:p>
        </p:txBody>
      </p:sp>
    </p:spTree>
    <p:extLst>
      <p:ext uri="{BB962C8B-B14F-4D97-AF65-F5344CB8AC3E}">
        <p14:creationId xmlns:p14="http://schemas.microsoft.com/office/powerpoint/2010/main" val="3227990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670BA6-77CD-4FED-90AA-6A70A04A7B0F}"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C90755-D45E-49AD-AA2D-123E37330AD9}" type="slidenum">
              <a:rPr lang="en-GB" smtClean="0"/>
              <a:t>‹#›</a:t>
            </a:fld>
            <a:endParaRPr lang="en-GB"/>
          </a:p>
        </p:txBody>
      </p:sp>
    </p:spTree>
    <p:extLst>
      <p:ext uri="{BB962C8B-B14F-4D97-AF65-F5344CB8AC3E}">
        <p14:creationId xmlns:p14="http://schemas.microsoft.com/office/powerpoint/2010/main" val="2644805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670BA6-77CD-4FED-90AA-6A70A04A7B0F}"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C90755-D45E-49AD-AA2D-123E37330AD9}" type="slidenum">
              <a:rPr lang="en-GB" smtClean="0"/>
              <a:t>‹#›</a:t>
            </a:fld>
            <a:endParaRPr lang="en-GB"/>
          </a:p>
        </p:txBody>
      </p:sp>
    </p:spTree>
    <p:extLst>
      <p:ext uri="{BB962C8B-B14F-4D97-AF65-F5344CB8AC3E}">
        <p14:creationId xmlns:p14="http://schemas.microsoft.com/office/powerpoint/2010/main" val="264151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670BA6-77CD-4FED-90AA-6A70A04A7B0F}"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C90755-D45E-49AD-AA2D-123E37330AD9}" type="slidenum">
              <a:rPr lang="en-GB" smtClean="0"/>
              <a:t>‹#›</a:t>
            </a:fld>
            <a:endParaRPr lang="en-GB"/>
          </a:p>
        </p:txBody>
      </p:sp>
    </p:spTree>
    <p:extLst>
      <p:ext uri="{BB962C8B-B14F-4D97-AF65-F5344CB8AC3E}">
        <p14:creationId xmlns:p14="http://schemas.microsoft.com/office/powerpoint/2010/main" val="1383746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8670BA6-77CD-4FED-90AA-6A70A04A7B0F}"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C90755-D45E-49AD-AA2D-123E37330AD9}" type="slidenum">
              <a:rPr lang="en-GB" smtClean="0"/>
              <a:t>‹#›</a:t>
            </a:fld>
            <a:endParaRPr lang="en-GB"/>
          </a:p>
        </p:txBody>
      </p:sp>
    </p:spTree>
    <p:extLst>
      <p:ext uri="{BB962C8B-B14F-4D97-AF65-F5344CB8AC3E}">
        <p14:creationId xmlns:p14="http://schemas.microsoft.com/office/powerpoint/2010/main" val="327919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8670BA6-77CD-4FED-90AA-6A70A04A7B0F}" type="datetimeFigureOut">
              <a:rPr lang="en-GB" smtClean="0"/>
              <a:t>06/05/2020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C90755-D45E-49AD-AA2D-123E37330AD9}" type="slidenum">
              <a:rPr lang="en-GB" smtClean="0"/>
              <a:t>‹#›</a:t>
            </a:fld>
            <a:endParaRPr lang="en-GB"/>
          </a:p>
        </p:txBody>
      </p:sp>
    </p:spTree>
    <p:extLst>
      <p:ext uri="{BB962C8B-B14F-4D97-AF65-F5344CB8AC3E}">
        <p14:creationId xmlns:p14="http://schemas.microsoft.com/office/powerpoint/2010/main" val="2988819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8670BA6-77CD-4FED-90AA-6A70A04A7B0F}" type="datetimeFigureOut">
              <a:rPr lang="en-GB" smtClean="0"/>
              <a:t>06/05/2020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C90755-D45E-49AD-AA2D-123E37330AD9}" type="slidenum">
              <a:rPr lang="en-GB" smtClean="0"/>
              <a:t>‹#›</a:t>
            </a:fld>
            <a:endParaRPr lang="en-GB"/>
          </a:p>
        </p:txBody>
      </p:sp>
    </p:spTree>
    <p:extLst>
      <p:ext uri="{BB962C8B-B14F-4D97-AF65-F5344CB8AC3E}">
        <p14:creationId xmlns:p14="http://schemas.microsoft.com/office/powerpoint/2010/main" val="6868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70BA6-77CD-4FED-90AA-6A70A04A7B0F}" type="datetimeFigureOut">
              <a:rPr lang="en-GB" smtClean="0"/>
              <a:t>06/05/2020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C90755-D45E-49AD-AA2D-123E37330AD9}" type="slidenum">
              <a:rPr lang="en-GB" smtClean="0"/>
              <a:t>‹#›</a:t>
            </a:fld>
            <a:endParaRPr lang="en-GB"/>
          </a:p>
        </p:txBody>
      </p:sp>
    </p:spTree>
    <p:extLst>
      <p:ext uri="{BB962C8B-B14F-4D97-AF65-F5344CB8AC3E}">
        <p14:creationId xmlns:p14="http://schemas.microsoft.com/office/powerpoint/2010/main" val="149709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670BA6-77CD-4FED-90AA-6A70A04A7B0F}"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C90755-D45E-49AD-AA2D-123E37330AD9}" type="slidenum">
              <a:rPr lang="en-GB" smtClean="0"/>
              <a:t>‹#›</a:t>
            </a:fld>
            <a:endParaRPr lang="en-GB"/>
          </a:p>
        </p:txBody>
      </p:sp>
    </p:spTree>
    <p:extLst>
      <p:ext uri="{BB962C8B-B14F-4D97-AF65-F5344CB8AC3E}">
        <p14:creationId xmlns:p14="http://schemas.microsoft.com/office/powerpoint/2010/main" val="725682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670BA6-77CD-4FED-90AA-6A70A04A7B0F}"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C90755-D45E-49AD-AA2D-123E37330AD9}" type="slidenum">
              <a:rPr lang="en-GB" smtClean="0"/>
              <a:t>‹#›</a:t>
            </a:fld>
            <a:endParaRPr lang="en-GB"/>
          </a:p>
        </p:txBody>
      </p:sp>
    </p:spTree>
    <p:extLst>
      <p:ext uri="{BB962C8B-B14F-4D97-AF65-F5344CB8AC3E}">
        <p14:creationId xmlns:p14="http://schemas.microsoft.com/office/powerpoint/2010/main" val="447494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670BA6-77CD-4FED-90AA-6A70A04A7B0F}" type="datetimeFigureOut">
              <a:rPr lang="en-GB" smtClean="0"/>
              <a:t>06/05/2020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C90755-D45E-49AD-AA2D-123E37330AD9}" type="slidenum">
              <a:rPr lang="en-GB" smtClean="0"/>
              <a:t>‹#›</a:t>
            </a:fld>
            <a:endParaRPr lang="en-GB"/>
          </a:p>
        </p:txBody>
      </p:sp>
    </p:spTree>
    <p:extLst>
      <p:ext uri="{BB962C8B-B14F-4D97-AF65-F5344CB8AC3E}">
        <p14:creationId xmlns:p14="http://schemas.microsoft.com/office/powerpoint/2010/main" val="2618480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8800" dirty="0">
                <a:latin typeface="Bodoni MT" panose="02070603080606020203" pitchFamily="18" charset="0"/>
              </a:rPr>
              <a:t>Carbon Based Nanomaterials</a:t>
            </a:r>
          </a:p>
        </p:txBody>
      </p:sp>
      <p:sp>
        <p:nvSpPr>
          <p:cNvPr id="3" name="Subtitle 2"/>
          <p:cNvSpPr>
            <a:spLocks noGrp="1"/>
          </p:cNvSpPr>
          <p:nvPr>
            <p:ph type="subTitle" idx="1"/>
          </p:nvPr>
        </p:nvSpPr>
        <p:spPr>
          <a:xfrm>
            <a:off x="1524000" y="3799268"/>
            <a:ext cx="9144000" cy="1458532"/>
          </a:xfrm>
        </p:spPr>
        <p:txBody>
          <a:bodyPr/>
          <a:lstStyle/>
          <a:p>
            <a:r>
              <a:rPr lang="en-GB" b="1" dirty="0" smtClean="0">
                <a:latin typeface="High Tower Text" panose="02040502050506030303" pitchFamily="18" charset="0"/>
              </a:rPr>
              <a:t>By</a:t>
            </a:r>
          </a:p>
          <a:p>
            <a:r>
              <a:rPr lang="en-GB" b="1" dirty="0" smtClean="0">
                <a:latin typeface="High Tower Text" panose="02040502050506030303" pitchFamily="18" charset="0"/>
              </a:rPr>
              <a:t>Dr. Raouf Mahmood</a:t>
            </a:r>
          </a:p>
        </p:txBody>
      </p:sp>
    </p:spTree>
    <p:extLst>
      <p:ext uri="{BB962C8B-B14F-4D97-AF65-F5344CB8AC3E}">
        <p14:creationId xmlns:p14="http://schemas.microsoft.com/office/powerpoint/2010/main" val="1331570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Bodoni MT" panose="02070603080606020203" pitchFamily="18" charset="0"/>
              </a:rPr>
              <a:t>Graphene</a:t>
            </a:r>
          </a:p>
        </p:txBody>
      </p:sp>
      <p:sp>
        <p:nvSpPr>
          <p:cNvPr id="3" name="Content Placeholder 2"/>
          <p:cNvSpPr>
            <a:spLocks noGrp="1"/>
          </p:cNvSpPr>
          <p:nvPr>
            <p:ph idx="1"/>
          </p:nvPr>
        </p:nvSpPr>
        <p:spPr>
          <a:xfrm>
            <a:off x="838200" y="1825625"/>
            <a:ext cx="10515600" cy="4233981"/>
          </a:xfrm>
        </p:spPr>
        <p:txBody>
          <a:bodyPr>
            <a:normAutofit fontScale="92500"/>
          </a:bodyPr>
          <a:lstStyle/>
          <a:p>
            <a:pPr marL="0" indent="0" algn="just">
              <a:lnSpc>
                <a:spcPct val="150000"/>
              </a:lnSpc>
              <a:buNone/>
            </a:pPr>
            <a:r>
              <a:rPr lang="en-GB" dirty="0" smtClean="0"/>
              <a:t>Graphene is a two-dimensional allotropic form of carbon, formed by single layers of carbon atoms . In graphene, carbon atoms exhibit sp2-hybridization connected by σ- and π-bonds in a two-dimensional hexagonal crystal lattice with a distance of 0.142 nm between neighbouring atoms of carbon hexagons. Graphene also represents a structural element of some other carbon allotropes, such as graphite, carbon nanotubes and fullerenes.</a:t>
            </a:r>
            <a:endParaRPr lang="en-GB" dirty="0"/>
          </a:p>
        </p:txBody>
      </p:sp>
      <p:pic>
        <p:nvPicPr>
          <p:cNvPr id="4" name="Picture 3"/>
          <p:cNvPicPr>
            <a:picLocks noChangeAspect="1"/>
          </p:cNvPicPr>
          <p:nvPr/>
        </p:nvPicPr>
        <p:blipFill>
          <a:blip r:embed="rId2"/>
          <a:stretch>
            <a:fillRect/>
          </a:stretch>
        </p:blipFill>
        <p:spPr>
          <a:xfrm>
            <a:off x="2470240" y="5365101"/>
            <a:ext cx="6072118" cy="1389010"/>
          </a:xfrm>
          <a:prstGeom prst="rect">
            <a:avLst/>
          </a:prstGeom>
        </p:spPr>
      </p:pic>
    </p:spTree>
    <p:extLst>
      <p:ext uri="{BB962C8B-B14F-4D97-AF65-F5344CB8AC3E}">
        <p14:creationId xmlns:p14="http://schemas.microsoft.com/office/powerpoint/2010/main" val="225432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a:latin typeface="Bodoni MT" panose="02070603080606020203" pitchFamily="18" charset="0"/>
              </a:rPr>
              <a:t>Graphene</a:t>
            </a:r>
          </a:p>
        </p:txBody>
      </p:sp>
      <p:sp>
        <p:nvSpPr>
          <p:cNvPr id="3" name="Content Placeholder 2"/>
          <p:cNvSpPr>
            <a:spLocks noGrp="1"/>
          </p:cNvSpPr>
          <p:nvPr>
            <p:ph idx="1"/>
          </p:nvPr>
        </p:nvSpPr>
        <p:spPr/>
        <p:txBody>
          <a:bodyPr/>
          <a:lstStyle/>
          <a:p>
            <a:pPr marL="0" indent="0" algn="just">
              <a:lnSpc>
                <a:spcPct val="150000"/>
              </a:lnSpc>
              <a:buNone/>
            </a:pPr>
            <a:r>
              <a:rPr lang="en-GB" dirty="0" smtClean="0"/>
              <a:t>Graphene has many unique physical properties, such as extremely high mechanical rigidity and a high thermal stability. Also the electric properties of this carbon allotrope are fundamentally different from the properties of three-dimensional materials.</a:t>
            </a:r>
            <a:endParaRPr lang="en-GB" dirty="0"/>
          </a:p>
        </p:txBody>
      </p:sp>
    </p:spTree>
    <p:extLst>
      <p:ext uri="{BB962C8B-B14F-4D97-AF65-F5344CB8AC3E}">
        <p14:creationId xmlns:p14="http://schemas.microsoft.com/office/powerpoint/2010/main" val="3305226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Bodoni MT" panose="02070603080606020203" pitchFamily="18" charset="0"/>
              </a:rPr>
              <a:t>References</a:t>
            </a:r>
          </a:p>
        </p:txBody>
      </p:sp>
      <p:sp>
        <p:nvSpPr>
          <p:cNvPr id="4" name="Content Placeholder 3"/>
          <p:cNvSpPr>
            <a:spLocks noGrp="1"/>
          </p:cNvSpPr>
          <p:nvPr>
            <p:ph idx="1"/>
          </p:nvPr>
        </p:nvSpPr>
        <p:spPr/>
        <p:txBody>
          <a:bodyPr/>
          <a:lstStyle/>
          <a:p>
            <a:pPr>
              <a:buFont typeface="Wingdings" panose="05000000000000000000" pitchFamily="2" charset="2"/>
              <a:buChar char="Ø"/>
            </a:pPr>
            <a:r>
              <a:rPr lang="en-GB" dirty="0" err="1"/>
              <a:t>Roston</a:t>
            </a:r>
            <a:r>
              <a:rPr lang="en-GB" dirty="0"/>
              <a:t> E. The carbon age. How life’s core element has become </a:t>
            </a:r>
            <a:r>
              <a:rPr lang="en-GB" dirty="0" smtClean="0"/>
              <a:t>civilization’s greatest </a:t>
            </a:r>
            <a:r>
              <a:rPr lang="en-GB" dirty="0"/>
              <a:t>threat. New York: Walker &amp; Co.; 2009</a:t>
            </a:r>
            <a:r>
              <a:rPr lang="en-GB" dirty="0" smtClean="0"/>
              <a:t>.</a:t>
            </a:r>
          </a:p>
          <a:p>
            <a:pPr>
              <a:buFont typeface="Wingdings" panose="05000000000000000000" pitchFamily="2" charset="2"/>
              <a:buChar char="Ø"/>
            </a:pPr>
            <a:r>
              <a:rPr lang="en-GB" dirty="0" err="1"/>
              <a:t>Peng</a:t>
            </a:r>
            <a:r>
              <a:rPr lang="en-GB" dirty="0"/>
              <a:t> Q, </a:t>
            </a:r>
            <a:r>
              <a:rPr lang="en-GB" dirty="0" err="1"/>
              <a:t>Dearden</a:t>
            </a:r>
            <a:r>
              <a:rPr lang="en-GB" dirty="0"/>
              <a:t> AK, </a:t>
            </a:r>
            <a:r>
              <a:rPr lang="en-GB" dirty="0" err="1"/>
              <a:t>Crean</a:t>
            </a:r>
            <a:r>
              <a:rPr lang="en-GB" dirty="0"/>
              <a:t> J, Han L, Liu S, Wen X, De S. New </a:t>
            </a:r>
            <a:r>
              <a:rPr lang="en-GB" dirty="0" smtClean="0"/>
              <a:t>materials </a:t>
            </a:r>
            <a:r>
              <a:rPr lang="en-GB" dirty="0" err="1" smtClean="0"/>
              <a:t>graphyne</a:t>
            </a:r>
            <a:r>
              <a:rPr lang="en-GB" dirty="0"/>
              <a:t>, </a:t>
            </a:r>
            <a:r>
              <a:rPr lang="en-GB" dirty="0" err="1"/>
              <a:t>graphdiyne</a:t>
            </a:r>
            <a:r>
              <a:rPr lang="en-GB" dirty="0"/>
              <a:t>, </a:t>
            </a:r>
            <a:r>
              <a:rPr lang="en-GB" dirty="0" err="1"/>
              <a:t>graphone</a:t>
            </a:r>
            <a:r>
              <a:rPr lang="en-GB" dirty="0"/>
              <a:t>, and </a:t>
            </a:r>
            <a:r>
              <a:rPr lang="en-GB" dirty="0" err="1"/>
              <a:t>graphane</a:t>
            </a:r>
            <a:r>
              <a:rPr lang="en-GB" dirty="0"/>
              <a:t>: review of </a:t>
            </a:r>
            <a:r>
              <a:rPr lang="en-GB" dirty="0" smtClean="0"/>
              <a:t>properties, synthesis</a:t>
            </a:r>
            <a:r>
              <a:rPr lang="en-GB" dirty="0"/>
              <a:t>, and application in nanotechnology. </a:t>
            </a:r>
            <a:r>
              <a:rPr lang="en-GB" dirty="0" err="1"/>
              <a:t>Nanotechnol</a:t>
            </a:r>
            <a:r>
              <a:rPr lang="en-GB" dirty="0"/>
              <a:t> </a:t>
            </a:r>
            <a:r>
              <a:rPr lang="en-GB" dirty="0" err="1"/>
              <a:t>Sci</a:t>
            </a:r>
            <a:r>
              <a:rPr lang="en-GB" dirty="0"/>
              <a:t> </a:t>
            </a:r>
            <a:r>
              <a:rPr lang="en-GB" dirty="0" smtClean="0"/>
              <a:t>Appl. 2014;7:1–29.</a:t>
            </a:r>
          </a:p>
          <a:p>
            <a:pPr>
              <a:buFont typeface="Wingdings" panose="05000000000000000000" pitchFamily="2" charset="2"/>
              <a:buChar char="Ø"/>
            </a:pPr>
            <a:r>
              <a:rPr lang="en-GB" dirty="0"/>
              <a:t>De </a:t>
            </a:r>
            <a:r>
              <a:rPr lang="en-GB" dirty="0" err="1"/>
              <a:t>Volder</a:t>
            </a:r>
            <a:r>
              <a:rPr lang="en-GB" dirty="0"/>
              <a:t> MF, </a:t>
            </a:r>
            <a:r>
              <a:rPr lang="en-GB" dirty="0" err="1"/>
              <a:t>Tawfick</a:t>
            </a:r>
            <a:r>
              <a:rPr lang="en-GB" dirty="0"/>
              <a:t> SH, Baughman RH, Hart AJ. Carbon </a:t>
            </a:r>
            <a:r>
              <a:rPr lang="en-GB" dirty="0" smtClean="0"/>
              <a:t>nanotubes: present </a:t>
            </a:r>
            <a:r>
              <a:rPr lang="en-GB" dirty="0"/>
              <a:t>and future commercial applications. Science. 2013;339:535–9.</a:t>
            </a:r>
            <a:endParaRPr lang="en-GB" dirty="0" smtClean="0"/>
          </a:p>
          <a:p>
            <a:pPr marL="0" indent="0">
              <a:buNone/>
            </a:pPr>
            <a:endParaRPr lang="en-GB" dirty="0" smtClean="0"/>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2499394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Bodoni MT" panose="02070603080606020203" pitchFamily="18" charset="0"/>
              </a:rPr>
              <a:t>Types of </a:t>
            </a:r>
            <a:r>
              <a:rPr lang="en-GB" b="1" dirty="0" smtClean="0">
                <a:latin typeface="Bodoni MT" panose="02070603080606020203" pitchFamily="18" charset="0"/>
              </a:rPr>
              <a:t>Nanomaterials</a:t>
            </a:r>
            <a:endParaRPr lang="en-GB" dirty="0">
              <a:latin typeface="Bodoni MT" panose="02070603080606020203"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GB" dirty="0" smtClean="0"/>
              <a:t> Most current nanomaterials could be organized into four types:</a:t>
            </a:r>
          </a:p>
          <a:p>
            <a:pPr marL="0" indent="0">
              <a:buNone/>
            </a:pPr>
            <a:endParaRPr lang="en-GB" dirty="0" smtClean="0"/>
          </a:p>
          <a:p>
            <a:pPr marL="0" indent="0">
              <a:buNone/>
            </a:pPr>
            <a:r>
              <a:rPr lang="en-GB" dirty="0" smtClean="0"/>
              <a:t>•        Carbon Based Materials</a:t>
            </a:r>
          </a:p>
          <a:p>
            <a:pPr marL="0" indent="0">
              <a:buNone/>
            </a:pPr>
            <a:endParaRPr lang="en-GB" dirty="0" smtClean="0"/>
          </a:p>
          <a:p>
            <a:pPr marL="0" indent="0">
              <a:buNone/>
            </a:pPr>
            <a:r>
              <a:rPr lang="en-GB" dirty="0" smtClean="0"/>
              <a:t>•        Metal Based Materials</a:t>
            </a:r>
          </a:p>
          <a:p>
            <a:pPr marL="0" indent="0">
              <a:buNone/>
            </a:pPr>
            <a:endParaRPr lang="en-GB" dirty="0" smtClean="0"/>
          </a:p>
          <a:p>
            <a:pPr marL="0" indent="0">
              <a:buNone/>
            </a:pPr>
            <a:r>
              <a:rPr lang="en-GB" dirty="0" smtClean="0"/>
              <a:t>•        Dendrimers</a:t>
            </a:r>
          </a:p>
          <a:p>
            <a:pPr marL="0" indent="0">
              <a:buNone/>
            </a:pPr>
            <a:endParaRPr lang="en-GB" dirty="0" smtClean="0"/>
          </a:p>
          <a:p>
            <a:pPr marL="0" indent="0">
              <a:buNone/>
            </a:pPr>
            <a:r>
              <a:rPr lang="en-GB" dirty="0" smtClean="0"/>
              <a:t>•        Composites</a:t>
            </a:r>
            <a:endParaRPr lang="en-GB" dirty="0"/>
          </a:p>
        </p:txBody>
      </p:sp>
    </p:spTree>
    <p:extLst>
      <p:ext uri="{BB962C8B-B14F-4D97-AF65-F5344CB8AC3E}">
        <p14:creationId xmlns:p14="http://schemas.microsoft.com/office/powerpoint/2010/main" val="2373412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Bodoni MT" panose="02070603080606020203" pitchFamily="18" charset="0"/>
              </a:rPr>
              <a:t>Types of Nanomaterials</a:t>
            </a:r>
            <a:endParaRPr lang="en-GB" dirty="0"/>
          </a:p>
        </p:txBody>
      </p:sp>
      <p:sp>
        <p:nvSpPr>
          <p:cNvPr id="3" name="Content Placeholder 2"/>
          <p:cNvSpPr>
            <a:spLocks noGrp="1"/>
          </p:cNvSpPr>
          <p:nvPr>
            <p:ph idx="1"/>
          </p:nvPr>
        </p:nvSpPr>
        <p:spPr>
          <a:xfrm>
            <a:off x="838200" y="1825624"/>
            <a:ext cx="10515600" cy="2952437"/>
          </a:xfrm>
        </p:spPr>
        <p:txBody>
          <a:bodyPr>
            <a:normAutofit fontScale="85000" lnSpcReduction="20000"/>
          </a:bodyPr>
          <a:lstStyle/>
          <a:p>
            <a:pPr marL="0" indent="0" algn="just">
              <a:lnSpc>
                <a:spcPct val="150000"/>
              </a:lnSpc>
              <a:buNone/>
            </a:pPr>
            <a:r>
              <a:rPr lang="en-GB" dirty="0" smtClean="0"/>
              <a:t>Until recently, only two natural carbon allotropes were known: diamond and graphite. All nanomaterials composed of carbon atoms are termed as carbon-based or carbon nanomaterials. The Classification of carbon-based nanomaterials is most commonly performed according to their geometrical structure. Carbon nanostructures include particles that be tube-shaped, horn-shaped, spherical or ellipsoidal.</a:t>
            </a:r>
          </a:p>
          <a:p>
            <a:pPr marL="0" indent="0" algn="just">
              <a:lnSpc>
                <a:spcPct val="150000"/>
              </a:lnSpc>
              <a:buNone/>
            </a:pPr>
            <a:endParaRPr lang="en-GB" dirty="0"/>
          </a:p>
          <a:p>
            <a:pPr marL="0" indent="0" algn="just">
              <a:lnSpc>
                <a:spcPct val="150000"/>
              </a:lnSpc>
              <a:buNone/>
            </a:pPr>
            <a:endParaRPr lang="en-GB" dirty="0"/>
          </a:p>
        </p:txBody>
      </p:sp>
      <p:pic>
        <p:nvPicPr>
          <p:cNvPr id="5" name="Picture 4"/>
          <p:cNvPicPr>
            <a:picLocks noChangeAspect="1"/>
          </p:cNvPicPr>
          <p:nvPr/>
        </p:nvPicPr>
        <p:blipFill>
          <a:blip r:embed="rId2"/>
          <a:stretch>
            <a:fillRect/>
          </a:stretch>
        </p:blipFill>
        <p:spPr>
          <a:xfrm>
            <a:off x="1649571" y="4778061"/>
            <a:ext cx="4326228" cy="1533839"/>
          </a:xfrm>
          <a:prstGeom prst="rect">
            <a:avLst/>
          </a:prstGeom>
        </p:spPr>
      </p:pic>
      <p:pic>
        <p:nvPicPr>
          <p:cNvPr id="6" name="Picture 5"/>
          <p:cNvPicPr>
            <a:picLocks noChangeAspect="1"/>
          </p:cNvPicPr>
          <p:nvPr/>
        </p:nvPicPr>
        <p:blipFill>
          <a:blip r:embed="rId3"/>
          <a:stretch>
            <a:fillRect/>
          </a:stretch>
        </p:blipFill>
        <p:spPr>
          <a:xfrm>
            <a:off x="6396976" y="4778060"/>
            <a:ext cx="4756128" cy="1533839"/>
          </a:xfrm>
          <a:prstGeom prst="rect">
            <a:avLst/>
          </a:prstGeom>
        </p:spPr>
      </p:pic>
    </p:spTree>
    <p:extLst>
      <p:ext uri="{BB962C8B-B14F-4D97-AF65-F5344CB8AC3E}">
        <p14:creationId xmlns:p14="http://schemas.microsoft.com/office/powerpoint/2010/main" val="1463874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838200" y="365125"/>
            <a:ext cx="10515600" cy="5811838"/>
          </a:xfrm>
          <a:prstGeom prst="rect">
            <a:avLst/>
          </a:prstGeom>
        </p:spPr>
      </p:pic>
    </p:spTree>
    <p:extLst>
      <p:ext uri="{BB962C8B-B14F-4D97-AF65-F5344CB8AC3E}">
        <p14:creationId xmlns:p14="http://schemas.microsoft.com/office/powerpoint/2010/main" val="4013245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Bodoni MT" panose="02070603080606020203" pitchFamily="18" charset="0"/>
              </a:rPr>
              <a:t>Types of Nanomaterials</a:t>
            </a:r>
            <a:endParaRPr lang="en-GB" dirty="0"/>
          </a:p>
        </p:txBody>
      </p:sp>
      <p:sp>
        <p:nvSpPr>
          <p:cNvPr id="3" name="Content Placeholder 2"/>
          <p:cNvSpPr>
            <a:spLocks noGrp="1"/>
          </p:cNvSpPr>
          <p:nvPr>
            <p:ph idx="1"/>
          </p:nvPr>
        </p:nvSpPr>
        <p:spPr/>
        <p:txBody>
          <a:bodyPr/>
          <a:lstStyle/>
          <a:p>
            <a:pPr marL="0" indent="0" algn="just">
              <a:lnSpc>
                <a:spcPct val="150000"/>
              </a:lnSpc>
              <a:buNone/>
            </a:pPr>
            <a:r>
              <a:rPr lang="en-GB" dirty="0"/>
              <a:t>In the meantime, carbon nanomaterials have </a:t>
            </a:r>
            <a:r>
              <a:rPr lang="en-GB" dirty="0" smtClean="0"/>
              <a:t>numerous</a:t>
            </a:r>
            <a:r>
              <a:rPr lang="en-GB" dirty="0"/>
              <a:t> </a:t>
            </a:r>
            <a:r>
              <a:rPr lang="en-GB" dirty="0" smtClean="0"/>
              <a:t>technical applications </a:t>
            </a:r>
            <a:r>
              <a:rPr lang="en-GB" dirty="0"/>
              <a:t>including micro- and </a:t>
            </a:r>
            <a:r>
              <a:rPr lang="en-GB" dirty="0" smtClean="0"/>
              <a:t>nanoelectronics, gas storage, production </a:t>
            </a:r>
            <a:r>
              <a:rPr lang="en-GB" dirty="0"/>
              <a:t>of conductive </a:t>
            </a:r>
            <a:r>
              <a:rPr lang="en-GB" dirty="0" smtClean="0"/>
              <a:t>plastics, composites</a:t>
            </a:r>
            <a:r>
              <a:rPr lang="en-GB" dirty="0"/>
              <a:t>, displays, antifouling paints, textiles, </a:t>
            </a:r>
            <a:r>
              <a:rPr lang="en-GB" dirty="0" smtClean="0"/>
              <a:t>batteries with </a:t>
            </a:r>
            <a:r>
              <a:rPr lang="en-GB" dirty="0"/>
              <a:t>improved durability, gas biosensors and </a:t>
            </a:r>
            <a:r>
              <a:rPr lang="en-GB" dirty="0" smtClean="0"/>
              <a:t>others.</a:t>
            </a:r>
            <a:endParaRPr lang="en-GB" dirty="0"/>
          </a:p>
        </p:txBody>
      </p:sp>
    </p:spTree>
    <p:extLst>
      <p:ext uri="{BB962C8B-B14F-4D97-AF65-F5344CB8AC3E}">
        <p14:creationId xmlns:p14="http://schemas.microsoft.com/office/powerpoint/2010/main" val="725342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Bodoni MT" panose="02070603080606020203" pitchFamily="18" charset="0"/>
              </a:rPr>
              <a:t>Fullerenes</a:t>
            </a:r>
            <a:endParaRPr lang="en-GB" dirty="0">
              <a:latin typeface="Bodoni MT" panose="02070603080606020203" pitchFamily="18" charset="0"/>
            </a:endParaRPr>
          </a:p>
        </p:txBody>
      </p:sp>
      <p:sp>
        <p:nvSpPr>
          <p:cNvPr id="3" name="Content Placeholder 2"/>
          <p:cNvSpPr>
            <a:spLocks noGrp="1"/>
          </p:cNvSpPr>
          <p:nvPr>
            <p:ph idx="1"/>
          </p:nvPr>
        </p:nvSpPr>
        <p:spPr>
          <a:xfrm>
            <a:off x="838200" y="2361063"/>
            <a:ext cx="10515600" cy="4380932"/>
          </a:xfrm>
        </p:spPr>
        <p:txBody>
          <a:bodyPr>
            <a:normAutofit/>
          </a:bodyPr>
          <a:lstStyle/>
          <a:p>
            <a:pPr marL="0" indent="0" algn="just">
              <a:buNone/>
            </a:pPr>
            <a:r>
              <a:rPr lang="en-GB" dirty="0" smtClean="0"/>
              <a:t>Fullerenes are an allotropic modification of carbon, often termed as a molecular form of carbon, or carbon molecules. The fullerene family includes a number of atomic </a:t>
            </a:r>
            <a:r>
              <a:rPr lang="en-GB" dirty="0" err="1" smtClean="0"/>
              <a:t>C</a:t>
            </a:r>
            <a:r>
              <a:rPr lang="en-GB" sz="1800" dirty="0" err="1" smtClean="0"/>
              <a:t>n</a:t>
            </a:r>
            <a:r>
              <a:rPr lang="en-GB" dirty="0" smtClean="0"/>
              <a:t> clusters (n &gt; 20), composed of carbon atoms on a spherical surface. Carbon atoms are usually located on the surface of the sphere at the vertices of pentagons and hexagons. In fullerenes, carbon atoms are usually present in the sp2-hybrid form and linked together by covalent bonds. Fullerene C60 is the most common and best-investigated fullerene. The spherical molecule is highly symmetric and consists of 60 carbon atoms, located at the vertices of twenty hexagons and twelve pentagons. The diameter of fullerene C60 is 0.7 nm</a:t>
            </a:r>
            <a:endParaRPr lang="en-GB" dirty="0"/>
          </a:p>
        </p:txBody>
      </p:sp>
      <p:pic>
        <p:nvPicPr>
          <p:cNvPr id="4" name="Picture 3"/>
          <p:cNvPicPr>
            <a:picLocks noChangeAspect="1"/>
          </p:cNvPicPr>
          <p:nvPr/>
        </p:nvPicPr>
        <p:blipFill>
          <a:blip r:embed="rId2"/>
          <a:stretch>
            <a:fillRect/>
          </a:stretch>
        </p:blipFill>
        <p:spPr>
          <a:xfrm>
            <a:off x="7703024" y="0"/>
            <a:ext cx="4343400" cy="2219325"/>
          </a:xfrm>
          <a:prstGeom prst="rect">
            <a:avLst/>
          </a:prstGeom>
        </p:spPr>
      </p:pic>
      <p:pic>
        <p:nvPicPr>
          <p:cNvPr id="5" name="Picture 4"/>
          <p:cNvPicPr>
            <a:picLocks noChangeAspect="1"/>
          </p:cNvPicPr>
          <p:nvPr/>
        </p:nvPicPr>
        <p:blipFill>
          <a:blip r:embed="rId3"/>
          <a:stretch>
            <a:fillRect/>
          </a:stretch>
        </p:blipFill>
        <p:spPr>
          <a:xfrm>
            <a:off x="0" y="99431"/>
            <a:ext cx="4038600" cy="1856949"/>
          </a:xfrm>
          <a:prstGeom prst="rect">
            <a:avLst/>
          </a:prstGeom>
        </p:spPr>
      </p:pic>
    </p:spTree>
    <p:extLst>
      <p:ext uri="{BB962C8B-B14F-4D97-AF65-F5344CB8AC3E}">
        <p14:creationId xmlns:p14="http://schemas.microsoft.com/office/powerpoint/2010/main" val="2490507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Bodoni MT" panose="02070603080606020203" pitchFamily="18" charset="0"/>
              </a:rPr>
              <a:t>Carbon nanotubes (CNTs)</a:t>
            </a:r>
          </a:p>
        </p:txBody>
      </p:sp>
      <p:sp>
        <p:nvSpPr>
          <p:cNvPr id="3" name="Content Placeholder 2"/>
          <p:cNvSpPr>
            <a:spLocks noGrp="1"/>
          </p:cNvSpPr>
          <p:nvPr>
            <p:ph idx="1"/>
          </p:nvPr>
        </p:nvSpPr>
        <p:spPr>
          <a:xfrm>
            <a:off x="838200" y="2055813"/>
            <a:ext cx="10515600" cy="4121150"/>
          </a:xfrm>
        </p:spPr>
        <p:txBody>
          <a:bodyPr>
            <a:normAutofit fontScale="92500" lnSpcReduction="10000"/>
          </a:bodyPr>
          <a:lstStyle/>
          <a:p>
            <a:pPr marL="0" indent="0" algn="just">
              <a:lnSpc>
                <a:spcPct val="150000"/>
              </a:lnSpc>
              <a:buNone/>
            </a:pPr>
            <a:r>
              <a:rPr lang="en-GB" dirty="0" smtClean="0"/>
              <a:t>CNTs are one of the carbon allotropes with exceptional properties suitable for technical applications. Carbon nanotubes are characterized by cylindrical structures with a diameter of several nanometers, consisting of rolled graphene sheets. Carbon nanotubes may vary in length, diameter, chirality (symmetry of the rolled graphite sheet) and the number of layers. According to their structure, CNTs may be classified into two main groups: single-walled nanotubes (SWCNTs) and multi-walled nanotubes (MWCNTs).</a:t>
            </a:r>
            <a:endParaRPr lang="en-GB" dirty="0"/>
          </a:p>
        </p:txBody>
      </p:sp>
      <p:pic>
        <p:nvPicPr>
          <p:cNvPr id="4" name="Picture 3"/>
          <p:cNvPicPr>
            <a:picLocks noChangeAspect="1"/>
          </p:cNvPicPr>
          <p:nvPr/>
        </p:nvPicPr>
        <p:blipFill>
          <a:blip r:embed="rId2"/>
          <a:stretch>
            <a:fillRect/>
          </a:stretch>
        </p:blipFill>
        <p:spPr>
          <a:xfrm>
            <a:off x="9560826" y="0"/>
            <a:ext cx="2514600" cy="2088107"/>
          </a:xfrm>
          <a:prstGeom prst="rect">
            <a:avLst/>
          </a:prstGeom>
        </p:spPr>
      </p:pic>
      <p:pic>
        <p:nvPicPr>
          <p:cNvPr id="5" name="Picture 4"/>
          <p:cNvPicPr>
            <a:picLocks noChangeAspect="1"/>
          </p:cNvPicPr>
          <p:nvPr/>
        </p:nvPicPr>
        <p:blipFill>
          <a:blip r:embed="rId3"/>
          <a:stretch>
            <a:fillRect/>
          </a:stretch>
        </p:blipFill>
        <p:spPr>
          <a:xfrm>
            <a:off x="-1" y="0"/>
            <a:ext cx="2347415" cy="2088107"/>
          </a:xfrm>
          <a:prstGeom prst="rect">
            <a:avLst/>
          </a:prstGeom>
        </p:spPr>
      </p:pic>
    </p:spTree>
    <p:extLst>
      <p:ext uri="{BB962C8B-B14F-4D97-AF65-F5344CB8AC3E}">
        <p14:creationId xmlns:p14="http://schemas.microsoft.com/office/powerpoint/2010/main" val="3973568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a:latin typeface="Bodoni MT" panose="02070603080606020203" pitchFamily="18" charset="0"/>
              </a:rPr>
              <a:t>Carbon nanotubes (CNTs)</a:t>
            </a:r>
          </a:p>
        </p:txBody>
      </p:sp>
      <p:sp>
        <p:nvSpPr>
          <p:cNvPr id="3" name="Content Placeholder 2"/>
          <p:cNvSpPr>
            <a:spLocks noGrp="1"/>
          </p:cNvSpPr>
          <p:nvPr>
            <p:ph idx="1"/>
          </p:nvPr>
        </p:nvSpPr>
        <p:spPr/>
        <p:txBody>
          <a:bodyPr>
            <a:normAutofit lnSpcReduction="10000"/>
          </a:bodyPr>
          <a:lstStyle/>
          <a:p>
            <a:pPr marL="0" indent="0" algn="just">
              <a:lnSpc>
                <a:spcPct val="150000"/>
              </a:lnSpc>
              <a:buNone/>
            </a:pPr>
            <a:r>
              <a:rPr lang="en-GB" dirty="0" smtClean="0"/>
              <a:t>Generally SWCNTs have a diameter around 1–3 nm and a length of a few micrometres. Multi-walled CNTs have a diameter of 5–40 nm and a length around 10 </a:t>
            </a:r>
            <a:r>
              <a:rPr lang="en-GB" dirty="0" err="1" smtClean="0"/>
              <a:t>μm</a:t>
            </a:r>
            <a:r>
              <a:rPr lang="en-GB" dirty="0" smtClean="0"/>
              <a:t>. The structure of CNTs leads to excellent properties with a unique combination of rigidity, strength and elasticity compared with other fibrous materials. For instance, CNTs show high thermal and electrical conductivity compared to other conductive materials</a:t>
            </a:r>
            <a:endParaRPr lang="en-GB" dirty="0"/>
          </a:p>
        </p:txBody>
      </p:sp>
    </p:spTree>
    <p:extLst>
      <p:ext uri="{BB962C8B-B14F-4D97-AF65-F5344CB8AC3E}">
        <p14:creationId xmlns:p14="http://schemas.microsoft.com/office/powerpoint/2010/main" val="439888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Bodoni MT" panose="02070603080606020203" pitchFamily="18" charset="0"/>
              </a:rPr>
              <a:t>Carbon nanotubes (CNTs)</a:t>
            </a:r>
            <a:endParaRPr lang="en-GB" dirty="0">
              <a:latin typeface="Bodoni MT" panose="02070603080606020203" pitchFamily="18" charset="0"/>
            </a:endParaRPr>
          </a:p>
        </p:txBody>
      </p:sp>
      <p:sp>
        <p:nvSpPr>
          <p:cNvPr id="3" name="Content Placeholder 2"/>
          <p:cNvSpPr>
            <a:spLocks noGrp="1"/>
          </p:cNvSpPr>
          <p:nvPr>
            <p:ph idx="1"/>
          </p:nvPr>
        </p:nvSpPr>
        <p:spPr/>
        <p:txBody>
          <a:bodyPr>
            <a:normAutofit/>
          </a:bodyPr>
          <a:lstStyle/>
          <a:p>
            <a:pPr marL="0" indent="0">
              <a:buNone/>
            </a:pPr>
            <a:r>
              <a:rPr lang="en-GB" dirty="0" smtClean="0"/>
              <a:t>Electrical properties of SWCNTs depend on their chirality or hexagon</a:t>
            </a:r>
          </a:p>
          <a:p>
            <a:pPr marL="0" indent="0">
              <a:buNone/>
            </a:pPr>
            <a:r>
              <a:rPr lang="en-GB" dirty="0" smtClean="0"/>
              <a:t>orientation with respect to the tube axis. So, SWCNTs are classified into three sub-classes:</a:t>
            </a:r>
          </a:p>
          <a:p>
            <a:pPr marL="571500" indent="-571500">
              <a:buAutoNum type="romanLcParenBoth"/>
            </a:pPr>
            <a:r>
              <a:rPr lang="en-GB" dirty="0" smtClean="0"/>
              <a:t>Armchair (electrical conductivity &gt; copper).</a:t>
            </a:r>
          </a:p>
          <a:p>
            <a:pPr marL="571500" indent="-571500">
              <a:buAutoNum type="romanLcParenBoth"/>
            </a:pPr>
            <a:r>
              <a:rPr lang="en-GB" dirty="0" smtClean="0"/>
              <a:t>Zigzag (</a:t>
            </a:r>
            <a:r>
              <a:rPr lang="en-GB" dirty="0" err="1" smtClean="0"/>
              <a:t>semiconductive</a:t>
            </a:r>
            <a:r>
              <a:rPr lang="en-GB" dirty="0" smtClean="0"/>
              <a:t> properties). </a:t>
            </a:r>
          </a:p>
          <a:p>
            <a:pPr marL="571500" indent="-571500">
              <a:buAutoNum type="romanLcParenBoth"/>
            </a:pPr>
            <a:r>
              <a:rPr lang="en-GB" dirty="0" smtClean="0"/>
              <a:t>Chiral (semi-conductive properties). </a:t>
            </a:r>
          </a:p>
          <a:p>
            <a:pPr marL="0" indent="0">
              <a:buNone/>
            </a:pPr>
            <a:r>
              <a:rPr lang="en-GB" dirty="0"/>
              <a:t> </a:t>
            </a:r>
            <a:r>
              <a:rPr lang="en-GB" dirty="0" smtClean="0"/>
              <a:t>   By contrast, MWCNTs consisting of multiple carbon layers, frequently with variable chirality, can exhibit extraordinary mechanical properties instead of outstanding electrical characteristics.</a:t>
            </a:r>
            <a:endParaRPr lang="en-GB" dirty="0"/>
          </a:p>
        </p:txBody>
      </p:sp>
      <p:pic>
        <p:nvPicPr>
          <p:cNvPr id="4" name="Picture 3"/>
          <p:cNvPicPr>
            <a:picLocks noChangeAspect="1"/>
          </p:cNvPicPr>
          <p:nvPr/>
        </p:nvPicPr>
        <p:blipFill>
          <a:blip r:embed="rId2"/>
          <a:stretch>
            <a:fillRect/>
          </a:stretch>
        </p:blipFill>
        <p:spPr>
          <a:xfrm>
            <a:off x="7790455" y="2958649"/>
            <a:ext cx="4171950" cy="1704975"/>
          </a:xfrm>
          <a:prstGeom prst="rect">
            <a:avLst/>
          </a:prstGeom>
        </p:spPr>
      </p:pic>
    </p:spTree>
    <p:extLst>
      <p:ext uri="{BB962C8B-B14F-4D97-AF65-F5344CB8AC3E}">
        <p14:creationId xmlns:p14="http://schemas.microsoft.com/office/powerpoint/2010/main" val="2711924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TotalTime>
  <Words>716</Words>
  <Application>Microsoft Office PowerPoint</Application>
  <PresentationFormat>Widescreen</PresentationFormat>
  <Paragraphs>38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Bodoni MT</vt:lpstr>
      <vt:lpstr>Calibri</vt:lpstr>
      <vt:lpstr>Calibri Light</vt:lpstr>
      <vt:lpstr>High Tower Text</vt:lpstr>
      <vt:lpstr>Wingdings</vt:lpstr>
      <vt:lpstr>Office Theme</vt:lpstr>
      <vt:lpstr>Carbon Based Nanomaterials</vt:lpstr>
      <vt:lpstr>Types of Nanomaterials</vt:lpstr>
      <vt:lpstr>Types of Nanomaterials</vt:lpstr>
      <vt:lpstr>PowerPoint Presentation</vt:lpstr>
      <vt:lpstr>Types of Nanomaterials</vt:lpstr>
      <vt:lpstr>Fullerenes</vt:lpstr>
      <vt:lpstr>Carbon nanotubes (CNTs)</vt:lpstr>
      <vt:lpstr>Carbon nanotubes (CNTs)</vt:lpstr>
      <vt:lpstr>Carbon nanotubes (CNTs)</vt:lpstr>
      <vt:lpstr>Graphene</vt:lpstr>
      <vt:lpstr>Graphene</vt:lpstr>
      <vt:lpstr>References</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Raouf</dc:creator>
  <cp:lastModifiedBy>Raouf</cp:lastModifiedBy>
  <cp:revision>15</cp:revision>
  <dcterms:created xsi:type="dcterms:W3CDTF">2020-05-06T07:23:23Z</dcterms:created>
  <dcterms:modified xsi:type="dcterms:W3CDTF">2020-05-06T14:39:15Z</dcterms:modified>
</cp:coreProperties>
</file>