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16DAC1-2CCC-4A93-BB8A-EB550556C547}" type="doc">
      <dgm:prSet loTypeId="urn:microsoft.com/office/officeart/2008/layout/HalfCircleOrganizationChart" loCatId="hierarchy" qsTypeId="urn:microsoft.com/office/officeart/2005/8/quickstyle/simple1" qsCatId="simple" csTypeId="urn:microsoft.com/office/officeart/2005/8/colors/accent2_4" csCatId="accent2" phldr="1"/>
      <dgm:spPr/>
      <dgm:t>
        <a:bodyPr/>
        <a:lstStyle/>
        <a:p>
          <a:endParaRPr lang="en-GB"/>
        </a:p>
      </dgm:t>
    </dgm:pt>
    <dgm:pt modelId="{8B208C59-1E2D-4FCC-AF2E-EAC29B6C9E89}">
      <dgm:prSet phldrT="[Text]" custT="1"/>
      <dgm:spPr/>
      <dgm:t>
        <a:bodyPr/>
        <a:lstStyle/>
        <a:p>
          <a:r>
            <a:rPr lang="en-GB" sz="3600" b="1" dirty="0" smtClean="0"/>
            <a:t>Presentation</a:t>
          </a:r>
          <a:endParaRPr lang="en-GB" sz="3600" dirty="0"/>
        </a:p>
      </dgm:t>
    </dgm:pt>
    <dgm:pt modelId="{682F30B6-AF66-400B-9D30-4920E98CB098}" type="parTrans" cxnId="{24B047F7-BE23-451E-92F0-C434939B6BAC}">
      <dgm:prSet/>
      <dgm:spPr/>
      <dgm:t>
        <a:bodyPr/>
        <a:lstStyle/>
        <a:p>
          <a:endParaRPr lang="en-GB"/>
        </a:p>
      </dgm:t>
    </dgm:pt>
    <dgm:pt modelId="{7D97C2F3-2C29-4FB3-8613-6560AB464864}" type="sibTrans" cxnId="{24B047F7-BE23-451E-92F0-C434939B6BAC}">
      <dgm:prSet/>
      <dgm:spPr/>
      <dgm:t>
        <a:bodyPr/>
        <a:lstStyle/>
        <a:p>
          <a:endParaRPr lang="en-GB"/>
        </a:p>
      </dgm:t>
    </dgm:pt>
    <dgm:pt modelId="{6C53F9EF-1881-4952-AD85-6325526F4E64}">
      <dgm:prSet phldrT="[Text]" custT="1"/>
      <dgm:spPr/>
      <dgm:t>
        <a:bodyPr/>
        <a:lstStyle/>
        <a:p>
          <a:r>
            <a:rPr lang="en-GB" sz="2800" b="1" dirty="0" smtClean="0"/>
            <a:t>Informative Presentations</a:t>
          </a:r>
          <a:endParaRPr lang="ar-IQ" sz="2800" b="1" dirty="0" smtClean="0"/>
        </a:p>
        <a:p>
          <a:r>
            <a:rPr lang="en-GB" sz="1300" b="0" dirty="0" smtClean="0"/>
            <a:t>The purpose of informative presentations is to </a:t>
          </a:r>
          <a:r>
            <a:rPr lang="en-GB" sz="1300" b="0" u="sng" dirty="0" smtClean="0"/>
            <a:t>approve </a:t>
          </a:r>
          <a:r>
            <a:rPr lang="en-GB" sz="1300" b="0" u="sng" dirty="0" smtClean="0"/>
            <a:t>understanding of an idea or to deliver information.</a:t>
          </a:r>
          <a:r>
            <a:rPr lang="en-GB" sz="1300" b="0" dirty="0" smtClean="0"/>
            <a:t> They are often used to provide people with information about a concept or idea that is new</a:t>
          </a:r>
          <a:r>
            <a:rPr lang="en-GB" sz="1300" b="1" dirty="0" smtClean="0"/>
            <a:t>.</a:t>
          </a:r>
          <a:endParaRPr lang="en-GB" sz="1300" dirty="0"/>
        </a:p>
      </dgm:t>
    </dgm:pt>
    <dgm:pt modelId="{55927D90-D438-4B7C-8D59-D5A8905B9DB9}" type="parTrans" cxnId="{9B175555-26EB-4FFB-9E43-46199DCB9F4B}">
      <dgm:prSet/>
      <dgm:spPr/>
      <dgm:t>
        <a:bodyPr/>
        <a:lstStyle/>
        <a:p>
          <a:endParaRPr lang="en-GB"/>
        </a:p>
      </dgm:t>
    </dgm:pt>
    <dgm:pt modelId="{2102FD83-3C66-4BBA-A919-632295115994}" type="sibTrans" cxnId="{9B175555-26EB-4FFB-9E43-46199DCB9F4B}">
      <dgm:prSet/>
      <dgm:spPr/>
      <dgm:t>
        <a:bodyPr/>
        <a:lstStyle/>
        <a:p>
          <a:endParaRPr lang="en-GB"/>
        </a:p>
      </dgm:t>
    </dgm:pt>
    <dgm:pt modelId="{7B8DD90D-B75C-4913-9FFA-7A1BE9590400}">
      <dgm:prSet phldrT="[Text]" custT="1"/>
      <dgm:spPr/>
      <dgm:t>
        <a:bodyPr/>
        <a:lstStyle/>
        <a:p>
          <a:r>
            <a:rPr lang="en-GB" sz="2800" b="1" dirty="0" smtClean="0"/>
            <a:t>Persuasive Presentations</a:t>
          </a:r>
          <a:endParaRPr lang="ar-IQ" sz="2800" b="1" dirty="0" smtClean="0"/>
        </a:p>
        <a:p>
          <a:r>
            <a:rPr lang="en-GB" sz="1400" b="0" dirty="0" smtClean="0"/>
            <a:t>influence </a:t>
          </a:r>
          <a:r>
            <a:rPr lang="en-GB" sz="1400" b="0" u="sng" dirty="0" smtClean="0"/>
            <a:t>a change in the belief, attitude, or behavior </a:t>
          </a:r>
          <a:r>
            <a:rPr lang="en-GB" sz="1400" b="0" dirty="0" smtClean="0"/>
            <a:t>of another person when that person has some degree of free choice.</a:t>
          </a:r>
          <a:endParaRPr lang="ar-IQ" sz="1400" b="0" dirty="0" smtClean="0"/>
        </a:p>
        <a:p>
          <a:endParaRPr lang="en-GB" sz="1400" dirty="0"/>
        </a:p>
      </dgm:t>
    </dgm:pt>
    <dgm:pt modelId="{F2B1202B-43CB-49D3-9DF6-B2EB5DC2B15F}" type="parTrans" cxnId="{44AC4057-DD2B-44A1-AC55-9E830CDF4E5C}">
      <dgm:prSet/>
      <dgm:spPr/>
      <dgm:t>
        <a:bodyPr/>
        <a:lstStyle/>
        <a:p>
          <a:endParaRPr lang="en-GB"/>
        </a:p>
      </dgm:t>
    </dgm:pt>
    <dgm:pt modelId="{8C6147F8-E277-4340-BE71-F571DB9FAF47}" type="sibTrans" cxnId="{44AC4057-DD2B-44A1-AC55-9E830CDF4E5C}">
      <dgm:prSet/>
      <dgm:spPr/>
      <dgm:t>
        <a:bodyPr/>
        <a:lstStyle/>
        <a:p>
          <a:endParaRPr lang="en-GB"/>
        </a:p>
      </dgm:t>
    </dgm:pt>
    <dgm:pt modelId="{4E946FBD-CA7C-42D9-AC84-3FC9B09D4AF4}" type="pres">
      <dgm:prSet presAssocID="{F716DAC1-2CCC-4A93-BB8A-EB550556C547}" presName="Name0" presStyleCnt="0">
        <dgm:presLayoutVars>
          <dgm:orgChart val="1"/>
          <dgm:chPref val="1"/>
          <dgm:dir/>
          <dgm:animOne val="branch"/>
          <dgm:animLvl val="lvl"/>
          <dgm:resizeHandles/>
        </dgm:presLayoutVars>
      </dgm:prSet>
      <dgm:spPr/>
      <dgm:t>
        <a:bodyPr/>
        <a:lstStyle/>
        <a:p>
          <a:endParaRPr lang="en-GB"/>
        </a:p>
      </dgm:t>
    </dgm:pt>
    <dgm:pt modelId="{771BC42E-94B0-486B-A37D-5B28D6FE8C1D}" type="pres">
      <dgm:prSet presAssocID="{8B208C59-1E2D-4FCC-AF2E-EAC29B6C9E89}" presName="hierRoot1" presStyleCnt="0">
        <dgm:presLayoutVars>
          <dgm:hierBranch val="init"/>
        </dgm:presLayoutVars>
      </dgm:prSet>
      <dgm:spPr/>
    </dgm:pt>
    <dgm:pt modelId="{1B10AA63-65C6-4209-9F9E-910957642AAC}" type="pres">
      <dgm:prSet presAssocID="{8B208C59-1E2D-4FCC-AF2E-EAC29B6C9E89}" presName="rootComposite1" presStyleCnt="0"/>
      <dgm:spPr/>
    </dgm:pt>
    <dgm:pt modelId="{B85089F4-8BC9-4750-9809-AE95386BC5CD}" type="pres">
      <dgm:prSet presAssocID="{8B208C59-1E2D-4FCC-AF2E-EAC29B6C9E89}" presName="rootText1" presStyleLbl="alignAcc1" presStyleIdx="0" presStyleCnt="0" custScaleY="62558">
        <dgm:presLayoutVars>
          <dgm:chPref val="3"/>
        </dgm:presLayoutVars>
      </dgm:prSet>
      <dgm:spPr/>
      <dgm:t>
        <a:bodyPr/>
        <a:lstStyle/>
        <a:p>
          <a:endParaRPr lang="en-GB"/>
        </a:p>
      </dgm:t>
    </dgm:pt>
    <dgm:pt modelId="{36B8F2E6-09C6-465A-8355-A065B027BBEB}" type="pres">
      <dgm:prSet presAssocID="{8B208C59-1E2D-4FCC-AF2E-EAC29B6C9E89}" presName="topArc1" presStyleLbl="parChTrans1D1" presStyleIdx="0" presStyleCnt="6"/>
      <dgm:spPr/>
    </dgm:pt>
    <dgm:pt modelId="{2D705111-DFFC-43E1-B192-B9D21106DDEF}" type="pres">
      <dgm:prSet presAssocID="{8B208C59-1E2D-4FCC-AF2E-EAC29B6C9E89}" presName="bottomArc1" presStyleLbl="parChTrans1D1" presStyleIdx="1" presStyleCnt="6"/>
      <dgm:spPr/>
    </dgm:pt>
    <dgm:pt modelId="{09F5BBC8-F5C9-44D9-B40C-D0C72399F056}" type="pres">
      <dgm:prSet presAssocID="{8B208C59-1E2D-4FCC-AF2E-EAC29B6C9E89}" presName="topConnNode1" presStyleLbl="node1" presStyleIdx="0" presStyleCnt="0"/>
      <dgm:spPr/>
      <dgm:t>
        <a:bodyPr/>
        <a:lstStyle/>
        <a:p>
          <a:endParaRPr lang="en-GB"/>
        </a:p>
      </dgm:t>
    </dgm:pt>
    <dgm:pt modelId="{3875B948-DC80-45B6-9C79-37B184913904}" type="pres">
      <dgm:prSet presAssocID="{8B208C59-1E2D-4FCC-AF2E-EAC29B6C9E89}" presName="hierChild2" presStyleCnt="0"/>
      <dgm:spPr/>
    </dgm:pt>
    <dgm:pt modelId="{156F6FE1-D22D-4186-8E10-2FFB948393EF}" type="pres">
      <dgm:prSet presAssocID="{55927D90-D438-4B7C-8D59-D5A8905B9DB9}" presName="Name28" presStyleLbl="parChTrans1D2" presStyleIdx="0" presStyleCnt="2"/>
      <dgm:spPr/>
      <dgm:t>
        <a:bodyPr/>
        <a:lstStyle/>
        <a:p>
          <a:endParaRPr lang="en-GB"/>
        </a:p>
      </dgm:t>
    </dgm:pt>
    <dgm:pt modelId="{80EF26FA-3655-4E69-B447-5BB1EB56D85D}" type="pres">
      <dgm:prSet presAssocID="{6C53F9EF-1881-4952-AD85-6325526F4E64}" presName="hierRoot2" presStyleCnt="0">
        <dgm:presLayoutVars>
          <dgm:hierBranch val="init"/>
        </dgm:presLayoutVars>
      </dgm:prSet>
      <dgm:spPr/>
    </dgm:pt>
    <dgm:pt modelId="{3CF2CE47-DE19-4579-9A1A-DD483FB93E96}" type="pres">
      <dgm:prSet presAssocID="{6C53F9EF-1881-4952-AD85-6325526F4E64}" presName="rootComposite2" presStyleCnt="0"/>
      <dgm:spPr/>
    </dgm:pt>
    <dgm:pt modelId="{A48D3D9A-6C73-4236-B044-2F29FD87530C}" type="pres">
      <dgm:prSet presAssocID="{6C53F9EF-1881-4952-AD85-6325526F4E64}" presName="rootText2" presStyleLbl="alignAcc1" presStyleIdx="0" presStyleCnt="0" custScaleX="106914">
        <dgm:presLayoutVars>
          <dgm:chPref val="3"/>
        </dgm:presLayoutVars>
      </dgm:prSet>
      <dgm:spPr/>
      <dgm:t>
        <a:bodyPr/>
        <a:lstStyle/>
        <a:p>
          <a:endParaRPr lang="en-GB"/>
        </a:p>
      </dgm:t>
    </dgm:pt>
    <dgm:pt modelId="{2F02A235-F9A3-4EBA-8A97-BEAE5EA68FC1}" type="pres">
      <dgm:prSet presAssocID="{6C53F9EF-1881-4952-AD85-6325526F4E64}" presName="topArc2" presStyleLbl="parChTrans1D1" presStyleIdx="2" presStyleCnt="6"/>
      <dgm:spPr/>
    </dgm:pt>
    <dgm:pt modelId="{63689005-1EA8-45E0-B2FA-3D5ECBAA12BD}" type="pres">
      <dgm:prSet presAssocID="{6C53F9EF-1881-4952-AD85-6325526F4E64}" presName="bottomArc2" presStyleLbl="parChTrans1D1" presStyleIdx="3" presStyleCnt="6"/>
      <dgm:spPr/>
    </dgm:pt>
    <dgm:pt modelId="{D538D35E-E949-44C8-9964-8E04E78372FA}" type="pres">
      <dgm:prSet presAssocID="{6C53F9EF-1881-4952-AD85-6325526F4E64}" presName="topConnNode2" presStyleLbl="node2" presStyleIdx="0" presStyleCnt="0"/>
      <dgm:spPr/>
      <dgm:t>
        <a:bodyPr/>
        <a:lstStyle/>
        <a:p>
          <a:endParaRPr lang="en-GB"/>
        </a:p>
      </dgm:t>
    </dgm:pt>
    <dgm:pt modelId="{C0D486B0-4CE3-4E2A-8226-4033532B0EAA}" type="pres">
      <dgm:prSet presAssocID="{6C53F9EF-1881-4952-AD85-6325526F4E64}" presName="hierChild4" presStyleCnt="0"/>
      <dgm:spPr/>
    </dgm:pt>
    <dgm:pt modelId="{C488F7AE-A720-4B75-9FB4-5F5EAC80CD5C}" type="pres">
      <dgm:prSet presAssocID="{6C53F9EF-1881-4952-AD85-6325526F4E64}" presName="hierChild5" presStyleCnt="0"/>
      <dgm:spPr/>
    </dgm:pt>
    <dgm:pt modelId="{4AC801C8-8528-46D8-BEB4-799F3256519B}" type="pres">
      <dgm:prSet presAssocID="{F2B1202B-43CB-49D3-9DF6-B2EB5DC2B15F}" presName="Name28" presStyleLbl="parChTrans1D2" presStyleIdx="1" presStyleCnt="2"/>
      <dgm:spPr/>
      <dgm:t>
        <a:bodyPr/>
        <a:lstStyle/>
        <a:p>
          <a:endParaRPr lang="en-GB"/>
        </a:p>
      </dgm:t>
    </dgm:pt>
    <dgm:pt modelId="{AB7DBA89-4395-477E-AB42-3B2968776159}" type="pres">
      <dgm:prSet presAssocID="{7B8DD90D-B75C-4913-9FFA-7A1BE9590400}" presName="hierRoot2" presStyleCnt="0">
        <dgm:presLayoutVars>
          <dgm:hierBranch val="init"/>
        </dgm:presLayoutVars>
      </dgm:prSet>
      <dgm:spPr/>
    </dgm:pt>
    <dgm:pt modelId="{B0C615C5-F79C-4C7A-8730-7158E3795B64}" type="pres">
      <dgm:prSet presAssocID="{7B8DD90D-B75C-4913-9FFA-7A1BE9590400}" presName="rootComposite2" presStyleCnt="0"/>
      <dgm:spPr/>
    </dgm:pt>
    <dgm:pt modelId="{8A136983-BEBE-436D-952E-4A932B0C8228}" type="pres">
      <dgm:prSet presAssocID="{7B8DD90D-B75C-4913-9FFA-7A1BE9590400}" presName="rootText2" presStyleLbl="alignAcc1" presStyleIdx="0" presStyleCnt="0" custScaleX="112338">
        <dgm:presLayoutVars>
          <dgm:chPref val="3"/>
        </dgm:presLayoutVars>
      </dgm:prSet>
      <dgm:spPr/>
      <dgm:t>
        <a:bodyPr/>
        <a:lstStyle/>
        <a:p>
          <a:endParaRPr lang="en-GB"/>
        </a:p>
      </dgm:t>
    </dgm:pt>
    <dgm:pt modelId="{F3FA4C14-DD70-4D45-8D5B-404C2271B26E}" type="pres">
      <dgm:prSet presAssocID="{7B8DD90D-B75C-4913-9FFA-7A1BE9590400}" presName="topArc2" presStyleLbl="parChTrans1D1" presStyleIdx="4" presStyleCnt="6"/>
      <dgm:spPr/>
    </dgm:pt>
    <dgm:pt modelId="{929B6D49-B6F6-4BE2-93EC-6F639FD69C5F}" type="pres">
      <dgm:prSet presAssocID="{7B8DD90D-B75C-4913-9FFA-7A1BE9590400}" presName="bottomArc2" presStyleLbl="parChTrans1D1" presStyleIdx="5" presStyleCnt="6"/>
      <dgm:spPr/>
    </dgm:pt>
    <dgm:pt modelId="{100C99BF-CA7B-453B-B8F5-0C995625720F}" type="pres">
      <dgm:prSet presAssocID="{7B8DD90D-B75C-4913-9FFA-7A1BE9590400}" presName="topConnNode2" presStyleLbl="node2" presStyleIdx="0" presStyleCnt="0"/>
      <dgm:spPr/>
      <dgm:t>
        <a:bodyPr/>
        <a:lstStyle/>
        <a:p>
          <a:endParaRPr lang="en-GB"/>
        </a:p>
      </dgm:t>
    </dgm:pt>
    <dgm:pt modelId="{9166DDC0-D712-40A1-AA04-CF8CB0335F4C}" type="pres">
      <dgm:prSet presAssocID="{7B8DD90D-B75C-4913-9FFA-7A1BE9590400}" presName="hierChild4" presStyleCnt="0"/>
      <dgm:spPr/>
    </dgm:pt>
    <dgm:pt modelId="{5725B47A-9EC8-4885-9989-64D919EECDC6}" type="pres">
      <dgm:prSet presAssocID="{7B8DD90D-B75C-4913-9FFA-7A1BE9590400}" presName="hierChild5" presStyleCnt="0"/>
      <dgm:spPr/>
    </dgm:pt>
    <dgm:pt modelId="{A7E4A503-F97F-4867-B928-E7616149FC49}" type="pres">
      <dgm:prSet presAssocID="{8B208C59-1E2D-4FCC-AF2E-EAC29B6C9E89}" presName="hierChild3" presStyleCnt="0"/>
      <dgm:spPr/>
    </dgm:pt>
  </dgm:ptLst>
  <dgm:cxnLst>
    <dgm:cxn modelId="{0C6F9F65-4589-478B-A804-EFA7EB67E3F0}" type="presOf" srcId="{55927D90-D438-4B7C-8D59-D5A8905B9DB9}" destId="{156F6FE1-D22D-4186-8E10-2FFB948393EF}" srcOrd="0" destOrd="0" presId="urn:microsoft.com/office/officeart/2008/layout/HalfCircleOrganizationChart"/>
    <dgm:cxn modelId="{49E03FF7-98C2-4FF0-9966-6C9D5E9FFB9A}" type="presOf" srcId="{7B8DD90D-B75C-4913-9FFA-7A1BE9590400}" destId="{100C99BF-CA7B-453B-B8F5-0C995625720F}" srcOrd="1" destOrd="0" presId="urn:microsoft.com/office/officeart/2008/layout/HalfCircleOrganizationChart"/>
    <dgm:cxn modelId="{24B047F7-BE23-451E-92F0-C434939B6BAC}" srcId="{F716DAC1-2CCC-4A93-BB8A-EB550556C547}" destId="{8B208C59-1E2D-4FCC-AF2E-EAC29B6C9E89}" srcOrd="0" destOrd="0" parTransId="{682F30B6-AF66-400B-9D30-4920E98CB098}" sibTransId="{7D97C2F3-2C29-4FB3-8613-6560AB464864}"/>
    <dgm:cxn modelId="{194E4727-B3AD-44C5-9482-4A26B5F1B87C}" type="presOf" srcId="{7B8DD90D-B75C-4913-9FFA-7A1BE9590400}" destId="{8A136983-BEBE-436D-952E-4A932B0C8228}" srcOrd="0" destOrd="0" presId="urn:microsoft.com/office/officeart/2008/layout/HalfCircleOrganizationChart"/>
    <dgm:cxn modelId="{9B175555-26EB-4FFB-9E43-46199DCB9F4B}" srcId="{8B208C59-1E2D-4FCC-AF2E-EAC29B6C9E89}" destId="{6C53F9EF-1881-4952-AD85-6325526F4E64}" srcOrd="0" destOrd="0" parTransId="{55927D90-D438-4B7C-8D59-D5A8905B9DB9}" sibTransId="{2102FD83-3C66-4BBA-A919-632295115994}"/>
    <dgm:cxn modelId="{50B6BF89-BA12-40B0-B1E9-0BF6D954DE31}" type="presOf" srcId="{6C53F9EF-1881-4952-AD85-6325526F4E64}" destId="{A48D3D9A-6C73-4236-B044-2F29FD87530C}" srcOrd="0" destOrd="0" presId="urn:microsoft.com/office/officeart/2008/layout/HalfCircleOrganizationChart"/>
    <dgm:cxn modelId="{44AC4057-DD2B-44A1-AC55-9E830CDF4E5C}" srcId="{8B208C59-1E2D-4FCC-AF2E-EAC29B6C9E89}" destId="{7B8DD90D-B75C-4913-9FFA-7A1BE9590400}" srcOrd="1" destOrd="0" parTransId="{F2B1202B-43CB-49D3-9DF6-B2EB5DC2B15F}" sibTransId="{8C6147F8-E277-4340-BE71-F571DB9FAF47}"/>
    <dgm:cxn modelId="{DBCCB16C-8045-441E-A3C1-7141B31AD912}" type="presOf" srcId="{8B208C59-1E2D-4FCC-AF2E-EAC29B6C9E89}" destId="{09F5BBC8-F5C9-44D9-B40C-D0C72399F056}" srcOrd="1" destOrd="0" presId="urn:microsoft.com/office/officeart/2008/layout/HalfCircleOrganizationChart"/>
    <dgm:cxn modelId="{66FE8834-6655-45F1-9E91-7DDA8502D26A}" type="presOf" srcId="{6C53F9EF-1881-4952-AD85-6325526F4E64}" destId="{D538D35E-E949-44C8-9964-8E04E78372FA}" srcOrd="1" destOrd="0" presId="urn:microsoft.com/office/officeart/2008/layout/HalfCircleOrganizationChart"/>
    <dgm:cxn modelId="{CA111F01-113C-44DB-BC5C-A9FDB9AABAF2}" type="presOf" srcId="{8B208C59-1E2D-4FCC-AF2E-EAC29B6C9E89}" destId="{B85089F4-8BC9-4750-9809-AE95386BC5CD}" srcOrd="0" destOrd="0" presId="urn:microsoft.com/office/officeart/2008/layout/HalfCircleOrganizationChart"/>
    <dgm:cxn modelId="{39509CB5-CB91-4B0C-BB43-22E1977A9452}" type="presOf" srcId="{F716DAC1-2CCC-4A93-BB8A-EB550556C547}" destId="{4E946FBD-CA7C-42D9-AC84-3FC9B09D4AF4}" srcOrd="0" destOrd="0" presId="urn:microsoft.com/office/officeart/2008/layout/HalfCircleOrganizationChart"/>
    <dgm:cxn modelId="{D2B084A0-E50B-4CBF-82CE-23CA74C9C061}" type="presOf" srcId="{F2B1202B-43CB-49D3-9DF6-B2EB5DC2B15F}" destId="{4AC801C8-8528-46D8-BEB4-799F3256519B}" srcOrd="0" destOrd="0" presId="urn:microsoft.com/office/officeart/2008/layout/HalfCircleOrganizationChart"/>
    <dgm:cxn modelId="{0AEEB923-019E-42E8-B071-607BCBB3ACF3}" type="presParOf" srcId="{4E946FBD-CA7C-42D9-AC84-3FC9B09D4AF4}" destId="{771BC42E-94B0-486B-A37D-5B28D6FE8C1D}" srcOrd="0" destOrd="0" presId="urn:microsoft.com/office/officeart/2008/layout/HalfCircleOrganizationChart"/>
    <dgm:cxn modelId="{E838439C-B245-42FF-9B74-867ED8C9FDBD}" type="presParOf" srcId="{771BC42E-94B0-486B-A37D-5B28D6FE8C1D}" destId="{1B10AA63-65C6-4209-9F9E-910957642AAC}" srcOrd="0" destOrd="0" presId="urn:microsoft.com/office/officeart/2008/layout/HalfCircleOrganizationChart"/>
    <dgm:cxn modelId="{B83FDE22-C7FF-40B5-94D9-53520236421D}" type="presParOf" srcId="{1B10AA63-65C6-4209-9F9E-910957642AAC}" destId="{B85089F4-8BC9-4750-9809-AE95386BC5CD}" srcOrd="0" destOrd="0" presId="urn:microsoft.com/office/officeart/2008/layout/HalfCircleOrganizationChart"/>
    <dgm:cxn modelId="{57904B04-4EBF-4989-AE39-FCD65B064FE1}" type="presParOf" srcId="{1B10AA63-65C6-4209-9F9E-910957642AAC}" destId="{36B8F2E6-09C6-465A-8355-A065B027BBEB}" srcOrd="1" destOrd="0" presId="urn:microsoft.com/office/officeart/2008/layout/HalfCircleOrganizationChart"/>
    <dgm:cxn modelId="{1B568C30-5056-47A0-A89C-13275B6B598F}" type="presParOf" srcId="{1B10AA63-65C6-4209-9F9E-910957642AAC}" destId="{2D705111-DFFC-43E1-B192-B9D21106DDEF}" srcOrd="2" destOrd="0" presId="urn:microsoft.com/office/officeart/2008/layout/HalfCircleOrganizationChart"/>
    <dgm:cxn modelId="{7623840E-8B14-46C8-9EEF-9C9356029E63}" type="presParOf" srcId="{1B10AA63-65C6-4209-9F9E-910957642AAC}" destId="{09F5BBC8-F5C9-44D9-B40C-D0C72399F056}" srcOrd="3" destOrd="0" presId="urn:microsoft.com/office/officeart/2008/layout/HalfCircleOrganizationChart"/>
    <dgm:cxn modelId="{A644CD6C-CB63-4605-AD6A-27A8684B1871}" type="presParOf" srcId="{771BC42E-94B0-486B-A37D-5B28D6FE8C1D}" destId="{3875B948-DC80-45B6-9C79-37B184913904}" srcOrd="1" destOrd="0" presId="urn:microsoft.com/office/officeart/2008/layout/HalfCircleOrganizationChart"/>
    <dgm:cxn modelId="{333736A7-AC4F-4FF4-91E0-16F4C48538BB}" type="presParOf" srcId="{3875B948-DC80-45B6-9C79-37B184913904}" destId="{156F6FE1-D22D-4186-8E10-2FFB948393EF}" srcOrd="0" destOrd="0" presId="urn:microsoft.com/office/officeart/2008/layout/HalfCircleOrganizationChart"/>
    <dgm:cxn modelId="{9EAB77E8-DCEB-4742-995D-DE2AB9B058CE}" type="presParOf" srcId="{3875B948-DC80-45B6-9C79-37B184913904}" destId="{80EF26FA-3655-4E69-B447-5BB1EB56D85D}" srcOrd="1" destOrd="0" presId="urn:microsoft.com/office/officeart/2008/layout/HalfCircleOrganizationChart"/>
    <dgm:cxn modelId="{953E2752-F417-433C-BE47-69B09CDCBA02}" type="presParOf" srcId="{80EF26FA-3655-4E69-B447-5BB1EB56D85D}" destId="{3CF2CE47-DE19-4579-9A1A-DD483FB93E96}" srcOrd="0" destOrd="0" presId="urn:microsoft.com/office/officeart/2008/layout/HalfCircleOrganizationChart"/>
    <dgm:cxn modelId="{EC946753-D121-4A71-BEC4-CAA9C0A0BD14}" type="presParOf" srcId="{3CF2CE47-DE19-4579-9A1A-DD483FB93E96}" destId="{A48D3D9A-6C73-4236-B044-2F29FD87530C}" srcOrd="0" destOrd="0" presId="urn:microsoft.com/office/officeart/2008/layout/HalfCircleOrganizationChart"/>
    <dgm:cxn modelId="{7BA6461D-23BA-4E87-8382-614708C08CA0}" type="presParOf" srcId="{3CF2CE47-DE19-4579-9A1A-DD483FB93E96}" destId="{2F02A235-F9A3-4EBA-8A97-BEAE5EA68FC1}" srcOrd="1" destOrd="0" presId="urn:microsoft.com/office/officeart/2008/layout/HalfCircleOrganizationChart"/>
    <dgm:cxn modelId="{5C6242FC-9E18-4AFC-91EE-F474C98A9DBA}" type="presParOf" srcId="{3CF2CE47-DE19-4579-9A1A-DD483FB93E96}" destId="{63689005-1EA8-45E0-B2FA-3D5ECBAA12BD}" srcOrd="2" destOrd="0" presId="urn:microsoft.com/office/officeart/2008/layout/HalfCircleOrganizationChart"/>
    <dgm:cxn modelId="{1584842A-F339-4112-965A-A7EAD82880A3}" type="presParOf" srcId="{3CF2CE47-DE19-4579-9A1A-DD483FB93E96}" destId="{D538D35E-E949-44C8-9964-8E04E78372FA}" srcOrd="3" destOrd="0" presId="urn:microsoft.com/office/officeart/2008/layout/HalfCircleOrganizationChart"/>
    <dgm:cxn modelId="{54F3EB52-4CF1-472F-9C87-B9DA42E5B3DD}" type="presParOf" srcId="{80EF26FA-3655-4E69-B447-5BB1EB56D85D}" destId="{C0D486B0-4CE3-4E2A-8226-4033532B0EAA}" srcOrd="1" destOrd="0" presId="urn:microsoft.com/office/officeart/2008/layout/HalfCircleOrganizationChart"/>
    <dgm:cxn modelId="{EDEF95DF-BCAA-4585-90E4-71C2F6480A75}" type="presParOf" srcId="{80EF26FA-3655-4E69-B447-5BB1EB56D85D}" destId="{C488F7AE-A720-4B75-9FB4-5F5EAC80CD5C}" srcOrd="2" destOrd="0" presId="urn:microsoft.com/office/officeart/2008/layout/HalfCircleOrganizationChart"/>
    <dgm:cxn modelId="{041C3AB3-7B60-44F9-AB02-5B3F089A8A31}" type="presParOf" srcId="{3875B948-DC80-45B6-9C79-37B184913904}" destId="{4AC801C8-8528-46D8-BEB4-799F3256519B}" srcOrd="2" destOrd="0" presId="urn:microsoft.com/office/officeart/2008/layout/HalfCircleOrganizationChart"/>
    <dgm:cxn modelId="{09E84992-C6A3-4CA5-8247-6299BAE9488B}" type="presParOf" srcId="{3875B948-DC80-45B6-9C79-37B184913904}" destId="{AB7DBA89-4395-477E-AB42-3B2968776159}" srcOrd="3" destOrd="0" presId="urn:microsoft.com/office/officeart/2008/layout/HalfCircleOrganizationChart"/>
    <dgm:cxn modelId="{5876B6B0-7B9A-4E16-8243-E8D5DE428AE6}" type="presParOf" srcId="{AB7DBA89-4395-477E-AB42-3B2968776159}" destId="{B0C615C5-F79C-4C7A-8730-7158E3795B64}" srcOrd="0" destOrd="0" presId="urn:microsoft.com/office/officeart/2008/layout/HalfCircleOrganizationChart"/>
    <dgm:cxn modelId="{2F1073DC-7F26-4051-B541-3F15D7F840F7}" type="presParOf" srcId="{B0C615C5-F79C-4C7A-8730-7158E3795B64}" destId="{8A136983-BEBE-436D-952E-4A932B0C8228}" srcOrd="0" destOrd="0" presId="urn:microsoft.com/office/officeart/2008/layout/HalfCircleOrganizationChart"/>
    <dgm:cxn modelId="{ACA7C644-84F0-4456-AF8F-9E6C48E198F4}" type="presParOf" srcId="{B0C615C5-F79C-4C7A-8730-7158E3795B64}" destId="{F3FA4C14-DD70-4D45-8D5B-404C2271B26E}" srcOrd="1" destOrd="0" presId="urn:microsoft.com/office/officeart/2008/layout/HalfCircleOrganizationChart"/>
    <dgm:cxn modelId="{11ABF570-ACD4-43AC-9E55-31621E5928B1}" type="presParOf" srcId="{B0C615C5-F79C-4C7A-8730-7158E3795B64}" destId="{929B6D49-B6F6-4BE2-93EC-6F639FD69C5F}" srcOrd="2" destOrd="0" presId="urn:microsoft.com/office/officeart/2008/layout/HalfCircleOrganizationChart"/>
    <dgm:cxn modelId="{570A8988-85B6-4AD8-AA8A-D1D5944CE3AF}" type="presParOf" srcId="{B0C615C5-F79C-4C7A-8730-7158E3795B64}" destId="{100C99BF-CA7B-453B-B8F5-0C995625720F}" srcOrd="3" destOrd="0" presId="urn:microsoft.com/office/officeart/2008/layout/HalfCircleOrganizationChart"/>
    <dgm:cxn modelId="{81B13D61-A212-4947-9948-3A53378CBAB2}" type="presParOf" srcId="{AB7DBA89-4395-477E-AB42-3B2968776159}" destId="{9166DDC0-D712-40A1-AA04-CF8CB0335F4C}" srcOrd="1" destOrd="0" presId="urn:microsoft.com/office/officeart/2008/layout/HalfCircleOrganizationChart"/>
    <dgm:cxn modelId="{29E35949-3FAB-4DBC-B38A-92FA0B1006E3}" type="presParOf" srcId="{AB7DBA89-4395-477E-AB42-3B2968776159}" destId="{5725B47A-9EC8-4885-9989-64D919EECDC6}" srcOrd="2" destOrd="0" presId="urn:microsoft.com/office/officeart/2008/layout/HalfCircleOrganizationChart"/>
    <dgm:cxn modelId="{8C47C107-1F47-4AB4-868D-98A9D1F39F2F}" type="presParOf" srcId="{771BC42E-94B0-486B-A37D-5B28D6FE8C1D}" destId="{A7E4A503-F97F-4867-B928-E7616149FC49}"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C801C8-8528-46D8-BEB4-799F3256519B}">
      <dsp:nvSpPr>
        <dsp:cNvPr id="0" name=""/>
        <dsp:cNvSpPr/>
      </dsp:nvSpPr>
      <dsp:spPr>
        <a:xfrm>
          <a:off x="5893694" y="1783041"/>
          <a:ext cx="2926461" cy="960890"/>
        </a:xfrm>
        <a:custGeom>
          <a:avLst/>
          <a:gdLst/>
          <a:ahLst/>
          <a:cxnLst/>
          <a:rect l="0" t="0" r="0" b="0"/>
          <a:pathLst>
            <a:path>
              <a:moveTo>
                <a:pt x="0" y="0"/>
              </a:moveTo>
              <a:lnTo>
                <a:pt x="0" y="480445"/>
              </a:lnTo>
              <a:lnTo>
                <a:pt x="2926461" y="480445"/>
              </a:lnTo>
              <a:lnTo>
                <a:pt x="2926461" y="96089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6F6FE1-D22D-4186-8E10-2FFB948393EF}">
      <dsp:nvSpPr>
        <dsp:cNvPr id="0" name=""/>
        <dsp:cNvSpPr/>
      </dsp:nvSpPr>
      <dsp:spPr>
        <a:xfrm>
          <a:off x="2843140" y="1783041"/>
          <a:ext cx="3050554" cy="960890"/>
        </a:xfrm>
        <a:custGeom>
          <a:avLst/>
          <a:gdLst/>
          <a:ahLst/>
          <a:cxnLst/>
          <a:rect l="0" t="0" r="0" b="0"/>
          <a:pathLst>
            <a:path>
              <a:moveTo>
                <a:pt x="3050554" y="0"/>
              </a:moveTo>
              <a:lnTo>
                <a:pt x="3050554" y="480445"/>
              </a:lnTo>
              <a:lnTo>
                <a:pt x="0" y="480445"/>
              </a:lnTo>
              <a:lnTo>
                <a:pt x="0" y="960890"/>
              </a:lnTo>
            </a:path>
          </a:pathLst>
        </a:custGeom>
        <a:noFill/>
        <a:ln w="12700" cap="flat" cmpd="sng" algn="ctr">
          <a:solidFill>
            <a:schemeClr val="accent2">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B8F2E6-09C6-465A-8355-A065B027BBEB}">
      <dsp:nvSpPr>
        <dsp:cNvPr id="0" name=""/>
        <dsp:cNvSpPr/>
      </dsp:nvSpPr>
      <dsp:spPr>
        <a:xfrm>
          <a:off x="4749776" y="351817"/>
          <a:ext cx="2287835" cy="1431224"/>
        </a:xfrm>
        <a:prstGeom prst="arc">
          <a:avLst>
            <a:gd name="adj1" fmla="val 13200000"/>
            <a:gd name="adj2" fmla="val 192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705111-DFFC-43E1-B192-B9D21106DDEF}">
      <dsp:nvSpPr>
        <dsp:cNvPr id="0" name=""/>
        <dsp:cNvSpPr/>
      </dsp:nvSpPr>
      <dsp:spPr>
        <a:xfrm>
          <a:off x="4749776" y="351817"/>
          <a:ext cx="2287835" cy="1431224"/>
        </a:xfrm>
        <a:prstGeom prst="arc">
          <a:avLst>
            <a:gd name="adj1" fmla="val 2400000"/>
            <a:gd name="adj2" fmla="val 84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5089F4-8BC9-4750-9809-AE95386BC5CD}">
      <dsp:nvSpPr>
        <dsp:cNvPr id="0" name=""/>
        <dsp:cNvSpPr/>
      </dsp:nvSpPr>
      <dsp:spPr>
        <a:xfrm>
          <a:off x="3605858" y="609437"/>
          <a:ext cx="4575671" cy="91598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en-GB" sz="3600" b="1" kern="1200" dirty="0" smtClean="0"/>
            <a:t>Presentation</a:t>
          </a:r>
          <a:endParaRPr lang="en-GB" sz="3600" kern="1200" dirty="0"/>
        </a:p>
      </dsp:txBody>
      <dsp:txXfrm>
        <a:off x="3605858" y="609437"/>
        <a:ext cx="4575671" cy="915983"/>
      </dsp:txXfrm>
    </dsp:sp>
    <dsp:sp modelId="{2F02A235-F9A3-4EBA-8A97-BEAE5EA68FC1}">
      <dsp:nvSpPr>
        <dsp:cNvPr id="0" name=""/>
        <dsp:cNvSpPr/>
      </dsp:nvSpPr>
      <dsp:spPr>
        <a:xfrm>
          <a:off x="1620132" y="2743932"/>
          <a:ext cx="2446016" cy="2287835"/>
        </a:xfrm>
        <a:prstGeom prst="arc">
          <a:avLst>
            <a:gd name="adj1" fmla="val 13200000"/>
            <a:gd name="adj2" fmla="val 192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689005-1EA8-45E0-B2FA-3D5ECBAA12BD}">
      <dsp:nvSpPr>
        <dsp:cNvPr id="0" name=""/>
        <dsp:cNvSpPr/>
      </dsp:nvSpPr>
      <dsp:spPr>
        <a:xfrm>
          <a:off x="1620132" y="2743932"/>
          <a:ext cx="2446016" cy="2287835"/>
        </a:xfrm>
        <a:prstGeom prst="arc">
          <a:avLst>
            <a:gd name="adj1" fmla="val 2400000"/>
            <a:gd name="adj2" fmla="val 84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48D3D9A-6C73-4236-B044-2F29FD87530C}">
      <dsp:nvSpPr>
        <dsp:cNvPr id="0" name=""/>
        <dsp:cNvSpPr/>
      </dsp:nvSpPr>
      <dsp:spPr>
        <a:xfrm>
          <a:off x="397123" y="3155742"/>
          <a:ext cx="4892032" cy="1464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b="1" kern="1200" dirty="0" smtClean="0"/>
            <a:t>Informative Presentations</a:t>
          </a:r>
          <a:endParaRPr lang="ar-IQ" sz="2800" b="1" kern="1200" dirty="0" smtClean="0"/>
        </a:p>
        <a:p>
          <a:pPr lvl="0" algn="ctr" defTabSz="1244600">
            <a:lnSpc>
              <a:spcPct val="90000"/>
            </a:lnSpc>
            <a:spcBef>
              <a:spcPct val="0"/>
            </a:spcBef>
            <a:spcAft>
              <a:spcPct val="35000"/>
            </a:spcAft>
          </a:pPr>
          <a:r>
            <a:rPr lang="en-GB" sz="1300" b="0" kern="1200" dirty="0" smtClean="0"/>
            <a:t>The purpose of informative presentations is to </a:t>
          </a:r>
          <a:r>
            <a:rPr lang="en-GB" sz="1300" b="0" u="sng" kern="1200" dirty="0" smtClean="0"/>
            <a:t>approve </a:t>
          </a:r>
          <a:r>
            <a:rPr lang="en-GB" sz="1300" b="0" u="sng" kern="1200" dirty="0" smtClean="0"/>
            <a:t>understanding of an idea or to deliver information.</a:t>
          </a:r>
          <a:r>
            <a:rPr lang="en-GB" sz="1300" b="0" kern="1200" dirty="0" smtClean="0"/>
            <a:t> They are often used to provide people with information about a concept or idea that is new</a:t>
          </a:r>
          <a:r>
            <a:rPr lang="en-GB" sz="1300" b="1" kern="1200" dirty="0" smtClean="0"/>
            <a:t>.</a:t>
          </a:r>
          <a:endParaRPr lang="en-GB" sz="1300" kern="1200" dirty="0"/>
        </a:p>
      </dsp:txBody>
      <dsp:txXfrm>
        <a:off x="397123" y="3155742"/>
        <a:ext cx="4892032" cy="1464214"/>
      </dsp:txXfrm>
    </dsp:sp>
    <dsp:sp modelId="{F3FA4C14-DD70-4D45-8D5B-404C2271B26E}">
      <dsp:nvSpPr>
        <dsp:cNvPr id="0" name=""/>
        <dsp:cNvSpPr/>
      </dsp:nvSpPr>
      <dsp:spPr>
        <a:xfrm>
          <a:off x="7535102" y="2743932"/>
          <a:ext cx="2570108" cy="2287835"/>
        </a:xfrm>
        <a:prstGeom prst="arc">
          <a:avLst>
            <a:gd name="adj1" fmla="val 13200000"/>
            <a:gd name="adj2" fmla="val 192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9B6D49-B6F6-4BE2-93EC-6F639FD69C5F}">
      <dsp:nvSpPr>
        <dsp:cNvPr id="0" name=""/>
        <dsp:cNvSpPr/>
      </dsp:nvSpPr>
      <dsp:spPr>
        <a:xfrm>
          <a:off x="7535102" y="2743932"/>
          <a:ext cx="2570108" cy="2287835"/>
        </a:xfrm>
        <a:prstGeom prst="arc">
          <a:avLst>
            <a:gd name="adj1" fmla="val 2400000"/>
            <a:gd name="adj2" fmla="val 8400000"/>
          </a:avLst>
        </a:prstGeom>
        <a:no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136983-BEBE-436D-952E-4A932B0C8228}">
      <dsp:nvSpPr>
        <dsp:cNvPr id="0" name=""/>
        <dsp:cNvSpPr/>
      </dsp:nvSpPr>
      <dsp:spPr>
        <a:xfrm>
          <a:off x="6250047" y="3155742"/>
          <a:ext cx="5140217" cy="1464214"/>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GB" sz="2800" b="1" kern="1200" dirty="0" smtClean="0"/>
            <a:t>Persuasive Presentations</a:t>
          </a:r>
          <a:endParaRPr lang="ar-IQ" sz="2800" b="1" kern="1200" dirty="0" smtClean="0"/>
        </a:p>
        <a:p>
          <a:pPr lvl="0" algn="ctr" defTabSz="1244600">
            <a:lnSpc>
              <a:spcPct val="90000"/>
            </a:lnSpc>
            <a:spcBef>
              <a:spcPct val="0"/>
            </a:spcBef>
            <a:spcAft>
              <a:spcPct val="35000"/>
            </a:spcAft>
          </a:pPr>
          <a:r>
            <a:rPr lang="en-GB" sz="1400" b="0" kern="1200" dirty="0" smtClean="0"/>
            <a:t>influence </a:t>
          </a:r>
          <a:r>
            <a:rPr lang="en-GB" sz="1400" b="0" u="sng" kern="1200" dirty="0" smtClean="0"/>
            <a:t>a change in the belief, attitude, or behavior </a:t>
          </a:r>
          <a:r>
            <a:rPr lang="en-GB" sz="1400" b="0" kern="1200" dirty="0" smtClean="0"/>
            <a:t>of another person when that person has some degree of free choice.</a:t>
          </a:r>
          <a:endParaRPr lang="ar-IQ" sz="1400" b="0" kern="1200" dirty="0" smtClean="0"/>
        </a:p>
        <a:p>
          <a:pPr lvl="0" algn="ctr" defTabSz="1244600">
            <a:lnSpc>
              <a:spcPct val="90000"/>
            </a:lnSpc>
            <a:spcBef>
              <a:spcPct val="0"/>
            </a:spcBef>
            <a:spcAft>
              <a:spcPct val="35000"/>
            </a:spcAft>
          </a:pPr>
          <a:endParaRPr lang="en-GB" sz="1400" kern="1200" dirty="0"/>
        </a:p>
      </dsp:txBody>
      <dsp:txXfrm>
        <a:off x="6250047" y="3155742"/>
        <a:ext cx="5140217" cy="1464214"/>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9D34FDA-ADFF-4E00-BC2C-D37B85F5E527}"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122329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D34FDA-ADFF-4E00-BC2C-D37B85F5E527}"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577586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D34FDA-ADFF-4E00-BC2C-D37B85F5E527}"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63103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9D34FDA-ADFF-4E00-BC2C-D37B85F5E527}"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2572004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D34FDA-ADFF-4E00-BC2C-D37B85F5E527}" type="datetimeFigureOut">
              <a:rPr lang="en-GB" smtClean="0"/>
              <a:t>05/05/2020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167968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9D34FDA-ADFF-4E00-BC2C-D37B85F5E527}" type="datetimeFigureOut">
              <a:rPr lang="en-GB" smtClean="0"/>
              <a:t>05/05/2020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389556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9D34FDA-ADFF-4E00-BC2C-D37B85F5E527}" type="datetimeFigureOut">
              <a:rPr lang="en-GB" smtClean="0"/>
              <a:t>05/05/2020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13953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9D34FDA-ADFF-4E00-BC2C-D37B85F5E527}" type="datetimeFigureOut">
              <a:rPr lang="en-GB" smtClean="0"/>
              <a:t>05/05/2020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219913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D34FDA-ADFF-4E00-BC2C-D37B85F5E527}" type="datetimeFigureOut">
              <a:rPr lang="en-GB" smtClean="0"/>
              <a:t>05/05/2020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395505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34FDA-ADFF-4E00-BC2C-D37B85F5E527}" type="datetimeFigureOut">
              <a:rPr lang="en-GB" smtClean="0"/>
              <a:t>05/05/2020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1234054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D34FDA-ADFF-4E00-BC2C-D37B85F5E527}" type="datetimeFigureOut">
              <a:rPr lang="en-GB" smtClean="0"/>
              <a:t>05/05/2020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54606F-77B1-459D-91A3-34D93A451404}" type="slidenum">
              <a:rPr lang="en-GB" smtClean="0"/>
              <a:t>‹#›</a:t>
            </a:fld>
            <a:endParaRPr lang="en-GB"/>
          </a:p>
        </p:txBody>
      </p:sp>
    </p:spTree>
    <p:extLst>
      <p:ext uri="{BB962C8B-B14F-4D97-AF65-F5344CB8AC3E}">
        <p14:creationId xmlns:p14="http://schemas.microsoft.com/office/powerpoint/2010/main" val="3956535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D34FDA-ADFF-4E00-BC2C-D37B85F5E527}" type="datetimeFigureOut">
              <a:rPr lang="en-GB" smtClean="0"/>
              <a:t>05/05/2020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54606F-77B1-459D-91A3-34D93A451404}" type="slidenum">
              <a:rPr lang="en-GB" smtClean="0"/>
              <a:t>‹#›</a:t>
            </a:fld>
            <a:endParaRPr lang="en-GB"/>
          </a:p>
        </p:txBody>
      </p:sp>
    </p:spTree>
    <p:extLst>
      <p:ext uri="{BB962C8B-B14F-4D97-AF65-F5344CB8AC3E}">
        <p14:creationId xmlns:p14="http://schemas.microsoft.com/office/powerpoint/2010/main" val="354649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40000"/>
              <a:lumOff val="60000"/>
            </a:schemeClr>
          </a:solidFill>
        </p:spPr>
        <p:txBody>
          <a:bodyPr/>
          <a:lstStyle/>
          <a:p>
            <a:pPr algn="l"/>
            <a:r>
              <a:rPr lang="en-GB" b="1" dirty="0" smtClean="0">
                <a:ln w="6600">
                  <a:solidFill>
                    <a:schemeClr val="accent2"/>
                  </a:solidFill>
                  <a:prstDash val="solid"/>
                </a:ln>
                <a:solidFill>
                  <a:srgbClr val="FFFFFF"/>
                </a:solidFill>
                <a:effectLst>
                  <a:outerShdw dist="38100" dir="2700000" algn="tl" rotWithShape="0">
                    <a:schemeClr val="accent2"/>
                  </a:outerShdw>
                </a:effectLst>
              </a:rPr>
              <a:t>    Writing </a:t>
            </a:r>
            <a:r>
              <a:rPr lang="en-GB" b="1" dirty="0" smtClean="0">
                <a:ln w="6600">
                  <a:solidFill>
                    <a:schemeClr val="accent2"/>
                  </a:solidFill>
                  <a:prstDash val="solid"/>
                </a:ln>
                <a:solidFill>
                  <a:srgbClr val="FFFFFF"/>
                </a:solidFill>
                <a:effectLst>
                  <a:outerShdw dist="38100" dir="2700000" algn="tl" rotWithShape="0">
                    <a:schemeClr val="accent2"/>
                  </a:outerShdw>
                </a:effectLst>
              </a:rPr>
              <a:t>Presentation</a:t>
            </a:r>
            <a:r>
              <a:rPr lang="en-GB" dirty="0"/>
              <a:t/>
            </a:r>
            <a:br>
              <a:rPr lang="en-GB" dirty="0"/>
            </a:br>
            <a:endParaRPr lang="en-GB" dirty="0"/>
          </a:p>
        </p:txBody>
      </p:sp>
      <p:sp>
        <p:nvSpPr>
          <p:cNvPr id="3" name="Subtitle 2"/>
          <p:cNvSpPr>
            <a:spLocks noGrp="1"/>
          </p:cNvSpPr>
          <p:nvPr>
            <p:ph type="subTitle" idx="1"/>
          </p:nvPr>
        </p:nvSpPr>
        <p:spPr>
          <a:ln/>
        </p:spPr>
        <p:style>
          <a:lnRef idx="2">
            <a:schemeClr val="accent2"/>
          </a:lnRef>
          <a:fillRef idx="1">
            <a:schemeClr val="lt1"/>
          </a:fillRef>
          <a:effectRef idx="0">
            <a:schemeClr val="accent2"/>
          </a:effectRef>
          <a:fontRef idx="minor">
            <a:schemeClr val="dk1"/>
          </a:fontRef>
        </p:style>
        <p:txBody>
          <a:bodyPr/>
          <a:lstStyle/>
          <a:p>
            <a:r>
              <a:rPr lang="en-GB" b="1" dirty="0" smtClean="0">
                <a:ln w="9525">
                  <a:solidFill>
                    <a:schemeClr val="bg1"/>
                  </a:solidFill>
                  <a:prstDash val="solid"/>
                </a:ln>
                <a:solidFill>
                  <a:schemeClr val="accent2">
                    <a:lumMod val="60000"/>
                    <a:lumOff val="40000"/>
                  </a:schemeClr>
                </a:solidFill>
                <a:effectLst>
                  <a:outerShdw blurRad="12700" dist="38100" dir="2700000" algn="tl" rotWithShape="0">
                    <a:schemeClr val="accent5">
                      <a:lumMod val="60000"/>
                      <a:lumOff val="40000"/>
                    </a:schemeClr>
                  </a:outerShdw>
                </a:effectLst>
              </a:rPr>
              <a:t>By</a:t>
            </a:r>
          </a:p>
          <a:p>
            <a:r>
              <a:rPr lang="en-GB" b="1" dirty="0" smtClean="0">
                <a:ln w="6600">
                  <a:solidFill>
                    <a:schemeClr val="accent2"/>
                  </a:solidFill>
                  <a:prstDash val="solid"/>
                </a:ln>
                <a:solidFill>
                  <a:srgbClr val="FFFFFF"/>
                </a:solidFill>
                <a:effectLst>
                  <a:outerShdw dist="38100" dir="2700000" algn="tl" rotWithShape="0">
                    <a:schemeClr val="accent2"/>
                  </a:outerShdw>
                </a:effectLst>
              </a:rPr>
              <a:t>Asst. Prof. Dr. Raouf Mahmood</a:t>
            </a:r>
            <a:endParaRPr lang="en-GB" b="1" dirty="0">
              <a:ln w="6600">
                <a:solidFill>
                  <a:schemeClr val="accent2"/>
                </a:solidFill>
                <a:prstDash val="solid"/>
              </a:ln>
              <a:solidFill>
                <a:srgbClr val="FFFFFF"/>
              </a:solidFill>
              <a:effectLst>
                <a:outerShdw dist="38100" dir="2700000" algn="tl" rotWithShape="0">
                  <a:schemeClr val="accent2"/>
                </a:outerShdw>
              </a:effectLst>
            </a:endParaRPr>
          </a:p>
        </p:txBody>
      </p:sp>
      <p:pic>
        <p:nvPicPr>
          <p:cNvPr id="4" name="Picture 3"/>
          <p:cNvPicPr>
            <a:picLocks noChangeAspect="1"/>
          </p:cNvPicPr>
          <p:nvPr/>
        </p:nvPicPr>
        <p:blipFill>
          <a:blip r:embed="rId2"/>
          <a:stretch>
            <a:fillRect/>
          </a:stretch>
        </p:blipFill>
        <p:spPr>
          <a:xfrm>
            <a:off x="8945718" y="3706273"/>
            <a:ext cx="1473290" cy="1447291"/>
          </a:xfrm>
          <a:prstGeom prst="rect">
            <a:avLst/>
          </a:prstGeom>
        </p:spPr>
      </p:pic>
      <p:pic>
        <p:nvPicPr>
          <p:cNvPr id="5" name="Picture 4"/>
          <p:cNvPicPr>
            <a:picLocks noChangeAspect="1"/>
          </p:cNvPicPr>
          <p:nvPr/>
        </p:nvPicPr>
        <p:blipFill rotWithShape="1">
          <a:blip r:embed="rId3"/>
          <a:srcRect b="4862"/>
          <a:stretch/>
        </p:blipFill>
        <p:spPr>
          <a:xfrm>
            <a:off x="1557864" y="3652506"/>
            <a:ext cx="1838325" cy="1486164"/>
          </a:xfrm>
          <a:prstGeom prst="rect">
            <a:avLst/>
          </a:prstGeom>
        </p:spPr>
      </p:pic>
    </p:spTree>
    <p:extLst>
      <p:ext uri="{BB962C8B-B14F-4D97-AF65-F5344CB8AC3E}">
        <p14:creationId xmlns:p14="http://schemas.microsoft.com/office/powerpoint/2010/main" val="3529905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Practicing and Delivering</a:t>
            </a:r>
          </a:p>
        </p:txBody>
      </p:sp>
      <p:sp>
        <p:nvSpPr>
          <p:cNvPr id="3" name="Content Placeholder 2"/>
          <p:cNvSpPr>
            <a:spLocks noGrp="1"/>
          </p:cNvSpPr>
          <p:nvPr>
            <p:ph idx="1"/>
          </p:nvPr>
        </p:nvSpPr>
        <p:spPr/>
        <p:txBody>
          <a:bodyPr>
            <a:normAutofit lnSpcReduction="10000"/>
          </a:bodyPr>
          <a:lstStyle/>
          <a:p>
            <a:pPr marL="0" indent="0">
              <a:buNone/>
            </a:pPr>
            <a:r>
              <a:rPr lang="en-GB" sz="3000" b="1" dirty="0">
                <a:solidFill>
                  <a:schemeClr val="accent1">
                    <a:lumMod val="50000"/>
                  </a:schemeClr>
                </a:solidFill>
              </a:rPr>
              <a:t>Step 6: </a:t>
            </a:r>
            <a:r>
              <a:rPr lang="en-GB" sz="3000" b="1" dirty="0">
                <a:solidFill>
                  <a:srgbClr val="FF0000"/>
                </a:solidFill>
              </a:rPr>
              <a:t>Practice delivering the presentation</a:t>
            </a:r>
          </a:p>
          <a:p>
            <a:pPr marL="0" indent="0" algn="just">
              <a:buNone/>
            </a:pPr>
            <a:r>
              <a:rPr lang="en-GB" dirty="0"/>
              <a:t>Most people spend hours preparing a presentation but very little time practicing it. When you practice your presentation, you can reduce the number of times you </a:t>
            </a:r>
            <a:r>
              <a:rPr lang="en-GB" dirty="0" smtClean="0"/>
              <a:t>complete </a:t>
            </a:r>
            <a:r>
              <a:rPr lang="en-GB" dirty="0"/>
              <a:t>words and phrases like, </a:t>
            </a:r>
            <a:r>
              <a:rPr lang="en-GB" dirty="0">
                <a:solidFill>
                  <a:srgbClr val="C00000"/>
                </a:solidFill>
              </a:rPr>
              <a:t>"um," "well," and "you know." </a:t>
            </a:r>
            <a:r>
              <a:rPr lang="en-GB" dirty="0"/>
              <a:t>These habits can easily </a:t>
            </a:r>
            <a:r>
              <a:rPr lang="en-GB" b="1" dirty="0" smtClean="0"/>
              <a:t>reduce</a:t>
            </a:r>
            <a:r>
              <a:rPr lang="en-GB" dirty="0" smtClean="0"/>
              <a:t> </a:t>
            </a:r>
            <a:r>
              <a:rPr lang="en-GB" dirty="0"/>
              <a:t>a speaker's </a:t>
            </a:r>
            <a:r>
              <a:rPr lang="en-GB" b="1" dirty="0" smtClean="0"/>
              <a:t>believability</a:t>
            </a:r>
            <a:r>
              <a:rPr lang="en-GB" dirty="0" smtClean="0"/>
              <a:t>. </a:t>
            </a:r>
            <a:r>
              <a:rPr lang="en-GB" dirty="0"/>
              <a:t>You can also </a:t>
            </a:r>
            <a:r>
              <a:rPr lang="en-GB" b="1" dirty="0"/>
              <a:t>fine-tune </a:t>
            </a:r>
            <a:r>
              <a:rPr lang="en-GB" dirty="0"/>
              <a:t>your content to be sure you make your most important points in the time </a:t>
            </a:r>
            <a:r>
              <a:rPr lang="en-GB" dirty="0" smtClean="0"/>
              <a:t>chosen.</a:t>
            </a:r>
            <a:endParaRPr lang="en-GB" dirty="0"/>
          </a:p>
          <a:p>
            <a:pPr marL="0" indent="0" algn="just">
              <a:buNone/>
            </a:pPr>
            <a:r>
              <a:rPr lang="en-GB" dirty="0"/>
              <a:t>In addition to planning the content of your presentation, you need to give </a:t>
            </a:r>
            <a:r>
              <a:rPr lang="en-GB" b="1" dirty="0"/>
              <a:t>advanced thought</a:t>
            </a:r>
            <a:r>
              <a:rPr lang="en-GB" dirty="0"/>
              <a:t> to how you want </a:t>
            </a:r>
            <a:r>
              <a:rPr lang="en-GB" b="1" dirty="0"/>
              <a:t>to deliver it</a:t>
            </a:r>
            <a:r>
              <a:rPr lang="en-GB" dirty="0"/>
              <a:t>. Do you want to commit your presentation to memory, use cards to guide you, or read from a script? Or, you might want to use a combination of methods. </a:t>
            </a:r>
          </a:p>
        </p:txBody>
      </p:sp>
    </p:spTree>
    <p:extLst>
      <p:ext uri="{BB962C8B-B14F-4D97-AF65-F5344CB8AC3E}">
        <p14:creationId xmlns:p14="http://schemas.microsoft.com/office/powerpoint/2010/main" val="6746408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Speaking </a:t>
            </a:r>
            <a:r>
              <a:rPr lang="en-GB" b="1" dirty="0" smtClean="0">
                <a:ln w="22225">
                  <a:solidFill>
                    <a:srgbClr val="C00000"/>
                  </a:solidFill>
                  <a:prstDash val="solid"/>
                </a:ln>
                <a:solidFill>
                  <a:schemeClr val="accent2">
                    <a:lumMod val="40000"/>
                    <a:lumOff val="60000"/>
                  </a:schemeClr>
                </a:solidFill>
              </a:rPr>
              <a:t>Methods</a:t>
            </a:r>
            <a:endParaRPr lang="en-GB" b="1" dirty="0">
              <a:ln w="22225">
                <a:solidFill>
                  <a:srgbClr val="C00000"/>
                </a:solidFill>
                <a:prstDash val="solid"/>
              </a:ln>
              <a:solidFill>
                <a:schemeClr val="accent2">
                  <a:lumMod val="40000"/>
                  <a:lumOff val="60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To help you decide, read the advantages and disadvantages of the four delivery methods described below.</a:t>
            </a:r>
          </a:p>
          <a:p>
            <a:pPr>
              <a:buFont typeface="Wingdings" panose="05000000000000000000" pitchFamily="2" charset="2"/>
              <a:buChar char="q"/>
            </a:pPr>
            <a:r>
              <a:rPr lang="en-GB" b="1" dirty="0" smtClean="0">
                <a:solidFill>
                  <a:schemeClr val="accent1">
                    <a:lumMod val="75000"/>
                  </a:schemeClr>
                </a:solidFill>
              </a:rPr>
              <a:t> Speaking </a:t>
            </a:r>
            <a:r>
              <a:rPr lang="en-GB" b="1" dirty="0">
                <a:solidFill>
                  <a:schemeClr val="accent1">
                    <a:lumMod val="75000"/>
                  </a:schemeClr>
                </a:solidFill>
              </a:rPr>
              <a:t>from Memory</a:t>
            </a:r>
            <a:endParaRPr lang="en-GB" dirty="0">
              <a:solidFill>
                <a:schemeClr val="accent1">
                  <a:lumMod val="75000"/>
                </a:schemeClr>
              </a:solidFill>
            </a:endParaRPr>
          </a:p>
          <a:p>
            <a:pPr marL="0" indent="0" algn="just">
              <a:buNone/>
            </a:pPr>
            <a:r>
              <a:rPr lang="en-GB" dirty="0"/>
              <a:t>A distinct </a:t>
            </a:r>
            <a:r>
              <a:rPr lang="en-GB" u="sng" dirty="0">
                <a:solidFill>
                  <a:srgbClr val="7030A0"/>
                </a:solidFill>
              </a:rPr>
              <a:t>advantage </a:t>
            </a:r>
            <a:r>
              <a:rPr lang="en-GB" dirty="0"/>
              <a:t>of speaking from memory is your ability to speak to the audience without </a:t>
            </a:r>
            <a:r>
              <a:rPr lang="en-GB" dirty="0" smtClean="0"/>
              <a:t>depending on </a:t>
            </a:r>
            <a:r>
              <a:rPr lang="en-GB" dirty="0"/>
              <a:t>notes or a script. This allows you the flexibility to move away from the podium and to maintain eye contact with the audience. However, speaking from memory has </a:t>
            </a:r>
            <a:r>
              <a:rPr lang="en-GB" u="sng" dirty="0">
                <a:solidFill>
                  <a:srgbClr val="7030A0"/>
                </a:solidFill>
              </a:rPr>
              <a:t>disadvantages</a:t>
            </a:r>
            <a:r>
              <a:rPr lang="en-GB" dirty="0"/>
              <a:t>, too. Presentations from memory often sound </a:t>
            </a:r>
            <a:r>
              <a:rPr lang="en-GB" dirty="0" smtClean="0"/>
              <a:t>rehearsed </a:t>
            </a:r>
            <a:r>
              <a:rPr lang="en-GB" dirty="0"/>
              <a:t>and the possibility exists that you'll forget an important point, present information that's inaccurate, or completely lose your train of thought</a:t>
            </a:r>
            <a:r>
              <a:rPr lang="en-GB" dirty="0" smtClean="0"/>
              <a:t>.</a:t>
            </a:r>
          </a:p>
          <a:p>
            <a:pPr marL="0" indent="0" algn="just">
              <a:buNone/>
            </a:pPr>
            <a:r>
              <a:rPr lang="en-GB" dirty="0" smtClean="0"/>
              <a:t> </a:t>
            </a:r>
            <a:r>
              <a:rPr lang="en-GB" dirty="0"/>
              <a:t>If you decide to deliver your presentation from memory, have notes handy to jog your memory just in case</a:t>
            </a:r>
            <a:r>
              <a:rPr lang="en-GB" dirty="0" smtClean="0"/>
              <a:t>!</a:t>
            </a:r>
            <a:endParaRPr lang="en-GB" dirty="0"/>
          </a:p>
        </p:txBody>
      </p:sp>
    </p:spTree>
    <p:extLst>
      <p:ext uri="{BB962C8B-B14F-4D97-AF65-F5344CB8AC3E}">
        <p14:creationId xmlns:p14="http://schemas.microsoft.com/office/powerpoint/2010/main" val="3457201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q"/>
            </a:pPr>
            <a:r>
              <a:rPr lang="en-GB" sz="2600" b="1" dirty="0" smtClean="0">
                <a:solidFill>
                  <a:schemeClr val="accent1">
                    <a:lumMod val="75000"/>
                  </a:schemeClr>
                </a:solidFill>
              </a:rPr>
              <a:t> Speaking </a:t>
            </a:r>
            <a:r>
              <a:rPr lang="en-GB" sz="2600" b="1" dirty="0">
                <a:solidFill>
                  <a:schemeClr val="accent1">
                    <a:lumMod val="75000"/>
                  </a:schemeClr>
                </a:solidFill>
              </a:rPr>
              <a:t>from Notes</a:t>
            </a:r>
          </a:p>
          <a:p>
            <a:pPr marL="0" indent="0" algn="just">
              <a:buNone/>
            </a:pPr>
            <a:r>
              <a:rPr lang="en-GB" dirty="0"/>
              <a:t>Many people like to speak from notes. Typically these notes are either on cards or paper in outline form and contain key ideas and information. If you are using an electronic presentation tool, you may be able to include your notes in the presentation itself. The </a:t>
            </a:r>
            <a:r>
              <a:rPr lang="en-GB" sz="2600" u="sng" dirty="0">
                <a:solidFill>
                  <a:srgbClr val="7030A0"/>
                </a:solidFill>
              </a:rPr>
              <a:t>advantage</a:t>
            </a:r>
            <a:r>
              <a:rPr lang="en-GB" dirty="0" smtClean="0"/>
              <a:t> </a:t>
            </a:r>
            <a:r>
              <a:rPr lang="en-GB" dirty="0"/>
              <a:t>of delivering a presentation from notes is that you sound natural rather than </a:t>
            </a:r>
            <a:r>
              <a:rPr lang="en-GB" dirty="0" smtClean="0"/>
              <a:t>prepared </a:t>
            </a:r>
            <a:r>
              <a:rPr lang="en-GB" dirty="0"/>
              <a:t>and you can still maintain relatively good eye contact with the audience. The </a:t>
            </a:r>
            <a:r>
              <a:rPr lang="en-GB" u="sng" dirty="0" smtClean="0">
                <a:solidFill>
                  <a:srgbClr val="7030A0"/>
                </a:solidFill>
              </a:rPr>
              <a:t>disadvantage </a:t>
            </a:r>
            <a:r>
              <a:rPr lang="en-GB" dirty="0" smtClean="0"/>
              <a:t>is </a:t>
            </a:r>
            <a:r>
              <a:rPr lang="en-GB" dirty="0"/>
              <a:t>that </a:t>
            </a:r>
            <a:r>
              <a:rPr lang="en-GB" dirty="0" smtClean="0"/>
              <a:t>it </a:t>
            </a:r>
            <a:r>
              <a:rPr lang="en-GB" dirty="0"/>
              <a:t>might not express your key ideas and thoughts as well as you may have liked had you planned your exact words in advance.</a:t>
            </a:r>
          </a:p>
        </p:txBody>
      </p:sp>
      <p:sp>
        <p:nvSpPr>
          <p:cNvPr id="4" name="Title 1"/>
          <p:cNvSpPr>
            <a:spLocks noGrp="1"/>
          </p:cNvSpPr>
          <p:nvPr>
            <p:ph type="title"/>
          </p:nvPr>
        </p:nvSpPr>
        <p:spPr>
          <a:xfrm>
            <a:off x="838200" y="365125"/>
            <a:ext cx="10515600" cy="1325563"/>
          </a:xfrm>
        </p:spPr>
        <p:txBody>
          <a:bodyPr>
            <a:normAutofit/>
          </a:bodyPr>
          <a:lstStyle/>
          <a:p>
            <a:pPr algn="ctr"/>
            <a:r>
              <a:rPr lang="en-GB" b="1" dirty="0">
                <a:ln w="22225">
                  <a:solidFill>
                    <a:srgbClr val="C00000"/>
                  </a:solidFill>
                  <a:prstDash val="solid"/>
                </a:ln>
                <a:solidFill>
                  <a:schemeClr val="accent2">
                    <a:lumMod val="40000"/>
                    <a:lumOff val="60000"/>
                  </a:schemeClr>
                </a:solidFill>
              </a:rPr>
              <a:t>Speaking </a:t>
            </a:r>
            <a:r>
              <a:rPr lang="en-GB" b="1" dirty="0" smtClean="0">
                <a:ln w="22225">
                  <a:solidFill>
                    <a:srgbClr val="C00000"/>
                  </a:solidFill>
                  <a:prstDash val="solid"/>
                </a:ln>
                <a:solidFill>
                  <a:schemeClr val="accent2">
                    <a:lumMod val="40000"/>
                    <a:lumOff val="60000"/>
                  </a:schemeClr>
                </a:solidFill>
              </a:rPr>
              <a:t>Methods</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879533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q"/>
            </a:pPr>
            <a:r>
              <a:rPr lang="en-GB" b="1" dirty="0" smtClean="0">
                <a:solidFill>
                  <a:schemeClr val="accent1">
                    <a:lumMod val="75000"/>
                  </a:schemeClr>
                </a:solidFill>
              </a:rPr>
              <a:t> </a:t>
            </a:r>
            <a:r>
              <a:rPr lang="en-GB" sz="2600" b="1" dirty="0">
                <a:solidFill>
                  <a:schemeClr val="accent1">
                    <a:lumMod val="75000"/>
                  </a:schemeClr>
                </a:solidFill>
              </a:rPr>
              <a:t>Speaking from Text</a:t>
            </a:r>
          </a:p>
          <a:p>
            <a:pPr marL="0" indent="0" algn="just">
              <a:buNone/>
            </a:pPr>
            <a:r>
              <a:rPr lang="en-GB" dirty="0" smtClean="0"/>
              <a:t>Involves </a:t>
            </a:r>
            <a:r>
              <a:rPr lang="en-GB" dirty="0"/>
              <a:t>writing your speech out, word for word, then basically reading from the text. As with speaking from memory, </a:t>
            </a:r>
            <a:r>
              <a:rPr lang="en-GB" dirty="0" smtClean="0"/>
              <a:t>an</a:t>
            </a:r>
            <a:r>
              <a:rPr lang="en-GB" sz="2600" u="sng" dirty="0" smtClean="0">
                <a:solidFill>
                  <a:srgbClr val="7030A0"/>
                </a:solidFill>
              </a:rPr>
              <a:t> </a:t>
            </a:r>
            <a:r>
              <a:rPr lang="en-GB" u="sng" dirty="0">
                <a:solidFill>
                  <a:srgbClr val="7030A0"/>
                </a:solidFill>
              </a:rPr>
              <a:t>advantage</a:t>
            </a:r>
            <a:r>
              <a:rPr lang="en-GB" sz="2600" u="sng" dirty="0">
                <a:solidFill>
                  <a:srgbClr val="7030A0"/>
                </a:solidFill>
              </a:rPr>
              <a:t> </a:t>
            </a:r>
            <a:r>
              <a:rPr lang="en-GB" dirty="0" smtClean="0"/>
              <a:t>of </a:t>
            </a:r>
            <a:r>
              <a:rPr lang="en-GB" dirty="0"/>
              <a:t>this method is that you plan, in advance, exactly what you're going to say and how you're going to say it. A </a:t>
            </a:r>
            <a:r>
              <a:rPr lang="en-GB" u="sng" dirty="0">
                <a:solidFill>
                  <a:srgbClr val="7030A0"/>
                </a:solidFill>
              </a:rPr>
              <a:t>disadvantage</a:t>
            </a:r>
            <a:r>
              <a:rPr lang="en-GB" dirty="0"/>
              <a:t> is that you might appear to the audience to be </a:t>
            </a:r>
            <a:r>
              <a:rPr lang="en-GB" dirty="0" smtClean="0"/>
              <a:t>stiff. </a:t>
            </a:r>
            <a:r>
              <a:rPr lang="en-GB" dirty="0"/>
              <a:t>You will need to make frequent eye contact and speak with expression to maintain the audience's interest.</a:t>
            </a:r>
          </a:p>
        </p:txBody>
      </p:sp>
      <p:sp>
        <p:nvSpPr>
          <p:cNvPr id="4" name="Title 1"/>
          <p:cNvSpPr>
            <a:spLocks noGrp="1"/>
          </p:cNvSpPr>
          <p:nvPr>
            <p:ph type="title"/>
          </p:nvPr>
        </p:nvSpPr>
        <p:spPr>
          <a:xfrm>
            <a:off x="838200" y="365125"/>
            <a:ext cx="10515600" cy="1325563"/>
          </a:xfrm>
        </p:spPr>
        <p:txBody>
          <a:bodyPr>
            <a:normAutofit/>
          </a:bodyPr>
          <a:lstStyle/>
          <a:p>
            <a:pPr algn="ctr"/>
            <a:r>
              <a:rPr lang="en-GB" b="1" dirty="0">
                <a:ln w="22225">
                  <a:solidFill>
                    <a:srgbClr val="C00000"/>
                  </a:solidFill>
                  <a:prstDash val="solid"/>
                </a:ln>
                <a:solidFill>
                  <a:schemeClr val="accent2">
                    <a:lumMod val="40000"/>
                    <a:lumOff val="60000"/>
                  </a:schemeClr>
                </a:solidFill>
              </a:rPr>
              <a:t>Speaking </a:t>
            </a:r>
            <a:r>
              <a:rPr lang="en-GB" b="1" dirty="0" smtClean="0">
                <a:ln w="22225">
                  <a:solidFill>
                    <a:srgbClr val="C00000"/>
                  </a:solidFill>
                  <a:prstDash val="solid"/>
                </a:ln>
                <a:solidFill>
                  <a:schemeClr val="accent2">
                    <a:lumMod val="40000"/>
                    <a:lumOff val="60000"/>
                  </a:schemeClr>
                </a:solidFill>
              </a:rPr>
              <a:t>Methods</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218890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n-GB" sz="2600" b="1" dirty="0">
                <a:solidFill>
                  <a:schemeClr val="accent1">
                    <a:lumMod val="75000"/>
                  </a:schemeClr>
                </a:solidFill>
              </a:rPr>
              <a:t> Using a Combination of Methods</a:t>
            </a:r>
          </a:p>
          <a:p>
            <a:pPr marL="0" indent="0" algn="just">
              <a:buNone/>
            </a:pPr>
            <a:r>
              <a:rPr lang="en-GB" dirty="0"/>
              <a:t>You may find the best method to be a combination of all three. For instance, experts suggest you memorize the first and last ten minutes of your talk so that you can speak </a:t>
            </a:r>
            <a:r>
              <a:rPr lang="en-GB" dirty="0" smtClean="0"/>
              <a:t>perfectly </a:t>
            </a:r>
            <a:r>
              <a:rPr lang="en-GB" dirty="0"/>
              <a:t>and without notes. Notes may be suitable for segments of your presentation that you know very </a:t>
            </a:r>
            <a:r>
              <a:rPr lang="en-GB" dirty="0" smtClean="0"/>
              <a:t>well. </a:t>
            </a:r>
            <a:r>
              <a:rPr lang="en-GB" dirty="0"/>
              <a:t>Finally, speaking from a text might be appropriate when you have quotes or other important points that you want to make sure you communicate accurately and completely. You can make a smooth </a:t>
            </a:r>
            <a:r>
              <a:rPr lang="en-GB" dirty="0" smtClean="0"/>
              <a:t>continuation to </a:t>
            </a:r>
            <a:r>
              <a:rPr lang="en-GB" dirty="0"/>
              <a:t>written text by saying something like: "I want to read this quote to you </a:t>
            </a:r>
            <a:r>
              <a:rPr lang="en-GB" dirty="0" smtClean="0"/>
              <a:t>accurately, </a:t>
            </a:r>
            <a:r>
              <a:rPr lang="en-GB" dirty="0"/>
              <a:t>to ensure that I don't </a:t>
            </a:r>
            <a:r>
              <a:rPr lang="en-GB" dirty="0" smtClean="0"/>
              <a:t>misrepresent </a:t>
            </a:r>
            <a:r>
              <a:rPr lang="en-GB" dirty="0"/>
              <a:t>the original intent."</a:t>
            </a:r>
          </a:p>
          <a:p>
            <a:pPr marL="0" indent="0">
              <a:buNone/>
            </a:pPr>
            <a:endParaRPr lang="en-GB" dirty="0"/>
          </a:p>
        </p:txBody>
      </p:sp>
      <p:sp>
        <p:nvSpPr>
          <p:cNvPr id="4" name="Title 1"/>
          <p:cNvSpPr>
            <a:spLocks noGrp="1"/>
          </p:cNvSpPr>
          <p:nvPr>
            <p:ph type="title"/>
          </p:nvPr>
        </p:nvSpPr>
        <p:spPr>
          <a:xfrm>
            <a:off x="838200" y="365125"/>
            <a:ext cx="10515600" cy="1325563"/>
          </a:xfrm>
        </p:spPr>
        <p:txBody>
          <a:bodyPr>
            <a:normAutofit/>
          </a:bodyPr>
          <a:lstStyle/>
          <a:p>
            <a:pPr algn="ctr"/>
            <a:r>
              <a:rPr lang="en-GB" b="1" dirty="0">
                <a:ln w="22225">
                  <a:solidFill>
                    <a:srgbClr val="C00000"/>
                  </a:solidFill>
                  <a:prstDash val="solid"/>
                </a:ln>
                <a:solidFill>
                  <a:schemeClr val="accent2">
                    <a:lumMod val="40000"/>
                    <a:lumOff val="60000"/>
                  </a:schemeClr>
                </a:solidFill>
              </a:rPr>
              <a:t>Speaking </a:t>
            </a:r>
            <a:r>
              <a:rPr lang="en-GB" b="1" dirty="0" smtClean="0">
                <a:ln w="22225">
                  <a:solidFill>
                    <a:srgbClr val="C00000"/>
                  </a:solidFill>
                  <a:prstDash val="solid"/>
                </a:ln>
                <a:solidFill>
                  <a:schemeClr val="accent2">
                    <a:lumMod val="40000"/>
                    <a:lumOff val="60000"/>
                  </a:schemeClr>
                </a:solidFill>
              </a:rPr>
              <a:t>Methods</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4165409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Being a Credible Speaker</a:t>
            </a:r>
          </a:p>
        </p:txBody>
      </p:sp>
      <p:sp>
        <p:nvSpPr>
          <p:cNvPr id="3" name="Content Placeholder 2"/>
          <p:cNvSpPr>
            <a:spLocks noGrp="1"/>
          </p:cNvSpPr>
          <p:nvPr>
            <p:ph idx="1"/>
          </p:nvPr>
        </p:nvSpPr>
        <p:spPr/>
        <p:txBody>
          <a:bodyPr/>
          <a:lstStyle/>
          <a:p>
            <a:pPr lvl="0">
              <a:buFont typeface="Wingdings" panose="05000000000000000000" pitchFamily="2" charset="2"/>
              <a:buChar char="v"/>
            </a:pPr>
            <a:r>
              <a:rPr lang="en-GB" dirty="0" smtClean="0"/>
              <a:t>Be </a:t>
            </a:r>
            <a:r>
              <a:rPr lang="en-GB" dirty="0"/>
              <a:t>accurate and exact with quotes, names, dates, and facts.</a:t>
            </a:r>
          </a:p>
          <a:p>
            <a:pPr lvl="0">
              <a:buFont typeface="Wingdings" panose="05000000000000000000" pitchFamily="2" charset="2"/>
              <a:buChar char="v"/>
            </a:pPr>
            <a:r>
              <a:rPr lang="en-GB" dirty="0"/>
              <a:t>Provide support for your ideas.</a:t>
            </a:r>
          </a:p>
          <a:p>
            <a:pPr lvl="0">
              <a:buFont typeface="Wingdings" panose="05000000000000000000" pitchFamily="2" charset="2"/>
              <a:buChar char="v"/>
            </a:pPr>
            <a:r>
              <a:rPr lang="en-GB" dirty="0"/>
              <a:t>Dress in a professional manner.</a:t>
            </a:r>
          </a:p>
          <a:p>
            <a:pPr lvl="0">
              <a:buFont typeface="Wingdings" panose="05000000000000000000" pitchFamily="2" charset="2"/>
              <a:buChar char="v"/>
            </a:pPr>
            <a:r>
              <a:rPr lang="en-GB" dirty="0"/>
              <a:t>Use visual aids that look professional.</a:t>
            </a:r>
          </a:p>
          <a:p>
            <a:pPr lvl="0">
              <a:buFont typeface="Wingdings" panose="05000000000000000000" pitchFamily="2" charset="2"/>
              <a:buChar char="v"/>
            </a:pPr>
            <a:r>
              <a:rPr lang="en-GB" dirty="0"/>
              <a:t>Know your material.</a:t>
            </a:r>
          </a:p>
          <a:p>
            <a:pPr lvl="0">
              <a:buFont typeface="Wingdings" panose="05000000000000000000" pitchFamily="2" charset="2"/>
              <a:buChar char="v"/>
            </a:pPr>
            <a:r>
              <a:rPr lang="en-GB" dirty="0"/>
              <a:t>Use language that's appropriate for the audience members.</a:t>
            </a:r>
          </a:p>
          <a:p>
            <a:pPr marL="0" indent="0">
              <a:buNone/>
            </a:pPr>
            <a:endParaRPr lang="en-GB" dirty="0"/>
          </a:p>
        </p:txBody>
      </p:sp>
    </p:spTree>
    <p:extLst>
      <p:ext uri="{BB962C8B-B14F-4D97-AF65-F5344CB8AC3E}">
        <p14:creationId xmlns:p14="http://schemas.microsoft.com/office/powerpoint/2010/main" val="1326102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Use Humor Effectively</a:t>
            </a:r>
          </a:p>
        </p:txBody>
      </p:sp>
      <p:sp>
        <p:nvSpPr>
          <p:cNvPr id="3" name="Content Placeholder 2"/>
          <p:cNvSpPr>
            <a:spLocks noGrp="1"/>
          </p:cNvSpPr>
          <p:nvPr>
            <p:ph idx="1"/>
          </p:nvPr>
        </p:nvSpPr>
        <p:spPr/>
        <p:txBody>
          <a:bodyPr/>
          <a:lstStyle/>
          <a:p>
            <a:pPr lvl="0"/>
            <a:r>
              <a:rPr lang="en-GB" dirty="0" smtClean="0"/>
              <a:t>Never </a:t>
            </a:r>
            <a:r>
              <a:rPr lang="en-GB" dirty="0"/>
              <a:t>embarrass anyone.</a:t>
            </a:r>
          </a:p>
          <a:p>
            <a:pPr lvl="0"/>
            <a:r>
              <a:rPr lang="en-GB" dirty="0"/>
              <a:t>Use humor that is acceptable to the group. Most humor is culture specific.</a:t>
            </a:r>
          </a:p>
          <a:p>
            <a:pPr marL="0" indent="0">
              <a:buNone/>
            </a:pPr>
            <a:endParaRPr lang="en-GB" dirty="0"/>
          </a:p>
        </p:txBody>
      </p:sp>
    </p:spTree>
    <p:extLst>
      <p:ext uri="{BB962C8B-B14F-4D97-AF65-F5344CB8AC3E}">
        <p14:creationId xmlns:p14="http://schemas.microsoft.com/office/powerpoint/2010/main" val="2434676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Controlling Nervousness</a:t>
            </a:r>
          </a:p>
        </p:txBody>
      </p:sp>
      <p:sp>
        <p:nvSpPr>
          <p:cNvPr id="3" name="Content Placeholder 2"/>
          <p:cNvSpPr>
            <a:spLocks noGrp="1"/>
          </p:cNvSpPr>
          <p:nvPr>
            <p:ph idx="1"/>
          </p:nvPr>
        </p:nvSpPr>
        <p:spPr>
          <a:xfrm>
            <a:off x="838200" y="2099255"/>
            <a:ext cx="10515600" cy="4077707"/>
          </a:xfrm>
        </p:spPr>
        <p:txBody>
          <a:bodyPr/>
          <a:lstStyle/>
          <a:p>
            <a:pPr lvl="0">
              <a:buFont typeface="Wingdings" panose="05000000000000000000" pitchFamily="2" charset="2"/>
              <a:buChar char="v"/>
            </a:pPr>
            <a:r>
              <a:rPr lang="en-GB" dirty="0" smtClean="0"/>
              <a:t>Be </a:t>
            </a:r>
            <a:r>
              <a:rPr lang="en-GB" dirty="0"/>
              <a:t>prepared.</a:t>
            </a:r>
          </a:p>
          <a:p>
            <a:pPr lvl="0">
              <a:buFont typeface="Wingdings" panose="05000000000000000000" pitchFamily="2" charset="2"/>
              <a:buChar char="v"/>
            </a:pPr>
            <a:r>
              <a:rPr lang="en-GB" dirty="0" smtClean="0"/>
              <a:t>Practise </a:t>
            </a:r>
            <a:r>
              <a:rPr lang="en-GB" dirty="0"/>
              <a:t>just </a:t>
            </a:r>
            <a:r>
              <a:rPr lang="en-GB" dirty="0" smtClean="0"/>
              <a:t>previous </a:t>
            </a:r>
            <a:r>
              <a:rPr lang="en-GB" dirty="0"/>
              <a:t>to the speech.</a:t>
            </a:r>
          </a:p>
          <a:p>
            <a:pPr lvl="0">
              <a:buFont typeface="Wingdings" panose="05000000000000000000" pitchFamily="2" charset="2"/>
              <a:buChar char="v"/>
            </a:pPr>
            <a:r>
              <a:rPr lang="en-GB" dirty="0"/>
              <a:t>Greet people. Make eye contact with them before your speech.</a:t>
            </a:r>
          </a:p>
          <a:p>
            <a:pPr lvl="0">
              <a:buFont typeface="Wingdings" panose="05000000000000000000" pitchFamily="2" charset="2"/>
              <a:buChar char="v"/>
            </a:pPr>
            <a:r>
              <a:rPr lang="en-GB" dirty="0"/>
              <a:t>Take deep breaths and try to relax your body.</a:t>
            </a:r>
          </a:p>
          <a:p>
            <a:pPr marL="0" indent="0">
              <a:buNone/>
            </a:pPr>
            <a:endParaRPr lang="en-GB" dirty="0"/>
          </a:p>
        </p:txBody>
      </p:sp>
    </p:spTree>
    <p:extLst>
      <p:ext uri="{BB962C8B-B14F-4D97-AF65-F5344CB8AC3E}">
        <p14:creationId xmlns:p14="http://schemas.microsoft.com/office/powerpoint/2010/main" val="3155444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Visual Aids in Presentations</a:t>
            </a:r>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v"/>
            </a:pPr>
            <a:r>
              <a:rPr lang="en-GB" dirty="0" smtClean="0"/>
              <a:t>	Use visual aids to emphasize important points only.</a:t>
            </a:r>
          </a:p>
          <a:p>
            <a:pPr>
              <a:buFont typeface="Wingdings" panose="05000000000000000000" pitchFamily="2" charset="2"/>
              <a:buChar char="v"/>
            </a:pPr>
            <a:r>
              <a:rPr lang="en-GB" dirty="0" smtClean="0"/>
              <a:t>	Give the visuals a consistent appearance.</a:t>
            </a:r>
          </a:p>
          <a:p>
            <a:pPr>
              <a:buFont typeface="Wingdings" panose="05000000000000000000" pitchFamily="2" charset="2"/>
              <a:buChar char="v"/>
            </a:pPr>
            <a:r>
              <a:rPr lang="en-GB" dirty="0" smtClean="0"/>
              <a:t>	Select the appropriate visual aid for the </a:t>
            </a:r>
            <a:r>
              <a:rPr lang="en-GB" dirty="0" smtClean="0"/>
              <a:t>environment</a:t>
            </a:r>
            <a:r>
              <a:rPr lang="en-GB" dirty="0"/>
              <a:t>.</a:t>
            </a:r>
            <a:endParaRPr lang="en-GB" dirty="0" smtClean="0"/>
          </a:p>
          <a:p>
            <a:pPr>
              <a:buFont typeface="Wingdings" panose="05000000000000000000" pitchFamily="2" charset="2"/>
              <a:buChar char="v"/>
            </a:pPr>
            <a:r>
              <a:rPr lang="en-GB" dirty="0" smtClean="0"/>
              <a:t>	Make sure the text is large enough for people in the back of the room</a:t>
            </a:r>
          </a:p>
          <a:p>
            <a:pPr marL="0" indent="0">
              <a:buNone/>
            </a:pPr>
            <a:r>
              <a:rPr lang="en-GB" dirty="0"/>
              <a:t> </a:t>
            </a:r>
            <a:r>
              <a:rPr lang="en-GB" dirty="0" smtClean="0"/>
              <a:t>           to read.</a:t>
            </a:r>
          </a:p>
          <a:p>
            <a:pPr>
              <a:buFont typeface="Wingdings" panose="05000000000000000000" pitchFamily="2" charset="2"/>
              <a:buChar char="v"/>
            </a:pPr>
            <a:r>
              <a:rPr lang="en-GB" dirty="0" smtClean="0"/>
              <a:t>	Use a simple type face for visuals.</a:t>
            </a:r>
          </a:p>
          <a:p>
            <a:pPr>
              <a:buFont typeface="Wingdings" panose="05000000000000000000" pitchFamily="2" charset="2"/>
              <a:buChar char="v"/>
            </a:pPr>
            <a:r>
              <a:rPr lang="en-GB" dirty="0" smtClean="0"/>
              <a:t>	Don't show visuals that conflict with what you're saying.</a:t>
            </a:r>
          </a:p>
          <a:p>
            <a:pPr>
              <a:buFont typeface="Wingdings" panose="05000000000000000000" pitchFamily="2" charset="2"/>
              <a:buChar char="v"/>
            </a:pPr>
            <a:r>
              <a:rPr lang="en-GB" dirty="0" smtClean="0"/>
              <a:t>	Don't read the text that's on the visual but paraphrase and add to it.</a:t>
            </a:r>
          </a:p>
          <a:p>
            <a:pPr marL="0" indent="0">
              <a:buNone/>
            </a:pPr>
            <a:endParaRPr lang="en-GB" dirty="0"/>
          </a:p>
        </p:txBody>
      </p:sp>
    </p:spTree>
    <p:extLst>
      <p:ext uri="{BB962C8B-B14F-4D97-AF65-F5344CB8AC3E}">
        <p14:creationId xmlns:p14="http://schemas.microsoft.com/office/powerpoint/2010/main" val="2463724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Establish a Comfortable Environment</a:t>
            </a:r>
          </a:p>
        </p:txBody>
      </p:sp>
      <p:sp>
        <p:nvSpPr>
          <p:cNvPr id="3" name="Content Placeholder 2"/>
          <p:cNvSpPr>
            <a:spLocks noGrp="1"/>
          </p:cNvSpPr>
          <p:nvPr>
            <p:ph idx="1"/>
          </p:nvPr>
        </p:nvSpPr>
        <p:spPr/>
        <p:txBody>
          <a:bodyPr/>
          <a:lstStyle/>
          <a:p>
            <a:pPr>
              <a:buFont typeface="Wingdings" panose="05000000000000000000" pitchFamily="2" charset="2"/>
              <a:buChar char="v"/>
            </a:pPr>
            <a:r>
              <a:rPr lang="en-GB" dirty="0"/>
              <a:t> </a:t>
            </a:r>
            <a:r>
              <a:rPr lang="en-GB" dirty="0" smtClean="0"/>
              <a:t>      Make sure lighting, heat, and sound is good.</a:t>
            </a:r>
          </a:p>
          <a:p>
            <a:pPr>
              <a:buFont typeface="Wingdings" panose="05000000000000000000" pitchFamily="2" charset="2"/>
              <a:buChar char="v"/>
            </a:pPr>
            <a:r>
              <a:rPr lang="en-GB" dirty="0" smtClean="0"/>
              <a:t>	Make sure all equipment is available and is working properly.</a:t>
            </a:r>
          </a:p>
          <a:p>
            <a:pPr>
              <a:buFont typeface="Wingdings" panose="05000000000000000000" pitchFamily="2" charset="2"/>
              <a:buChar char="v"/>
            </a:pPr>
            <a:r>
              <a:rPr lang="en-GB" dirty="0" smtClean="0"/>
              <a:t>	Adjust the seating arrangements as needed.</a:t>
            </a:r>
          </a:p>
          <a:p>
            <a:pPr marL="0" indent="0">
              <a:buNone/>
            </a:pPr>
            <a:endParaRPr lang="en-GB" dirty="0"/>
          </a:p>
        </p:txBody>
      </p:sp>
    </p:spTree>
    <p:extLst>
      <p:ext uri="{BB962C8B-B14F-4D97-AF65-F5344CB8AC3E}">
        <p14:creationId xmlns:p14="http://schemas.microsoft.com/office/powerpoint/2010/main" val="64158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69303902"/>
              </p:ext>
            </p:extLst>
          </p:nvPr>
        </p:nvGraphicFramePr>
        <p:xfrm>
          <a:off x="125569" y="486222"/>
          <a:ext cx="11787389"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0064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endParaRPr lang="en-GB" dirty="0" smtClean="0"/>
          </a:p>
          <a:p>
            <a:pPr marL="0" indent="0">
              <a:buNone/>
            </a:pPr>
            <a:endParaRPr lang="en-GB" dirty="0"/>
          </a:p>
          <a:p>
            <a:pPr marL="0" indent="0">
              <a:buNone/>
            </a:pPr>
            <a:endParaRPr lang="en-GB" dirty="0" smtClean="0"/>
          </a:p>
          <a:p>
            <a:pPr marL="0" indent="0" algn="ctr">
              <a:buNone/>
            </a:pPr>
            <a:r>
              <a:rPr lang="en-GB" sz="9600" b="1" dirty="0" smtClean="0">
                <a:solidFill>
                  <a:srgbClr val="FF0000"/>
                </a:solidFill>
                <a:latin typeface="Bradley Hand ITC" panose="03070402050302030203" pitchFamily="66" charset="0"/>
              </a:rPr>
              <a:t>Thank You</a:t>
            </a:r>
            <a:endParaRPr lang="en-GB" sz="9600" b="1" dirty="0">
              <a:solidFill>
                <a:srgbClr val="FF0000"/>
              </a:solidFill>
              <a:latin typeface="Bradley Hand ITC" panose="03070402050302030203" pitchFamily="66" charset="0"/>
            </a:endParaRPr>
          </a:p>
        </p:txBody>
      </p:sp>
    </p:spTree>
    <p:extLst>
      <p:ext uri="{BB962C8B-B14F-4D97-AF65-F5344CB8AC3E}">
        <p14:creationId xmlns:p14="http://schemas.microsoft.com/office/powerpoint/2010/main" val="3233074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a:solidFill>
                  <a:schemeClr val="accent4">
                    <a:lumMod val="50000"/>
                  </a:schemeClr>
                </a:solidFill>
              </a:rPr>
              <a:t>Planning Your Presentation</a:t>
            </a:r>
            <a:endParaRPr lang="en-GB" dirty="0">
              <a:solidFill>
                <a:schemeClr val="accent4">
                  <a:lumMod val="50000"/>
                </a:schemeClr>
              </a:solidFill>
            </a:endParaRPr>
          </a:p>
          <a:p>
            <a:pPr marL="0" indent="0" algn="just">
              <a:lnSpc>
                <a:spcPct val="200000"/>
              </a:lnSpc>
              <a:buNone/>
            </a:pPr>
            <a:r>
              <a:rPr lang="en-GB" dirty="0"/>
              <a:t>Preparing a presentation can be an amazing experience if you allow it to be one. The strategies and steps below are provided to help you break down what you might view as a large job into smaller, more manageable tasks.</a:t>
            </a:r>
          </a:p>
          <a:p>
            <a:pPr marL="0" indent="0">
              <a:buNone/>
            </a:pPr>
            <a:endParaRPr lang="en-GB" dirty="0"/>
          </a:p>
        </p:txBody>
      </p:sp>
      <p:sp>
        <p:nvSpPr>
          <p:cNvPr id="5" name="Title 1"/>
          <p:cNvSpPr>
            <a:spLocks noGrp="1"/>
          </p:cNvSpPr>
          <p:nvPr>
            <p:ph type="title"/>
          </p:nvPr>
        </p:nvSpPr>
        <p:spPr>
          <a:xfrm>
            <a:off x="838200" y="365125"/>
            <a:ext cx="10515600" cy="1325563"/>
          </a:xfrm>
        </p:spPr>
        <p:txBody>
          <a:bodyPr>
            <a:normAutofit/>
          </a:bodyPr>
          <a:lstStyle/>
          <a:p>
            <a:pPr algn="ctr"/>
            <a:r>
              <a:rPr lang="en-GB" b="1" dirty="0">
                <a:ln w="22225">
                  <a:solidFill>
                    <a:srgbClr val="C00000"/>
                  </a:solidFill>
                  <a:prstDash val="solid"/>
                </a:ln>
                <a:solidFill>
                  <a:schemeClr val="accent2">
                    <a:lumMod val="40000"/>
                    <a:lumOff val="60000"/>
                  </a:schemeClr>
                </a:solidFill>
              </a:rPr>
              <a:t>Steps in Preparing a Presentation</a:t>
            </a:r>
          </a:p>
        </p:txBody>
      </p:sp>
      <p:pic>
        <p:nvPicPr>
          <p:cNvPr id="2" name="Picture 1"/>
          <p:cNvPicPr>
            <a:picLocks noChangeAspect="1"/>
          </p:cNvPicPr>
          <p:nvPr/>
        </p:nvPicPr>
        <p:blipFill>
          <a:blip r:embed="rId2"/>
          <a:stretch>
            <a:fillRect/>
          </a:stretch>
        </p:blipFill>
        <p:spPr>
          <a:xfrm>
            <a:off x="9491730" y="4873714"/>
            <a:ext cx="1862070" cy="1695450"/>
          </a:xfrm>
          <a:prstGeom prst="rect">
            <a:avLst/>
          </a:prstGeom>
        </p:spPr>
      </p:pic>
    </p:spTree>
    <p:extLst>
      <p:ext uri="{BB962C8B-B14F-4D97-AF65-F5344CB8AC3E}">
        <p14:creationId xmlns:p14="http://schemas.microsoft.com/office/powerpoint/2010/main" val="3832296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ln w="22225">
                  <a:solidFill>
                    <a:srgbClr val="C00000"/>
                  </a:solidFill>
                  <a:prstDash val="solid"/>
                </a:ln>
                <a:solidFill>
                  <a:schemeClr val="accent2">
                    <a:lumMod val="40000"/>
                    <a:lumOff val="60000"/>
                  </a:schemeClr>
                </a:solidFill>
              </a:rPr>
              <a:t>Steps in Preparing a Presentation</a:t>
            </a:r>
          </a:p>
        </p:txBody>
      </p:sp>
      <p:sp>
        <p:nvSpPr>
          <p:cNvPr id="3" name="Content Placeholder 2"/>
          <p:cNvSpPr>
            <a:spLocks noGrp="1"/>
          </p:cNvSpPr>
          <p:nvPr>
            <p:ph idx="1"/>
          </p:nvPr>
        </p:nvSpPr>
        <p:spPr/>
        <p:txBody>
          <a:bodyPr>
            <a:normAutofit lnSpcReduction="10000"/>
          </a:bodyPr>
          <a:lstStyle/>
          <a:p>
            <a:pPr marL="0" indent="0">
              <a:buNone/>
            </a:pPr>
            <a:r>
              <a:rPr lang="en-GB" b="1" dirty="0">
                <a:solidFill>
                  <a:schemeClr val="accent1">
                    <a:lumMod val="50000"/>
                  </a:schemeClr>
                </a:solidFill>
              </a:rPr>
              <a:t>Step 1: </a:t>
            </a:r>
            <a:r>
              <a:rPr lang="en-GB" b="1" dirty="0">
                <a:solidFill>
                  <a:srgbClr val="FF0000"/>
                </a:solidFill>
              </a:rPr>
              <a:t>Analyse your audience</a:t>
            </a:r>
            <a:endParaRPr lang="en-GB" dirty="0">
              <a:solidFill>
                <a:srgbClr val="FF0000"/>
              </a:solidFill>
            </a:endParaRPr>
          </a:p>
          <a:p>
            <a:pPr marL="0" indent="0" algn="just">
              <a:buNone/>
            </a:pPr>
            <a:r>
              <a:rPr lang="en-GB" dirty="0"/>
              <a:t>The first step in preparing a presentation is to learn more about the audience to whom you'll be speaking. It's a good idea to obtain some information on the backgrounds, values, and interests of your audience so that you understand what the audience members might expect from your presentation</a:t>
            </a:r>
            <a:r>
              <a:rPr lang="en-GB" dirty="0" smtClean="0"/>
              <a:t>.</a:t>
            </a:r>
            <a:endParaRPr lang="ar-IQ" dirty="0" smtClean="0"/>
          </a:p>
          <a:p>
            <a:pPr marL="0" indent="0">
              <a:buNone/>
            </a:pPr>
            <a:r>
              <a:rPr lang="en-GB" b="1" dirty="0">
                <a:solidFill>
                  <a:schemeClr val="accent1">
                    <a:lumMod val="50000"/>
                  </a:schemeClr>
                </a:solidFill>
              </a:rPr>
              <a:t>Step 2: </a:t>
            </a:r>
            <a:r>
              <a:rPr lang="en-GB" b="1" dirty="0">
                <a:solidFill>
                  <a:srgbClr val="FF0000"/>
                </a:solidFill>
              </a:rPr>
              <a:t>Select a topic</a:t>
            </a:r>
          </a:p>
          <a:p>
            <a:pPr marL="0" indent="0" algn="just">
              <a:buNone/>
            </a:pPr>
            <a:r>
              <a:rPr lang="en-GB" dirty="0"/>
              <a:t>I</a:t>
            </a:r>
            <a:r>
              <a:rPr lang="en-GB" dirty="0" smtClean="0"/>
              <a:t>f </a:t>
            </a:r>
            <a:r>
              <a:rPr lang="en-GB" dirty="0"/>
              <a:t>possible select a topic that is of interest to the audience and to you. It will be much easier to deliver a presentation that the audience finds </a:t>
            </a:r>
            <a:r>
              <a:rPr lang="en-GB" dirty="0" smtClean="0"/>
              <a:t>significant, </a:t>
            </a:r>
            <a:r>
              <a:rPr lang="en-GB" dirty="0"/>
              <a:t>and more enjoyable to research a topic that is of interest to you.</a:t>
            </a:r>
          </a:p>
        </p:txBody>
      </p:sp>
    </p:spTree>
    <p:extLst>
      <p:ext uri="{BB962C8B-B14F-4D97-AF65-F5344CB8AC3E}">
        <p14:creationId xmlns:p14="http://schemas.microsoft.com/office/powerpoint/2010/main" val="1720387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b="1" dirty="0">
                <a:solidFill>
                  <a:schemeClr val="accent1">
                    <a:lumMod val="50000"/>
                  </a:schemeClr>
                </a:solidFill>
              </a:rPr>
              <a:t>Step</a:t>
            </a:r>
            <a:r>
              <a:rPr lang="en-GB" b="1" dirty="0"/>
              <a:t> </a:t>
            </a:r>
            <a:r>
              <a:rPr lang="en-GB" b="1" dirty="0">
                <a:solidFill>
                  <a:schemeClr val="accent1">
                    <a:lumMod val="50000"/>
                  </a:schemeClr>
                </a:solidFill>
              </a:rPr>
              <a:t>3:</a:t>
            </a:r>
            <a:r>
              <a:rPr lang="en-GB" b="1" dirty="0"/>
              <a:t> </a:t>
            </a:r>
            <a:r>
              <a:rPr lang="en-GB" b="1" dirty="0">
                <a:solidFill>
                  <a:srgbClr val="FF0000"/>
                </a:solidFill>
              </a:rPr>
              <a:t>Define the objective of the presentation</a:t>
            </a:r>
            <a:endParaRPr lang="en-GB" dirty="0">
              <a:solidFill>
                <a:srgbClr val="FF0000"/>
              </a:solidFill>
            </a:endParaRPr>
          </a:p>
          <a:p>
            <a:pPr marL="0" indent="0" algn="just">
              <a:buNone/>
            </a:pPr>
            <a:r>
              <a:rPr lang="en-GB" dirty="0"/>
              <a:t>Once you have selected a topic, write the objective of the presentation in a single </a:t>
            </a:r>
            <a:r>
              <a:rPr lang="en-GB" dirty="0" smtClean="0"/>
              <a:t>short </a:t>
            </a:r>
            <a:r>
              <a:rPr lang="en-GB" dirty="0"/>
              <a:t>statement. The objective needs to specify exactly what you want your audience to learn from your presentation. Base the objective and the level of the content on the amount of time you have for the presentation and the background knowledge of the audience. Use this statement to help keep you focused as you research and develop the presentation.</a:t>
            </a:r>
          </a:p>
          <a:p>
            <a:pPr marL="0" indent="0">
              <a:buNone/>
            </a:pPr>
            <a:endParaRPr lang="en-GB" dirty="0"/>
          </a:p>
        </p:txBody>
      </p:sp>
      <p:sp>
        <p:nvSpPr>
          <p:cNvPr id="4" name="Title 1"/>
          <p:cNvSpPr>
            <a:spLocks noGrp="1"/>
          </p:cNvSpPr>
          <p:nvPr>
            <p:ph type="title"/>
          </p:nvPr>
        </p:nvSpPr>
        <p:spPr>
          <a:xfrm>
            <a:off x="838200" y="365125"/>
            <a:ext cx="10515600" cy="1325563"/>
          </a:xfrm>
        </p:spPr>
        <p:txBody>
          <a:bodyPr>
            <a:normAutofit/>
          </a:bodyPr>
          <a:lstStyle/>
          <a:p>
            <a:pPr algn="ctr"/>
            <a:r>
              <a:rPr lang="en-GB" b="1" dirty="0">
                <a:ln w="22225">
                  <a:solidFill>
                    <a:srgbClr val="C00000"/>
                  </a:solidFill>
                  <a:prstDash val="solid"/>
                </a:ln>
                <a:solidFill>
                  <a:schemeClr val="accent2">
                    <a:lumMod val="40000"/>
                    <a:lumOff val="60000"/>
                  </a:schemeClr>
                </a:solidFill>
              </a:rPr>
              <a:t>Steps in Preparing a Presentation</a:t>
            </a:r>
          </a:p>
        </p:txBody>
      </p:sp>
    </p:spTree>
    <p:extLst>
      <p:ext uri="{BB962C8B-B14F-4D97-AF65-F5344CB8AC3E}">
        <p14:creationId xmlns:p14="http://schemas.microsoft.com/office/powerpoint/2010/main" val="199859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n w="22225">
                  <a:solidFill>
                    <a:srgbClr val="C00000"/>
                  </a:solidFill>
                  <a:prstDash val="solid"/>
                </a:ln>
                <a:solidFill>
                  <a:schemeClr val="accent2">
                    <a:lumMod val="40000"/>
                    <a:lumOff val="60000"/>
                  </a:schemeClr>
                </a:solidFill>
              </a:rPr>
              <a:t>Preparing the Content of Your </a:t>
            </a:r>
            <a:r>
              <a:rPr lang="en-GB" b="1" dirty="0" smtClean="0">
                <a:ln w="22225">
                  <a:solidFill>
                    <a:srgbClr val="C00000"/>
                  </a:solidFill>
                  <a:prstDash val="solid"/>
                </a:ln>
                <a:solidFill>
                  <a:schemeClr val="accent2">
                    <a:lumMod val="40000"/>
                    <a:lumOff val="60000"/>
                  </a:schemeClr>
                </a:solidFill>
              </a:rPr>
              <a:t>Presentation</a:t>
            </a:r>
            <a:endParaRPr lang="en-GB" b="1" dirty="0">
              <a:ln w="22225">
                <a:solidFill>
                  <a:srgbClr val="C00000"/>
                </a:solidFill>
                <a:prstDash val="solid"/>
              </a:ln>
              <a:solidFill>
                <a:schemeClr val="accent2">
                  <a:lumMod val="40000"/>
                  <a:lumOff val="60000"/>
                </a:schemeClr>
              </a:solidFill>
            </a:endParaRPr>
          </a:p>
        </p:txBody>
      </p:sp>
      <p:sp>
        <p:nvSpPr>
          <p:cNvPr id="3" name="Content Placeholder 2"/>
          <p:cNvSpPr>
            <a:spLocks noGrp="1"/>
          </p:cNvSpPr>
          <p:nvPr>
            <p:ph idx="1"/>
          </p:nvPr>
        </p:nvSpPr>
        <p:spPr>
          <a:xfrm>
            <a:off x="838200" y="1825625"/>
            <a:ext cx="10515600" cy="4163051"/>
          </a:xfrm>
        </p:spPr>
        <p:txBody>
          <a:bodyPr>
            <a:normAutofit fontScale="70000" lnSpcReduction="20000"/>
          </a:bodyPr>
          <a:lstStyle/>
          <a:p>
            <a:pPr marL="0" indent="0">
              <a:buNone/>
            </a:pPr>
            <a:r>
              <a:rPr lang="en-GB" sz="4000" b="1" dirty="0">
                <a:solidFill>
                  <a:schemeClr val="accent1">
                    <a:lumMod val="50000"/>
                  </a:schemeClr>
                </a:solidFill>
              </a:rPr>
              <a:t>Step 4: </a:t>
            </a:r>
            <a:r>
              <a:rPr lang="en-GB" sz="4000" b="1" dirty="0">
                <a:solidFill>
                  <a:srgbClr val="FF0000"/>
                </a:solidFill>
              </a:rPr>
              <a:t>Prepare the body of the presentation</a:t>
            </a:r>
          </a:p>
          <a:p>
            <a:pPr marL="0" indent="0" algn="just">
              <a:buNone/>
            </a:pPr>
            <a:r>
              <a:rPr lang="en-GB" dirty="0"/>
              <a:t>After defining the objective of your presentation, determine how much information you can present in the amount of time allowed. Also, use your knowledge about the audience to prepare a presentation with the right level of detail. You don't want to plan a presentation that is too basic or too advanced.</a:t>
            </a:r>
          </a:p>
          <a:p>
            <a:pPr marL="0" indent="0" algn="just">
              <a:buNone/>
            </a:pPr>
            <a:r>
              <a:rPr lang="en-GB" dirty="0"/>
              <a:t>The </a:t>
            </a:r>
            <a:r>
              <a:rPr lang="en-GB" b="1" dirty="0">
                <a:solidFill>
                  <a:srgbClr val="7030A0"/>
                </a:solidFill>
              </a:rPr>
              <a:t>body</a:t>
            </a:r>
            <a:r>
              <a:rPr lang="en-GB" dirty="0"/>
              <a:t> of the presentation is where you present </a:t>
            </a:r>
            <a:r>
              <a:rPr lang="en-GB" u="sng" dirty="0"/>
              <a:t>your ideas</a:t>
            </a:r>
            <a:r>
              <a:rPr lang="en-GB" dirty="0"/>
              <a:t>. To present your ideas </a:t>
            </a:r>
            <a:r>
              <a:rPr lang="en-GB" dirty="0" smtClean="0"/>
              <a:t>strongly, </a:t>
            </a:r>
            <a:r>
              <a:rPr lang="en-GB" dirty="0"/>
              <a:t>you will need to illustrate and support them. Strategies to help you do this include the following:</a:t>
            </a:r>
          </a:p>
          <a:p>
            <a:pPr lvl="0" algn="just">
              <a:buFont typeface="Wingdings" panose="05000000000000000000" pitchFamily="2" charset="2"/>
              <a:buChar char="ü"/>
            </a:pPr>
            <a:r>
              <a:rPr lang="en-GB" dirty="0"/>
              <a:t>Present data and facts</a:t>
            </a:r>
          </a:p>
          <a:p>
            <a:pPr lvl="0" algn="just">
              <a:buFont typeface="Wingdings" panose="05000000000000000000" pitchFamily="2" charset="2"/>
              <a:buChar char="ü"/>
            </a:pPr>
            <a:r>
              <a:rPr lang="en-GB" dirty="0"/>
              <a:t>Read </a:t>
            </a:r>
            <a:r>
              <a:rPr lang="en-GB" dirty="0" smtClean="0"/>
              <a:t>citation </a:t>
            </a:r>
            <a:r>
              <a:rPr lang="en-GB" dirty="0"/>
              <a:t>from </a:t>
            </a:r>
            <a:r>
              <a:rPr lang="en-GB" dirty="0" smtClean="0"/>
              <a:t>specialists</a:t>
            </a:r>
            <a:endParaRPr lang="en-GB" dirty="0"/>
          </a:p>
          <a:p>
            <a:pPr lvl="0" algn="just">
              <a:buFont typeface="Wingdings" panose="05000000000000000000" pitchFamily="2" charset="2"/>
              <a:buChar char="ü"/>
            </a:pPr>
            <a:r>
              <a:rPr lang="en-GB" dirty="0"/>
              <a:t>Relate personal experiences</a:t>
            </a:r>
          </a:p>
          <a:p>
            <a:pPr lvl="0" algn="just">
              <a:buFont typeface="Wingdings" panose="05000000000000000000" pitchFamily="2" charset="2"/>
              <a:buChar char="ü"/>
            </a:pPr>
            <a:r>
              <a:rPr lang="en-GB" dirty="0"/>
              <a:t>Provide </a:t>
            </a:r>
            <a:r>
              <a:rPr lang="en-GB" dirty="0" smtClean="0"/>
              <a:t>bright </a:t>
            </a:r>
            <a:r>
              <a:rPr lang="en-GB" dirty="0"/>
              <a:t>descriptions</a:t>
            </a:r>
          </a:p>
          <a:p>
            <a:pPr marL="0" indent="0" algn="just">
              <a:buNone/>
            </a:pPr>
            <a:r>
              <a:rPr lang="en-GB" dirty="0"/>
              <a:t>And remember, as you plan the body of your presentation it's important to </a:t>
            </a:r>
            <a:r>
              <a:rPr lang="en-GB" u="sng" dirty="0"/>
              <a:t>provide </a:t>
            </a:r>
            <a:r>
              <a:rPr lang="en-GB" u="sng" dirty="0" smtClean="0"/>
              <a:t>variation</a:t>
            </a:r>
            <a:r>
              <a:rPr lang="en-GB" dirty="0" smtClean="0"/>
              <a:t>. </a:t>
            </a:r>
            <a:r>
              <a:rPr lang="en-GB" dirty="0"/>
              <a:t>Listeners may quickly become bored by lots of facts or they may tire of hearing story after story</a:t>
            </a:r>
            <a:r>
              <a:rPr lang="en-GB" dirty="0" smtClean="0"/>
              <a:t>.</a:t>
            </a:r>
            <a:endParaRPr lang="en-GB" dirty="0"/>
          </a:p>
        </p:txBody>
      </p:sp>
    </p:spTree>
    <p:extLst>
      <p:ext uri="{BB962C8B-B14F-4D97-AF65-F5344CB8AC3E}">
        <p14:creationId xmlns:p14="http://schemas.microsoft.com/office/powerpoint/2010/main" val="3983763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b="1" dirty="0">
                <a:solidFill>
                  <a:schemeClr val="accent1">
                    <a:lumMod val="50000"/>
                  </a:schemeClr>
                </a:solidFill>
              </a:rPr>
              <a:t>Step 5: </a:t>
            </a:r>
            <a:r>
              <a:rPr lang="en-GB" b="1" dirty="0">
                <a:solidFill>
                  <a:srgbClr val="FF0000"/>
                </a:solidFill>
              </a:rPr>
              <a:t>Prepare the introduction and conclusion</a:t>
            </a:r>
          </a:p>
          <a:p>
            <a:pPr marL="0" indent="0" algn="just">
              <a:buNone/>
            </a:pPr>
            <a:r>
              <a:rPr lang="en-GB" dirty="0"/>
              <a:t>Once you've prepared the body of the presentation, decide how you will begin and end the talk. Make sure the introduction captures the attention of your audience and the conclusion summarizes and </a:t>
            </a:r>
            <a:r>
              <a:rPr lang="en-GB" dirty="0" smtClean="0"/>
              <a:t>repeats </a:t>
            </a:r>
            <a:r>
              <a:rPr lang="en-GB" dirty="0"/>
              <a:t>your important points. In other words, </a:t>
            </a:r>
            <a:r>
              <a:rPr lang="en-GB" dirty="0">
                <a:solidFill>
                  <a:srgbClr val="7030A0"/>
                </a:solidFill>
              </a:rPr>
              <a:t>"Tell them what you're going to tell them. Tell them. Then, tell them what you told them."</a:t>
            </a:r>
          </a:p>
          <a:p>
            <a:pPr marL="0" indent="0" algn="just">
              <a:buNone/>
            </a:pPr>
            <a:r>
              <a:rPr lang="en-GB" dirty="0"/>
              <a:t>During the </a:t>
            </a:r>
            <a:r>
              <a:rPr lang="en-GB" b="1" u="sng" dirty="0">
                <a:solidFill>
                  <a:schemeClr val="accent6">
                    <a:lumMod val="75000"/>
                  </a:schemeClr>
                </a:solidFill>
              </a:rPr>
              <a:t>opening</a:t>
            </a:r>
            <a:r>
              <a:rPr lang="en-GB" u="sng" dirty="0"/>
              <a:t> </a:t>
            </a:r>
            <a:r>
              <a:rPr lang="en-GB" dirty="0"/>
              <a:t>of your presentation, </a:t>
            </a:r>
            <a:r>
              <a:rPr lang="en-GB" u="sng" dirty="0"/>
              <a:t>it's important to attract the audience's attention and build their interest. </a:t>
            </a:r>
            <a:r>
              <a:rPr lang="en-GB" dirty="0"/>
              <a:t>If you don't, listeners will turn their attention elsewhere and you'll have a difficult time getting it back. </a:t>
            </a:r>
          </a:p>
        </p:txBody>
      </p:sp>
      <p:sp>
        <p:nvSpPr>
          <p:cNvPr id="4" name="Title 1"/>
          <p:cNvSpPr>
            <a:spLocks noGrp="1"/>
          </p:cNvSpPr>
          <p:nvPr>
            <p:ph type="title"/>
          </p:nvPr>
        </p:nvSpPr>
        <p:spPr>
          <a:xfrm>
            <a:off x="838200" y="365125"/>
            <a:ext cx="10515600" cy="1325563"/>
          </a:xfrm>
        </p:spPr>
        <p:txBody>
          <a:bodyPr/>
          <a:lstStyle/>
          <a:p>
            <a:pPr algn="ctr"/>
            <a:r>
              <a:rPr lang="en-GB" b="1" dirty="0">
                <a:ln w="22225">
                  <a:solidFill>
                    <a:srgbClr val="C00000"/>
                  </a:solidFill>
                  <a:prstDash val="solid"/>
                </a:ln>
                <a:solidFill>
                  <a:schemeClr val="accent2">
                    <a:lumMod val="40000"/>
                    <a:lumOff val="60000"/>
                  </a:schemeClr>
                </a:solidFill>
              </a:rPr>
              <a:t>Preparing the Content of Your </a:t>
            </a:r>
            <a:r>
              <a:rPr lang="en-GB" b="1" dirty="0" smtClean="0">
                <a:ln w="22225">
                  <a:solidFill>
                    <a:srgbClr val="C00000"/>
                  </a:solidFill>
                  <a:prstDash val="solid"/>
                </a:ln>
                <a:solidFill>
                  <a:schemeClr val="accent2">
                    <a:lumMod val="40000"/>
                    <a:lumOff val="60000"/>
                  </a:schemeClr>
                </a:solidFill>
              </a:rPr>
              <a:t>Presentation</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615586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1383"/>
            <a:ext cx="10515600" cy="4351338"/>
          </a:xfrm>
        </p:spPr>
        <p:txBody>
          <a:bodyPr>
            <a:normAutofit fontScale="92500"/>
          </a:bodyPr>
          <a:lstStyle/>
          <a:p>
            <a:pPr marL="0" indent="0" algn="just">
              <a:buNone/>
            </a:pPr>
            <a:r>
              <a:rPr lang="en-GB" sz="4000" b="1" dirty="0">
                <a:solidFill>
                  <a:srgbClr val="FF0000"/>
                </a:solidFill>
              </a:rPr>
              <a:t>Strategies that you can use include the following:</a:t>
            </a:r>
          </a:p>
          <a:p>
            <a:pPr lvl="0" algn="just"/>
            <a:r>
              <a:rPr lang="en-GB" dirty="0" smtClean="0"/>
              <a:t>Make the introduction relevant to the listeners' goals, values, and needs</a:t>
            </a:r>
          </a:p>
          <a:p>
            <a:pPr lvl="0" algn="just"/>
            <a:r>
              <a:rPr lang="en-GB" dirty="0" smtClean="0"/>
              <a:t>Ask questions to stimulate thinking</a:t>
            </a:r>
          </a:p>
          <a:p>
            <a:pPr lvl="0" algn="just"/>
            <a:r>
              <a:rPr lang="en-GB" dirty="0" smtClean="0"/>
              <a:t>Share a personal experience</a:t>
            </a:r>
          </a:p>
          <a:p>
            <a:pPr lvl="0" algn="just"/>
            <a:r>
              <a:rPr lang="en-GB" dirty="0" smtClean="0"/>
              <a:t>Begin with a joke or funny story</a:t>
            </a:r>
          </a:p>
          <a:p>
            <a:pPr lvl="0" algn="just"/>
            <a:r>
              <a:rPr lang="en-GB" dirty="0" smtClean="0"/>
              <a:t>Project a cartoon or colourful visual</a:t>
            </a:r>
          </a:p>
          <a:p>
            <a:pPr lvl="0" algn="just"/>
            <a:r>
              <a:rPr lang="en-GB" dirty="0" smtClean="0"/>
              <a:t>Make a stimulating or inspirational statement</a:t>
            </a:r>
          </a:p>
          <a:p>
            <a:pPr lvl="0" algn="just"/>
            <a:r>
              <a:rPr lang="en-GB" dirty="0" smtClean="0"/>
              <a:t>Give a unique demonstration</a:t>
            </a:r>
          </a:p>
          <a:p>
            <a:pPr marL="0" indent="0">
              <a:buNone/>
            </a:pPr>
            <a:endParaRPr lang="en-GB" dirty="0"/>
          </a:p>
        </p:txBody>
      </p:sp>
      <p:sp>
        <p:nvSpPr>
          <p:cNvPr id="4" name="Title 1"/>
          <p:cNvSpPr>
            <a:spLocks noGrp="1"/>
          </p:cNvSpPr>
          <p:nvPr>
            <p:ph type="title"/>
          </p:nvPr>
        </p:nvSpPr>
        <p:spPr>
          <a:xfrm>
            <a:off x="838200" y="365125"/>
            <a:ext cx="10515600" cy="1325563"/>
          </a:xfrm>
        </p:spPr>
        <p:txBody>
          <a:bodyPr/>
          <a:lstStyle/>
          <a:p>
            <a:pPr algn="ctr"/>
            <a:r>
              <a:rPr lang="en-GB" b="1" dirty="0">
                <a:ln w="22225">
                  <a:solidFill>
                    <a:srgbClr val="C00000"/>
                  </a:solidFill>
                  <a:prstDash val="solid"/>
                </a:ln>
                <a:solidFill>
                  <a:schemeClr val="accent2">
                    <a:lumMod val="40000"/>
                    <a:lumOff val="60000"/>
                  </a:schemeClr>
                </a:solidFill>
              </a:rPr>
              <a:t>Preparing the Content of Your </a:t>
            </a:r>
            <a:r>
              <a:rPr lang="en-GB" b="1" dirty="0" smtClean="0">
                <a:ln w="22225">
                  <a:solidFill>
                    <a:srgbClr val="C00000"/>
                  </a:solidFill>
                  <a:prstDash val="solid"/>
                </a:ln>
                <a:solidFill>
                  <a:schemeClr val="accent2">
                    <a:lumMod val="40000"/>
                    <a:lumOff val="60000"/>
                  </a:schemeClr>
                </a:solidFill>
              </a:rPr>
              <a:t>Presentation</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125692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lnSpc>
                <a:spcPct val="150000"/>
              </a:lnSpc>
              <a:buNone/>
            </a:pPr>
            <a:r>
              <a:rPr lang="en-GB" dirty="0" smtClean="0"/>
              <a:t>During the </a:t>
            </a:r>
            <a:r>
              <a:rPr lang="en-GB" dirty="0" smtClean="0">
                <a:solidFill>
                  <a:schemeClr val="accent6">
                    <a:lumMod val="75000"/>
                  </a:schemeClr>
                </a:solidFill>
              </a:rPr>
              <a:t>opening</a:t>
            </a:r>
            <a:r>
              <a:rPr lang="en-GB" dirty="0" smtClean="0"/>
              <a:t> you want to clearly present your topic and the purpose of your presentation. Clearly express the topic and purpose will help the listeners focus on and easily follow your main ideas.</a:t>
            </a:r>
          </a:p>
          <a:p>
            <a:pPr marL="0" indent="0" algn="just">
              <a:lnSpc>
                <a:spcPct val="150000"/>
              </a:lnSpc>
              <a:buNone/>
            </a:pPr>
            <a:r>
              <a:rPr lang="en-GB" dirty="0" smtClean="0"/>
              <a:t>During the </a:t>
            </a:r>
            <a:r>
              <a:rPr lang="en-GB" b="1" dirty="0" smtClean="0">
                <a:solidFill>
                  <a:schemeClr val="accent6">
                    <a:lumMod val="75000"/>
                  </a:schemeClr>
                </a:solidFill>
              </a:rPr>
              <a:t>conclusion</a:t>
            </a:r>
            <a:r>
              <a:rPr lang="en-GB" dirty="0" smtClean="0"/>
              <a:t> of your presentation, </a:t>
            </a:r>
            <a:r>
              <a:rPr lang="en-GB" dirty="0" smtClean="0"/>
              <a:t>support </a:t>
            </a:r>
            <a:r>
              <a:rPr lang="en-GB" dirty="0" smtClean="0"/>
              <a:t>the main ideas you communicated. Remember that listeners won't remember your entire presentation, only the main ideas. By reinforcing and reviewing the main ideas, you help the audience remember them.</a:t>
            </a:r>
          </a:p>
          <a:p>
            <a:pPr marL="0" indent="0">
              <a:buNone/>
            </a:pPr>
            <a:endParaRPr lang="en-GB" dirty="0"/>
          </a:p>
        </p:txBody>
      </p:sp>
      <p:sp>
        <p:nvSpPr>
          <p:cNvPr id="4" name="Title 1"/>
          <p:cNvSpPr>
            <a:spLocks noGrp="1"/>
          </p:cNvSpPr>
          <p:nvPr>
            <p:ph type="title"/>
          </p:nvPr>
        </p:nvSpPr>
        <p:spPr>
          <a:xfrm>
            <a:off x="838200" y="365125"/>
            <a:ext cx="10515600" cy="1325563"/>
          </a:xfrm>
        </p:spPr>
        <p:txBody>
          <a:bodyPr/>
          <a:lstStyle/>
          <a:p>
            <a:pPr algn="ctr"/>
            <a:r>
              <a:rPr lang="en-GB" b="1" dirty="0">
                <a:ln w="22225">
                  <a:solidFill>
                    <a:srgbClr val="C00000"/>
                  </a:solidFill>
                  <a:prstDash val="solid"/>
                </a:ln>
                <a:solidFill>
                  <a:schemeClr val="accent2">
                    <a:lumMod val="40000"/>
                    <a:lumOff val="60000"/>
                  </a:schemeClr>
                </a:solidFill>
              </a:rPr>
              <a:t>Preparing the Content of Your </a:t>
            </a:r>
            <a:r>
              <a:rPr lang="en-GB" b="1" dirty="0" smtClean="0">
                <a:ln w="22225">
                  <a:solidFill>
                    <a:srgbClr val="C00000"/>
                  </a:solidFill>
                  <a:prstDash val="solid"/>
                </a:ln>
                <a:solidFill>
                  <a:schemeClr val="accent2">
                    <a:lumMod val="40000"/>
                    <a:lumOff val="60000"/>
                  </a:schemeClr>
                </a:solidFill>
              </a:rPr>
              <a:t>Presentation</a:t>
            </a:r>
            <a:endParaRPr lang="en-GB" b="1" dirty="0">
              <a:ln w="22225">
                <a:solidFill>
                  <a:srgbClr val="C00000"/>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1398898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3036</TotalTime>
  <Words>1320</Words>
  <Application>Microsoft Office PowerPoint</Application>
  <PresentationFormat>Widescreen</PresentationFormat>
  <Paragraphs>94</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Bradley Hand ITC</vt:lpstr>
      <vt:lpstr>Calibri</vt:lpstr>
      <vt:lpstr>Calibri Light</vt:lpstr>
      <vt:lpstr>Wingdings</vt:lpstr>
      <vt:lpstr>Office Theme</vt:lpstr>
      <vt:lpstr>    Writing Presentation </vt:lpstr>
      <vt:lpstr>PowerPoint Presentation</vt:lpstr>
      <vt:lpstr>Steps in Preparing a Presentation</vt:lpstr>
      <vt:lpstr>Steps in Preparing a Presentation</vt:lpstr>
      <vt:lpstr>Steps in Preparing a Presentation</vt:lpstr>
      <vt:lpstr>Preparing the Content of Your Presentation</vt:lpstr>
      <vt:lpstr>Preparing the Content of Your Presentation</vt:lpstr>
      <vt:lpstr>Preparing the Content of Your Presentation</vt:lpstr>
      <vt:lpstr>Preparing the Content of Your Presentation</vt:lpstr>
      <vt:lpstr>Practicing and Delivering</vt:lpstr>
      <vt:lpstr>Speaking Methods</vt:lpstr>
      <vt:lpstr>Speaking Methods</vt:lpstr>
      <vt:lpstr>Speaking Methods</vt:lpstr>
      <vt:lpstr>Speaking Methods</vt:lpstr>
      <vt:lpstr>Being a Credible Speaker</vt:lpstr>
      <vt:lpstr>Use Humor Effectively</vt:lpstr>
      <vt:lpstr>Controlling Nervousness</vt:lpstr>
      <vt:lpstr>Visual Aids in Presentations</vt:lpstr>
      <vt:lpstr>Establish a Comfortable Environment</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Raouf</dc:creator>
  <cp:lastModifiedBy>Raouf</cp:lastModifiedBy>
  <cp:revision>26</cp:revision>
  <dcterms:created xsi:type="dcterms:W3CDTF">2020-05-01T13:25:50Z</dcterms:created>
  <dcterms:modified xsi:type="dcterms:W3CDTF">2020-05-05T13:47:38Z</dcterms:modified>
</cp:coreProperties>
</file>