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2" r:id="rId1"/>
  </p:sldMasterIdLst>
  <p:notesMasterIdLst>
    <p:notesMasterId r:id="rId38"/>
  </p:notesMasterIdLst>
  <p:sldIdLst>
    <p:sldId id="368" r:id="rId2"/>
    <p:sldId id="505" r:id="rId3"/>
    <p:sldId id="575" r:id="rId4"/>
    <p:sldId id="576" r:id="rId5"/>
    <p:sldId id="577" r:id="rId6"/>
    <p:sldId id="553" r:id="rId7"/>
    <p:sldId id="578" r:id="rId8"/>
    <p:sldId id="554" r:id="rId9"/>
    <p:sldId id="579" r:id="rId10"/>
    <p:sldId id="580" r:id="rId11"/>
    <p:sldId id="581" r:id="rId12"/>
    <p:sldId id="555" r:id="rId13"/>
    <p:sldId id="582" r:id="rId14"/>
    <p:sldId id="583" r:id="rId15"/>
    <p:sldId id="584" r:id="rId16"/>
    <p:sldId id="510" r:id="rId17"/>
    <p:sldId id="585" r:id="rId18"/>
    <p:sldId id="587" r:id="rId19"/>
    <p:sldId id="586" r:id="rId20"/>
    <p:sldId id="561" r:id="rId21"/>
    <p:sldId id="592" r:id="rId22"/>
    <p:sldId id="593" r:id="rId23"/>
    <p:sldId id="591" r:id="rId24"/>
    <p:sldId id="559" r:id="rId25"/>
    <p:sldId id="588" r:id="rId26"/>
    <p:sldId id="560" r:id="rId27"/>
    <p:sldId id="565" r:id="rId28"/>
    <p:sldId id="589" r:id="rId29"/>
    <p:sldId id="590" r:id="rId30"/>
    <p:sldId id="594" r:id="rId31"/>
    <p:sldId id="566" r:id="rId32"/>
    <p:sldId id="562" r:id="rId33"/>
    <p:sldId id="596" r:id="rId34"/>
    <p:sldId id="597" r:id="rId35"/>
    <p:sldId id="595" r:id="rId36"/>
    <p:sldId id="598" r:id="rId37"/>
  </p:sldIdLst>
  <p:sldSz cx="9144000" cy="6858000" type="screen4x3"/>
  <p:notesSz cx="6735763" cy="9869488"/>
  <p:defaultTextStyle>
    <a:defPPr>
      <a:defRPr lang="en-US"/>
    </a:defPPr>
    <a:lvl1pPr algn="l" rtl="0" fontAlgn="base">
      <a:spcBef>
        <a:spcPct val="0"/>
      </a:spcBef>
      <a:spcAft>
        <a:spcPct val="0"/>
      </a:spcAft>
      <a:defRPr sz="2400" i="1" kern="1200">
        <a:solidFill>
          <a:schemeClr val="tx1"/>
        </a:solidFill>
        <a:latin typeface="Times New Roman" pitchFamily="18" charset="0"/>
        <a:ea typeface="+mn-ea"/>
        <a:cs typeface="+mn-cs"/>
      </a:defRPr>
    </a:lvl1pPr>
    <a:lvl2pPr marL="457200" algn="l" rtl="0" fontAlgn="base">
      <a:spcBef>
        <a:spcPct val="0"/>
      </a:spcBef>
      <a:spcAft>
        <a:spcPct val="0"/>
      </a:spcAft>
      <a:defRPr sz="2400" i="1" kern="1200">
        <a:solidFill>
          <a:schemeClr val="tx1"/>
        </a:solidFill>
        <a:latin typeface="Times New Roman" pitchFamily="18" charset="0"/>
        <a:ea typeface="+mn-ea"/>
        <a:cs typeface="+mn-cs"/>
      </a:defRPr>
    </a:lvl2pPr>
    <a:lvl3pPr marL="914400" algn="l" rtl="0" fontAlgn="base">
      <a:spcBef>
        <a:spcPct val="0"/>
      </a:spcBef>
      <a:spcAft>
        <a:spcPct val="0"/>
      </a:spcAft>
      <a:defRPr sz="2400" i="1" kern="1200">
        <a:solidFill>
          <a:schemeClr val="tx1"/>
        </a:solidFill>
        <a:latin typeface="Times New Roman" pitchFamily="18" charset="0"/>
        <a:ea typeface="+mn-ea"/>
        <a:cs typeface="+mn-cs"/>
      </a:defRPr>
    </a:lvl3pPr>
    <a:lvl4pPr marL="1371600" algn="l" rtl="0" fontAlgn="base">
      <a:spcBef>
        <a:spcPct val="0"/>
      </a:spcBef>
      <a:spcAft>
        <a:spcPct val="0"/>
      </a:spcAft>
      <a:defRPr sz="2400" i="1" kern="1200">
        <a:solidFill>
          <a:schemeClr val="tx1"/>
        </a:solidFill>
        <a:latin typeface="Times New Roman" pitchFamily="18" charset="0"/>
        <a:ea typeface="+mn-ea"/>
        <a:cs typeface="+mn-cs"/>
      </a:defRPr>
    </a:lvl4pPr>
    <a:lvl5pPr marL="1828800" algn="l" rtl="0" fontAlgn="base">
      <a:spcBef>
        <a:spcPct val="0"/>
      </a:spcBef>
      <a:spcAft>
        <a:spcPct val="0"/>
      </a:spcAft>
      <a:defRPr sz="2400" i="1" kern="1200">
        <a:solidFill>
          <a:schemeClr val="tx1"/>
        </a:solidFill>
        <a:latin typeface="Times New Roman" pitchFamily="18" charset="0"/>
        <a:ea typeface="+mn-ea"/>
        <a:cs typeface="+mn-cs"/>
      </a:defRPr>
    </a:lvl5pPr>
    <a:lvl6pPr marL="2286000" algn="l" defTabSz="914400" rtl="0" eaLnBrk="1" latinLnBrk="0" hangingPunct="1">
      <a:defRPr sz="2400" i="1" kern="1200">
        <a:solidFill>
          <a:schemeClr val="tx1"/>
        </a:solidFill>
        <a:latin typeface="Times New Roman" pitchFamily="18" charset="0"/>
        <a:ea typeface="+mn-ea"/>
        <a:cs typeface="+mn-cs"/>
      </a:defRPr>
    </a:lvl6pPr>
    <a:lvl7pPr marL="2743200" algn="l" defTabSz="914400" rtl="0" eaLnBrk="1" latinLnBrk="0" hangingPunct="1">
      <a:defRPr sz="2400" i="1" kern="1200">
        <a:solidFill>
          <a:schemeClr val="tx1"/>
        </a:solidFill>
        <a:latin typeface="Times New Roman" pitchFamily="18" charset="0"/>
        <a:ea typeface="+mn-ea"/>
        <a:cs typeface="+mn-cs"/>
      </a:defRPr>
    </a:lvl7pPr>
    <a:lvl8pPr marL="3200400" algn="l" defTabSz="914400" rtl="0" eaLnBrk="1" latinLnBrk="0" hangingPunct="1">
      <a:defRPr sz="2400" i="1" kern="1200">
        <a:solidFill>
          <a:schemeClr val="tx1"/>
        </a:solidFill>
        <a:latin typeface="Times New Roman" pitchFamily="18" charset="0"/>
        <a:ea typeface="+mn-ea"/>
        <a:cs typeface="+mn-cs"/>
      </a:defRPr>
    </a:lvl8pPr>
    <a:lvl9pPr marL="3657600" algn="l" defTabSz="914400" rtl="0" eaLnBrk="1" latinLnBrk="0" hangingPunct="1">
      <a:defRPr sz="2400" i="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99FF"/>
    <a:srgbClr val="00FFFF"/>
    <a:srgbClr val="FF00FF"/>
    <a:srgbClr val="D2A72E"/>
    <a:srgbClr val="FFCC00"/>
    <a:srgbClr val="FF6600"/>
    <a:srgbClr val="F8F8F8"/>
    <a:srgbClr val="FF99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70" d="100"/>
          <a:sy n="70" d="100"/>
        </p:scale>
        <p:origin x="-1152"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1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16350" y="0"/>
            <a:ext cx="2919413" cy="493713"/>
          </a:xfrm>
          <a:prstGeom prst="rect">
            <a:avLst/>
          </a:prstGeom>
        </p:spPr>
        <p:txBody>
          <a:bodyPr vert="horz" lIns="91440" tIns="45720" rIns="91440" bIns="45720" rtlCol="1"/>
          <a:lstStyle>
            <a:lvl1pPr algn="r">
              <a:defRPr sz="1200"/>
            </a:lvl1pPr>
          </a:lstStyle>
          <a:p>
            <a:pPr>
              <a:defRPr/>
            </a:pPr>
            <a:endParaRPr lang="ar-SA"/>
          </a:p>
        </p:txBody>
      </p:sp>
      <p:sp>
        <p:nvSpPr>
          <p:cNvPr id="3" name="عنصر نائب للتاريخ 2"/>
          <p:cNvSpPr>
            <a:spLocks noGrp="1"/>
          </p:cNvSpPr>
          <p:nvPr>
            <p:ph type="dt" idx="1"/>
          </p:nvPr>
        </p:nvSpPr>
        <p:spPr>
          <a:xfrm>
            <a:off x="1588" y="0"/>
            <a:ext cx="2919412" cy="493713"/>
          </a:xfrm>
          <a:prstGeom prst="rect">
            <a:avLst/>
          </a:prstGeom>
        </p:spPr>
        <p:txBody>
          <a:bodyPr vert="horz" lIns="91440" tIns="45720" rIns="91440" bIns="45720" rtlCol="1"/>
          <a:lstStyle>
            <a:lvl1pPr algn="l">
              <a:defRPr sz="1200"/>
            </a:lvl1pPr>
          </a:lstStyle>
          <a:p>
            <a:pPr>
              <a:defRPr/>
            </a:pPr>
            <a:fld id="{5C8DD6A4-6779-4EBD-BDC1-09D24A8B40A2}" type="datetimeFigureOut">
              <a:rPr lang="ar-SA"/>
              <a:pPr>
                <a:defRPr/>
              </a:pPr>
              <a:t>13/09/1441</a:t>
            </a:fld>
            <a:endParaRPr lang="ar-SA"/>
          </a:p>
        </p:txBody>
      </p:sp>
      <p:sp>
        <p:nvSpPr>
          <p:cNvPr id="4" name="عنصر نائب لصورة الشريحة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1" anchor="ctr"/>
          <a:lstStyle/>
          <a:p>
            <a:pPr lvl="0"/>
            <a:endParaRPr lang="ar-SA" noProof="0" smtClean="0"/>
          </a:p>
        </p:txBody>
      </p:sp>
      <p:sp>
        <p:nvSpPr>
          <p:cNvPr id="5" name="عنصر نائب للملاحظات 4"/>
          <p:cNvSpPr>
            <a:spLocks noGrp="1"/>
          </p:cNvSpPr>
          <p:nvPr>
            <p:ph type="body" sz="quarter" idx="3"/>
          </p:nvPr>
        </p:nvSpPr>
        <p:spPr>
          <a:xfrm>
            <a:off x="673100" y="4687888"/>
            <a:ext cx="5389563" cy="4441825"/>
          </a:xfrm>
          <a:prstGeom prst="rect">
            <a:avLst/>
          </a:prstGeom>
        </p:spPr>
        <p:txBody>
          <a:bodyPr vert="horz" wrap="square" lIns="91440" tIns="45720" rIns="91440" bIns="45720" numCol="1" anchor="t" anchorCtr="0" compatLnSpc="1">
            <a:prstTxWarp prst="textNoShape">
              <a:avLst/>
            </a:prstTxWarp>
            <a:normAutofit/>
          </a:bodyPr>
          <a:lstStyle/>
          <a:p>
            <a:pPr lvl="0"/>
            <a:r>
              <a:rPr lang="ar-SA" noProof="0" smtClean="0"/>
              <a:t>انقر لتحرير أنماط النص الرئيسي</a:t>
            </a:r>
          </a:p>
          <a:p>
            <a:pPr lvl="1"/>
            <a:r>
              <a:rPr lang="ar-SA" noProof="0" smtClean="0"/>
              <a:t>المستوى الثاني</a:t>
            </a:r>
          </a:p>
          <a:p>
            <a:pPr lvl="2"/>
            <a:r>
              <a:rPr lang="ar-SA" noProof="0" smtClean="0"/>
              <a:t>المستوى الثالث</a:t>
            </a:r>
          </a:p>
          <a:p>
            <a:pPr lvl="3"/>
            <a:r>
              <a:rPr lang="ar-SA" noProof="0" smtClean="0"/>
              <a:t>المستوى الرابع</a:t>
            </a:r>
          </a:p>
          <a:p>
            <a:pPr lvl="4"/>
            <a:r>
              <a:rPr lang="ar-SA" noProof="0" smtClean="0"/>
              <a:t>المستوى الخامس</a:t>
            </a:r>
          </a:p>
        </p:txBody>
      </p:sp>
      <p:sp>
        <p:nvSpPr>
          <p:cNvPr id="6" name="عنصر نائب للتذييل 5"/>
          <p:cNvSpPr>
            <a:spLocks noGrp="1"/>
          </p:cNvSpPr>
          <p:nvPr>
            <p:ph type="ftr" sz="quarter" idx="4"/>
          </p:nvPr>
        </p:nvSpPr>
        <p:spPr>
          <a:xfrm>
            <a:off x="3816350" y="9374188"/>
            <a:ext cx="2919413" cy="493712"/>
          </a:xfrm>
          <a:prstGeom prst="rect">
            <a:avLst/>
          </a:prstGeom>
        </p:spPr>
        <p:txBody>
          <a:bodyPr vert="horz" lIns="91440" tIns="45720" rIns="91440" bIns="45720" rtlCol="1" anchor="b"/>
          <a:lstStyle>
            <a:lvl1pPr algn="r">
              <a:defRPr sz="1200"/>
            </a:lvl1pPr>
          </a:lstStyle>
          <a:p>
            <a:pPr>
              <a:defRPr/>
            </a:pPr>
            <a:endParaRPr lang="ar-SA"/>
          </a:p>
        </p:txBody>
      </p:sp>
      <p:sp>
        <p:nvSpPr>
          <p:cNvPr id="7" name="عنصر نائب لرقم الشريحة 6"/>
          <p:cNvSpPr>
            <a:spLocks noGrp="1"/>
          </p:cNvSpPr>
          <p:nvPr>
            <p:ph type="sldNum" sz="quarter" idx="5"/>
          </p:nvPr>
        </p:nvSpPr>
        <p:spPr>
          <a:xfrm>
            <a:off x="1588" y="9374188"/>
            <a:ext cx="2919412" cy="493712"/>
          </a:xfrm>
          <a:prstGeom prst="rect">
            <a:avLst/>
          </a:prstGeom>
        </p:spPr>
        <p:txBody>
          <a:bodyPr vert="horz" lIns="91440" tIns="45720" rIns="91440" bIns="45720" rtlCol="1" anchor="b"/>
          <a:lstStyle>
            <a:lvl1pPr algn="l">
              <a:defRPr sz="1200"/>
            </a:lvl1pPr>
          </a:lstStyle>
          <a:p>
            <a:pPr>
              <a:defRPr/>
            </a:pPr>
            <a:fld id="{E5DD89B6-A3EB-4E1A-BD83-D27301100361}" type="slidenum">
              <a:rPr lang="ar-SA"/>
              <a:pPr>
                <a:defRPr/>
              </a:pPr>
              <a:t>‹#›</a:t>
            </a:fld>
            <a:endParaRPr lang="ar-SA"/>
          </a:p>
        </p:txBody>
      </p:sp>
    </p:spTree>
    <p:extLst>
      <p:ext uri="{BB962C8B-B14F-4D97-AF65-F5344CB8AC3E}">
        <p14:creationId xmlns:p14="http://schemas.microsoft.com/office/powerpoint/2010/main" val="83178377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mn-lt"/>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mn-lt"/>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mn-lt"/>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mn-lt"/>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0" y="-30163"/>
            <a:ext cx="9067800" cy="6889751"/>
            <a:chOff x="0" y="-30477"/>
            <a:chExt cx="9067800" cy="6889273"/>
          </a:xfrm>
        </p:grpSpPr>
        <p:cxnSp>
          <p:nvCxnSpPr>
            <p:cNvPr id="5" name="Straight Connector 4"/>
            <p:cNvCxnSpPr/>
            <p:nvPr/>
          </p:nvCxnSpPr>
          <p:spPr>
            <a:xfrm rot="16200000" flipH="1">
              <a:off x="-1447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16200000" flipH="1">
              <a:off x="-16380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14856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32382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33144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1371362" y="2971246"/>
              <a:ext cx="6857524"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2819162"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2704862"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2133362"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31239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1828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28191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2438162" y="3123646"/>
              <a:ext cx="6857524"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1731724"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1141968"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9141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1855549"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flipH="1">
              <a:off x="-26429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1953974" y="3325258"/>
              <a:ext cx="6857524" cy="206375"/>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23619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21333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106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876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1028938" y="3237946"/>
              <a:ext cx="6857524"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7236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7998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152161"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flipH="1">
              <a:off x="-304562" y="3199846"/>
              <a:ext cx="6857524"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190262"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381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6093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flipH="1">
              <a:off x="6860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3045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1028462"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782876"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13726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600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659051"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1283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6200000" flipH="1">
              <a:off x="560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flipH="1">
              <a:off x="152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381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27434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20957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27053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1829038" y="3276046"/>
              <a:ext cx="6857524"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10670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6200000" flipH="1">
              <a:off x="2362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2646601" y="2722008"/>
              <a:ext cx="6857524"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30490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2895838"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2389426"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6200000" flipH="1">
              <a:off x="22370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6200000" flipH="1">
              <a:off x="17528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19814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3467338"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3467338"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4038839"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6200000" flipH="1">
              <a:off x="3886438"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4000738"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6200000" flipH="1">
              <a:off x="4572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37340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3619738"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42150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16200000" flipH="1">
              <a:off x="4343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4572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258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067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5219938"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487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5528707" y="3318116"/>
              <a:ext cx="6887685"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4850051" y="3226833"/>
              <a:ext cx="6857524"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5562839" y="3428446"/>
              <a:ext cx="6857524"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2552938" y="3390346"/>
              <a:ext cx="6857524"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3048238" y="3352246"/>
              <a:ext cx="6857524"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16200000" flipH="1">
              <a:off x="3238738" y="3237946"/>
              <a:ext cx="6857524"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2133838" y="3276046"/>
              <a:ext cx="6857524"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31482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37721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4229338" y="2933146"/>
              <a:ext cx="6857524"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1371044" y="3200640"/>
              <a:ext cx="6859112"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87"/>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nvGrpSpPr>
          <p:cNvPr id="89" name="Group 92"/>
          <p:cNvGrpSpPr>
            <a:grpSpLocks/>
          </p:cNvGrpSpPr>
          <p:nvPr/>
        </p:nvGrpSpPr>
        <p:grpSpPr bwMode="auto">
          <a:xfrm>
            <a:off x="0" y="2057400"/>
            <a:ext cx="4802188" cy="2820988"/>
            <a:chOff x="0" y="2057400"/>
            <a:chExt cx="4801394" cy="2820988"/>
          </a:xfrm>
        </p:grpSpPr>
        <p:cxnSp>
          <p:nvCxnSpPr>
            <p:cNvPr id="90" name="Straight Connector 89"/>
            <p:cNvCxnSpPr/>
            <p:nvPr/>
          </p:nvCxnSpPr>
          <p:spPr>
            <a:xfrm>
              <a:off x="0" y="20574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0" y="48768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3391694" y="3467100"/>
              <a:ext cx="2817812"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3" name="Date Placeholder 3"/>
          <p:cNvSpPr>
            <a:spLocks noGrp="1"/>
          </p:cNvSpPr>
          <p:nvPr>
            <p:ph type="dt" sz="half" idx="10"/>
          </p:nvPr>
        </p:nvSpPr>
        <p:spPr/>
        <p:txBody>
          <a:bodyPr/>
          <a:lstStyle>
            <a:lvl1pPr>
              <a:defRPr i="1"/>
            </a:lvl1pPr>
          </a:lstStyle>
          <a:p>
            <a:pPr>
              <a:defRPr/>
            </a:pPr>
            <a:fld id="{756315A0-EC41-41ED-B7AD-52868A9D91CC}" type="datetimeFigureOut">
              <a:rPr lang="en-US"/>
              <a:pPr>
                <a:defRPr/>
              </a:pPr>
              <a:t>5/5/2020</a:t>
            </a:fld>
            <a:endParaRPr lang="en-US"/>
          </a:p>
        </p:txBody>
      </p:sp>
      <p:sp>
        <p:nvSpPr>
          <p:cNvPr id="94" name="Footer Placeholder 4"/>
          <p:cNvSpPr>
            <a:spLocks noGrp="1"/>
          </p:cNvSpPr>
          <p:nvPr>
            <p:ph type="ftr" sz="quarter" idx="11"/>
          </p:nvPr>
        </p:nvSpPr>
        <p:spPr/>
        <p:txBody>
          <a:bodyPr/>
          <a:lstStyle>
            <a:lvl1pPr>
              <a:defRPr i="1"/>
            </a:lvl1pPr>
          </a:lstStyle>
          <a:p>
            <a:pPr>
              <a:defRPr/>
            </a:pPr>
            <a:endParaRPr lang="en-US"/>
          </a:p>
        </p:txBody>
      </p:sp>
      <p:sp>
        <p:nvSpPr>
          <p:cNvPr id="95" name="Slide Number Placeholder 5"/>
          <p:cNvSpPr>
            <a:spLocks noGrp="1"/>
          </p:cNvSpPr>
          <p:nvPr>
            <p:ph type="sldNum" sz="quarter" idx="12"/>
          </p:nvPr>
        </p:nvSpPr>
        <p:spPr/>
        <p:txBody>
          <a:bodyPr/>
          <a:lstStyle>
            <a:lvl1pPr>
              <a:defRPr i="1"/>
            </a:lvl1pPr>
          </a:lstStyle>
          <a:p>
            <a:pPr>
              <a:defRPr/>
            </a:pPr>
            <a:fld id="{280BB3B5-7FCE-4DE5-9E52-D73A452EC26C}" type="slidenum">
              <a:rPr lang="en-US"/>
              <a:pPr>
                <a:defRPr/>
              </a:pPr>
              <a:t>‹#›</a:t>
            </a:fld>
            <a:endParaRPr lang="en-US"/>
          </a:p>
        </p:txBody>
      </p:sp>
    </p:spTree>
    <p:extLst>
      <p:ext uri="{BB962C8B-B14F-4D97-AF65-F5344CB8AC3E}">
        <p14:creationId xmlns:p14="http://schemas.microsoft.com/office/powerpoint/2010/main" val="1868659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i="1"/>
            </a:lvl1pPr>
          </a:lstStyle>
          <a:p>
            <a:pPr>
              <a:defRPr/>
            </a:pPr>
            <a:fld id="{B269F944-35FC-4B48-B8CC-9854499FF236}" type="datetimeFigureOut">
              <a:rPr lang="en-US"/>
              <a:pPr>
                <a:defRPr/>
              </a:pPr>
              <a:t>5/5/2020</a:t>
            </a:fld>
            <a:endParaRPr lang="en-US"/>
          </a:p>
        </p:txBody>
      </p:sp>
      <p:sp>
        <p:nvSpPr>
          <p:cNvPr id="5" name="Footer Placeholder 4"/>
          <p:cNvSpPr>
            <a:spLocks noGrp="1"/>
          </p:cNvSpPr>
          <p:nvPr>
            <p:ph type="ftr" sz="quarter" idx="11"/>
          </p:nvPr>
        </p:nvSpPr>
        <p:spPr/>
        <p:txBody>
          <a:bodyPr/>
          <a:lstStyle>
            <a:lvl1pPr>
              <a:defRPr i="1"/>
            </a:lvl1pPr>
          </a:lstStyle>
          <a:p>
            <a:pPr>
              <a:defRPr/>
            </a:pPr>
            <a:endParaRPr lang="en-US"/>
          </a:p>
        </p:txBody>
      </p:sp>
      <p:sp>
        <p:nvSpPr>
          <p:cNvPr id="6" name="Slide Number Placeholder 5"/>
          <p:cNvSpPr>
            <a:spLocks noGrp="1"/>
          </p:cNvSpPr>
          <p:nvPr>
            <p:ph type="sldNum" sz="quarter" idx="12"/>
          </p:nvPr>
        </p:nvSpPr>
        <p:spPr/>
        <p:txBody>
          <a:bodyPr/>
          <a:lstStyle>
            <a:lvl1pPr>
              <a:defRPr i="1"/>
            </a:lvl1pPr>
          </a:lstStyle>
          <a:p>
            <a:pPr>
              <a:defRPr/>
            </a:pPr>
            <a:fld id="{FF9BBB00-6659-42F4-8B03-8CA164A0904D}" type="slidenum">
              <a:rPr lang="en-US"/>
              <a:pPr>
                <a:defRPr/>
              </a:pPr>
              <a:t>‹#›</a:t>
            </a:fld>
            <a:endParaRPr lang="en-US"/>
          </a:p>
        </p:txBody>
      </p:sp>
    </p:spTree>
    <p:extLst>
      <p:ext uri="{BB962C8B-B14F-4D97-AF65-F5344CB8AC3E}">
        <p14:creationId xmlns:p14="http://schemas.microsoft.com/office/powerpoint/2010/main" val="587157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i="1"/>
            </a:lvl1pPr>
          </a:lstStyle>
          <a:p>
            <a:pPr>
              <a:defRPr/>
            </a:pPr>
            <a:fld id="{D4E1C528-6ACE-4DC1-BCCC-5DD35FC031A1}" type="datetimeFigureOut">
              <a:rPr lang="en-US"/>
              <a:pPr>
                <a:defRPr/>
              </a:pPr>
              <a:t>5/5/2020</a:t>
            </a:fld>
            <a:endParaRPr lang="en-US"/>
          </a:p>
        </p:txBody>
      </p:sp>
      <p:sp>
        <p:nvSpPr>
          <p:cNvPr id="5" name="Footer Placeholder 4"/>
          <p:cNvSpPr>
            <a:spLocks noGrp="1"/>
          </p:cNvSpPr>
          <p:nvPr>
            <p:ph type="ftr" sz="quarter" idx="11"/>
          </p:nvPr>
        </p:nvSpPr>
        <p:spPr/>
        <p:txBody>
          <a:bodyPr/>
          <a:lstStyle>
            <a:lvl1pPr>
              <a:defRPr i="1"/>
            </a:lvl1pPr>
          </a:lstStyle>
          <a:p>
            <a:pPr>
              <a:defRPr/>
            </a:pPr>
            <a:endParaRPr lang="en-US"/>
          </a:p>
        </p:txBody>
      </p:sp>
      <p:sp>
        <p:nvSpPr>
          <p:cNvPr id="6" name="Slide Number Placeholder 5"/>
          <p:cNvSpPr>
            <a:spLocks noGrp="1"/>
          </p:cNvSpPr>
          <p:nvPr>
            <p:ph type="sldNum" sz="quarter" idx="12"/>
          </p:nvPr>
        </p:nvSpPr>
        <p:spPr/>
        <p:txBody>
          <a:bodyPr/>
          <a:lstStyle>
            <a:lvl1pPr>
              <a:defRPr i="1"/>
            </a:lvl1pPr>
          </a:lstStyle>
          <a:p>
            <a:pPr>
              <a:defRPr/>
            </a:pPr>
            <a:fld id="{D6DB40C8-D5E9-45BD-AE50-0849825A6E0E}" type="slidenum">
              <a:rPr lang="en-US"/>
              <a:pPr>
                <a:defRPr/>
              </a:pPr>
              <a:t>‹#›</a:t>
            </a:fld>
            <a:endParaRPr lang="en-US"/>
          </a:p>
        </p:txBody>
      </p:sp>
    </p:spTree>
    <p:extLst>
      <p:ext uri="{BB962C8B-B14F-4D97-AF65-F5344CB8AC3E}">
        <p14:creationId xmlns:p14="http://schemas.microsoft.com/office/powerpoint/2010/main" val="2662440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i="1"/>
            </a:lvl1pPr>
          </a:lstStyle>
          <a:p>
            <a:pPr>
              <a:defRPr/>
            </a:pPr>
            <a:fld id="{AAD4A005-9B82-4D5D-B8CE-CFEAB49D7154}" type="datetimeFigureOut">
              <a:rPr lang="en-US"/>
              <a:pPr>
                <a:defRPr/>
              </a:pPr>
              <a:t>5/5/2020</a:t>
            </a:fld>
            <a:endParaRPr lang="en-US"/>
          </a:p>
        </p:txBody>
      </p:sp>
      <p:sp>
        <p:nvSpPr>
          <p:cNvPr id="5" name="Footer Placeholder 4"/>
          <p:cNvSpPr>
            <a:spLocks noGrp="1"/>
          </p:cNvSpPr>
          <p:nvPr>
            <p:ph type="ftr" sz="quarter" idx="11"/>
          </p:nvPr>
        </p:nvSpPr>
        <p:spPr/>
        <p:txBody>
          <a:bodyPr/>
          <a:lstStyle>
            <a:lvl1pPr>
              <a:defRPr i="1"/>
            </a:lvl1pPr>
          </a:lstStyle>
          <a:p>
            <a:pPr>
              <a:defRPr/>
            </a:pPr>
            <a:endParaRPr lang="en-US"/>
          </a:p>
        </p:txBody>
      </p:sp>
      <p:sp>
        <p:nvSpPr>
          <p:cNvPr id="6" name="Slide Number Placeholder 5"/>
          <p:cNvSpPr>
            <a:spLocks noGrp="1"/>
          </p:cNvSpPr>
          <p:nvPr>
            <p:ph type="sldNum" sz="quarter" idx="12"/>
          </p:nvPr>
        </p:nvSpPr>
        <p:spPr/>
        <p:txBody>
          <a:bodyPr/>
          <a:lstStyle>
            <a:lvl1pPr>
              <a:defRPr i="1"/>
            </a:lvl1pPr>
          </a:lstStyle>
          <a:p>
            <a:pPr>
              <a:defRPr/>
            </a:pPr>
            <a:fld id="{6A147271-FD92-4889-A4DC-03BD74A34AE7}" type="slidenum">
              <a:rPr lang="en-US"/>
              <a:pPr>
                <a:defRPr/>
              </a:pPr>
              <a:t>‹#›</a:t>
            </a:fld>
            <a:endParaRPr lang="en-US"/>
          </a:p>
        </p:txBody>
      </p:sp>
    </p:spTree>
    <p:extLst>
      <p:ext uri="{BB962C8B-B14F-4D97-AF65-F5344CB8AC3E}">
        <p14:creationId xmlns:p14="http://schemas.microsoft.com/office/powerpoint/2010/main" val="3086528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grpSp>
        <p:nvGrpSpPr>
          <p:cNvPr id="4" name="Group 92"/>
          <p:cNvGrpSpPr>
            <a:grpSpLocks/>
          </p:cNvGrpSpPr>
          <p:nvPr/>
        </p:nvGrpSpPr>
        <p:grpSpPr bwMode="auto">
          <a:xfrm>
            <a:off x="0" y="-30163"/>
            <a:ext cx="9067800" cy="4846638"/>
            <a:chOff x="1" y="-30477"/>
            <a:chExt cx="9067799" cy="4526277"/>
          </a:xfrm>
        </p:grpSpPr>
        <p:cxnSp>
          <p:nvCxnSpPr>
            <p:cNvPr id="5" name="Straight Connector 4"/>
            <p:cNvCxnSpPr/>
            <p:nvPr/>
          </p:nvCxnSpPr>
          <p:spPr>
            <a:xfrm rot="16200000" flipH="1">
              <a:off x="-2715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16200000" flipH="1">
              <a:off x="-4620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096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06226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213846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195360" y="1785840"/>
              <a:ext cx="450552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1643160"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152886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95736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94796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652560"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16431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790370" y="2019629"/>
              <a:ext cx="4495143"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55722"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34034"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2618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67954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flipH="1">
              <a:off x="-1466947"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777972"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11859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9573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224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2052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2204939" y="2052540"/>
              <a:ext cx="450552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45234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37614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1024634"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flipH="1">
              <a:off x="871440" y="2014440"/>
              <a:ext cx="450552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98574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155724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5666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flipH="1">
              <a:off x="18620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8714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147540"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1958878"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25486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2776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835053"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1047653"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6200000" flipH="1">
              <a:off x="1736628"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flipH="1">
              <a:off x="13286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5572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39194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32717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38813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3005039" y="2090640"/>
              <a:ext cx="4505521"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22430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6200000" flipH="1">
              <a:off x="3538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822602" y="1536602"/>
              <a:ext cx="4505521"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42250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4071839"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56542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6200000" flipH="1">
              <a:off x="34130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6200000" flipH="1">
              <a:off x="29288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3081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4643339"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4643339"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5215633"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6200000" flipH="1">
              <a:off x="5062439"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5176739"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6200000" flipH="1">
              <a:off x="57482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49100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4795739"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3910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16200000" flipH="1">
              <a:off x="55196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748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6434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6243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63959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05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6709412" y="2137412"/>
              <a:ext cx="4526277"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026052" y="2041427"/>
              <a:ext cx="4505521"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38840" y="2241452"/>
              <a:ext cx="4505521"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3728939" y="2204940"/>
              <a:ext cx="450552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4224239" y="2166840"/>
              <a:ext cx="450552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16200000" flipH="1">
              <a:off x="4414739" y="2052540"/>
              <a:ext cx="450552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309839" y="2090640"/>
              <a:ext cx="450552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3242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49481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5405339" y="1747740"/>
              <a:ext cx="450552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25478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87"/>
          <p:cNvSpPr/>
          <p:nvPr/>
        </p:nvSpPr>
        <p:spPr>
          <a:xfrm>
            <a:off x="0" y="4311650"/>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89" name="Straight Connector 88"/>
          <p:cNvCxnSpPr/>
          <p:nvPr/>
        </p:nvCxnSpPr>
        <p:spPr>
          <a:xfrm>
            <a:off x="0" y="438785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0" y="6138863"/>
            <a:ext cx="9144000"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91" name="Date Placeholder 1"/>
          <p:cNvSpPr>
            <a:spLocks noGrp="1"/>
          </p:cNvSpPr>
          <p:nvPr>
            <p:ph type="dt" sz="half" idx="10"/>
          </p:nvPr>
        </p:nvSpPr>
        <p:spPr/>
        <p:txBody>
          <a:bodyPr/>
          <a:lstStyle>
            <a:lvl1pPr>
              <a:defRPr i="1"/>
            </a:lvl1pPr>
          </a:lstStyle>
          <a:p>
            <a:pPr>
              <a:defRPr/>
            </a:pPr>
            <a:fld id="{195491F9-BB80-4E89-8061-DF811049D73D}" type="datetimeFigureOut">
              <a:rPr lang="en-US"/>
              <a:pPr>
                <a:defRPr/>
              </a:pPr>
              <a:t>5/5/2020</a:t>
            </a:fld>
            <a:endParaRPr lang="en-US"/>
          </a:p>
        </p:txBody>
      </p:sp>
      <p:sp>
        <p:nvSpPr>
          <p:cNvPr id="92" name="Footer Placeholder 90"/>
          <p:cNvSpPr>
            <a:spLocks noGrp="1"/>
          </p:cNvSpPr>
          <p:nvPr>
            <p:ph type="ftr" sz="quarter" idx="11"/>
          </p:nvPr>
        </p:nvSpPr>
        <p:spPr/>
        <p:txBody>
          <a:bodyPr/>
          <a:lstStyle>
            <a:lvl1pPr>
              <a:defRPr i="1"/>
            </a:lvl1pPr>
          </a:lstStyle>
          <a:p>
            <a:pPr>
              <a:defRPr/>
            </a:pPr>
            <a:endParaRPr lang="en-US"/>
          </a:p>
        </p:txBody>
      </p:sp>
      <p:sp>
        <p:nvSpPr>
          <p:cNvPr id="93" name="Slide Number Placeholder 91"/>
          <p:cNvSpPr>
            <a:spLocks noGrp="1"/>
          </p:cNvSpPr>
          <p:nvPr>
            <p:ph type="sldNum" sz="quarter" idx="12"/>
          </p:nvPr>
        </p:nvSpPr>
        <p:spPr/>
        <p:txBody>
          <a:bodyPr/>
          <a:lstStyle>
            <a:lvl1pPr>
              <a:defRPr i="1"/>
            </a:lvl1pPr>
          </a:lstStyle>
          <a:p>
            <a:pPr>
              <a:defRPr/>
            </a:pPr>
            <a:fld id="{589D7CDA-909B-44D5-BEF9-9E8D02B83D10}" type="slidenum">
              <a:rPr lang="en-US"/>
              <a:pPr>
                <a:defRPr/>
              </a:pPr>
              <a:t>‹#›</a:t>
            </a:fld>
            <a:endParaRPr lang="en-US"/>
          </a:p>
        </p:txBody>
      </p:sp>
    </p:spTree>
    <p:extLst>
      <p:ext uri="{BB962C8B-B14F-4D97-AF65-F5344CB8AC3E}">
        <p14:creationId xmlns:p14="http://schemas.microsoft.com/office/powerpoint/2010/main" val="417475160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i="1"/>
            </a:lvl1pPr>
          </a:lstStyle>
          <a:p>
            <a:pPr>
              <a:defRPr/>
            </a:pPr>
            <a:fld id="{F0353C9B-553C-4770-9448-E260ECF49AE8}" type="datetimeFigureOut">
              <a:rPr lang="en-US"/>
              <a:pPr>
                <a:defRPr/>
              </a:pPr>
              <a:t>5/5/2020</a:t>
            </a:fld>
            <a:endParaRPr lang="en-US"/>
          </a:p>
        </p:txBody>
      </p:sp>
      <p:sp>
        <p:nvSpPr>
          <p:cNvPr id="6" name="Footer Placeholder 5"/>
          <p:cNvSpPr>
            <a:spLocks noGrp="1"/>
          </p:cNvSpPr>
          <p:nvPr>
            <p:ph type="ftr" sz="quarter" idx="11"/>
          </p:nvPr>
        </p:nvSpPr>
        <p:spPr/>
        <p:txBody>
          <a:bodyPr/>
          <a:lstStyle>
            <a:lvl1pPr>
              <a:defRPr i="1"/>
            </a:lvl1pPr>
          </a:lstStyle>
          <a:p>
            <a:pPr>
              <a:defRPr/>
            </a:pPr>
            <a:endParaRPr lang="en-US"/>
          </a:p>
        </p:txBody>
      </p:sp>
      <p:sp>
        <p:nvSpPr>
          <p:cNvPr id="7" name="Slide Number Placeholder 6"/>
          <p:cNvSpPr>
            <a:spLocks noGrp="1"/>
          </p:cNvSpPr>
          <p:nvPr>
            <p:ph type="sldNum" sz="quarter" idx="12"/>
          </p:nvPr>
        </p:nvSpPr>
        <p:spPr/>
        <p:txBody>
          <a:bodyPr/>
          <a:lstStyle>
            <a:lvl1pPr>
              <a:defRPr i="1"/>
            </a:lvl1pPr>
          </a:lstStyle>
          <a:p>
            <a:pPr>
              <a:defRPr/>
            </a:pPr>
            <a:fld id="{8AF8547E-3C71-4C23-8089-3E75D6CD93D9}" type="slidenum">
              <a:rPr lang="en-US"/>
              <a:pPr>
                <a:defRPr/>
              </a:pPr>
              <a:t>‹#›</a:t>
            </a:fld>
            <a:endParaRPr lang="en-US"/>
          </a:p>
        </p:txBody>
      </p:sp>
    </p:spTree>
    <p:extLst>
      <p:ext uri="{BB962C8B-B14F-4D97-AF65-F5344CB8AC3E}">
        <p14:creationId xmlns:p14="http://schemas.microsoft.com/office/powerpoint/2010/main" val="2644465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i="1"/>
            </a:lvl1pPr>
          </a:lstStyle>
          <a:p>
            <a:pPr>
              <a:defRPr/>
            </a:pPr>
            <a:fld id="{F77A6D44-38F4-466E-96D9-D174DB5CC253}" type="datetimeFigureOut">
              <a:rPr lang="en-US"/>
              <a:pPr>
                <a:defRPr/>
              </a:pPr>
              <a:t>5/5/2020</a:t>
            </a:fld>
            <a:endParaRPr lang="en-US"/>
          </a:p>
        </p:txBody>
      </p:sp>
      <p:sp>
        <p:nvSpPr>
          <p:cNvPr id="8" name="Footer Placeholder 7"/>
          <p:cNvSpPr>
            <a:spLocks noGrp="1"/>
          </p:cNvSpPr>
          <p:nvPr>
            <p:ph type="ftr" sz="quarter" idx="11"/>
          </p:nvPr>
        </p:nvSpPr>
        <p:spPr/>
        <p:txBody>
          <a:bodyPr/>
          <a:lstStyle>
            <a:lvl1pPr>
              <a:defRPr i="1"/>
            </a:lvl1pPr>
          </a:lstStyle>
          <a:p>
            <a:pPr>
              <a:defRPr/>
            </a:pPr>
            <a:endParaRPr lang="en-US"/>
          </a:p>
        </p:txBody>
      </p:sp>
      <p:sp>
        <p:nvSpPr>
          <p:cNvPr id="9" name="Slide Number Placeholder 8"/>
          <p:cNvSpPr>
            <a:spLocks noGrp="1"/>
          </p:cNvSpPr>
          <p:nvPr>
            <p:ph type="sldNum" sz="quarter" idx="12"/>
          </p:nvPr>
        </p:nvSpPr>
        <p:spPr/>
        <p:txBody>
          <a:bodyPr/>
          <a:lstStyle>
            <a:lvl1pPr>
              <a:defRPr i="1"/>
            </a:lvl1pPr>
          </a:lstStyle>
          <a:p>
            <a:pPr>
              <a:defRPr/>
            </a:pPr>
            <a:fld id="{669100C7-513F-4553-B757-B18FC0DA557C}" type="slidenum">
              <a:rPr lang="en-US"/>
              <a:pPr>
                <a:defRPr/>
              </a:pPr>
              <a:t>‹#›</a:t>
            </a:fld>
            <a:endParaRPr lang="en-US"/>
          </a:p>
        </p:txBody>
      </p:sp>
    </p:spTree>
    <p:extLst>
      <p:ext uri="{BB962C8B-B14F-4D97-AF65-F5344CB8AC3E}">
        <p14:creationId xmlns:p14="http://schemas.microsoft.com/office/powerpoint/2010/main" val="813131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i="1"/>
            </a:lvl1pPr>
          </a:lstStyle>
          <a:p>
            <a:pPr>
              <a:defRPr/>
            </a:pPr>
            <a:fld id="{745F3E14-7EDA-4611-9AD7-505D41335369}" type="datetimeFigureOut">
              <a:rPr lang="en-US"/>
              <a:pPr>
                <a:defRPr/>
              </a:pPr>
              <a:t>5/5/2020</a:t>
            </a:fld>
            <a:endParaRPr lang="en-US"/>
          </a:p>
        </p:txBody>
      </p:sp>
      <p:sp>
        <p:nvSpPr>
          <p:cNvPr id="4" name="Footer Placeholder 3"/>
          <p:cNvSpPr>
            <a:spLocks noGrp="1"/>
          </p:cNvSpPr>
          <p:nvPr>
            <p:ph type="ftr" sz="quarter" idx="11"/>
          </p:nvPr>
        </p:nvSpPr>
        <p:spPr/>
        <p:txBody>
          <a:bodyPr/>
          <a:lstStyle>
            <a:lvl1pPr>
              <a:defRPr i="1"/>
            </a:lvl1pPr>
          </a:lstStyle>
          <a:p>
            <a:pPr>
              <a:defRPr/>
            </a:pPr>
            <a:endParaRPr lang="en-US"/>
          </a:p>
        </p:txBody>
      </p:sp>
      <p:sp>
        <p:nvSpPr>
          <p:cNvPr id="5" name="Slide Number Placeholder 4"/>
          <p:cNvSpPr>
            <a:spLocks noGrp="1"/>
          </p:cNvSpPr>
          <p:nvPr>
            <p:ph type="sldNum" sz="quarter" idx="12"/>
          </p:nvPr>
        </p:nvSpPr>
        <p:spPr/>
        <p:txBody>
          <a:bodyPr/>
          <a:lstStyle>
            <a:lvl1pPr>
              <a:defRPr i="1"/>
            </a:lvl1pPr>
          </a:lstStyle>
          <a:p>
            <a:pPr>
              <a:defRPr/>
            </a:pPr>
            <a:fld id="{D79A5CF8-B23D-4B1F-BBE7-8E0DFB105BEA}" type="slidenum">
              <a:rPr lang="en-US"/>
              <a:pPr>
                <a:defRPr/>
              </a:pPr>
              <a:t>‹#›</a:t>
            </a:fld>
            <a:endParaRPr lang="en-US"/>
          </a:p>
        </p:txBody>
      </p:sp>
    </p:spTree>
    <p:extLst>
      <p:ext uri="{BB962C8B-B14F-4D97-AF65-F5344CB8AC3E}">
        <p14:creationId xmlns:p14="http://schemas.microsoft.com/office/powerpoint/2010/main" val="1019597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i="1"/>
            </a:lvl1pPr>
          </a:lstStyle>
          <a:p>
            <a:pPr>
              <a:defRPr/>
            </a:pPr>
            <a:fld id="{D5C61B03-DD92-485D-A48A-C9ABE71AA110}" type="datetimeFigureOut">
              <a:rPr lang="en-US"/>
              <a:pPr>
                <a:defRPr/>
              </a:pPr>
              <a:t>5/5/2020</a:t>
            </a:fld>
            <a:endParaRPr lang="en-US"/>
          </a:p>
        </p:txBody>
      </p:sp>
      <p:sp>
        <p:nvSpPr>
          <p:cNvPr id="3" name="Footer Placeholder 2"/>
          <p:cNvSpPr>
            <a:spLocks noGrp="1"/>
          </p:cNvSpPr>
          <p:nvPr>
            <p:ph type="ftr" sz="quarter" idx="11"/>
          </p:nvPr>
        </p:nvSpPr>
        <p:spPr/>
        <p:txBody>
          <a:bodyPr/>
          <a:lstStyle>
            <a:lvl1pPr>
              <a:defRPr i="1"/>
            </a:lvl1pPr>
          </a:lstStyle>
          <a:p>
            <a:pPr>
              <a:defRPr/>
            </a:pPr>
            <a:endParaRPr lang="en-US"/>
          </a:p>
        </p:txBody>
      </p:sp>
      <p:sp>
        <p:nvSpPr>
          <p:cNvPr id="4" name="Slide Number Placeholder 3"/>
          <p:cNvSpPr>
            <a:spLocks noGrp="1"/>
          </p:cNvSpPr>
          <p:nvPr>
            <p:ph type="sldNum" sz="quarter" idx="12"/>
          </p:nvPr>
        </p:nvSpPr>
        <p:spPr/>
        <p:txBody>
          <a:bodyPr/>
          <a:lstStyle>
            <a:lvl1pPr>
              <a:defRPr i="1"/>
            </a:lvl1pPr>
          </a:lstStyle>
          <a:p>
            <a:pPr>
              <a:defRPr/>
            </a:pPr>
            <a:fld id="{88337595-6A2C-4E4A-AD19-86FEA9F5C6B7}" type="slidenum">
              <a:rPr lang="en-US"/>
              <a:pPr>
                <a:defRPr/>
              </a:pPr>
              <a:t>‹#›</a:t>
            </a:fld>
            <a:endParaRPr lang="en-US"/>
          </a:p>
        </p:txBody>
      </p:sp>
    </p:spTree>
    <p:extLst>
      <p:ext uri="{BB962C8B-B14F-4D97-AF65-F5344CB8AC3E}">
        <p14:creationId xmlns:p14="http://schemas.microsoft.com/office/powerpoint/2010/main" val="2918393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1563688"/>
            <a:ext cx="2762250" cy="331311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6" name="Straight Connector 5"/>
          <p:cNvCxnSpPr/>
          <p:nvPr/>
        </p:nvCxnSpPr>
        <p:spPr>
          <a:xfrm rot="5400000">
            <a:off x="1127919" y="3221832"/>
            <a:ext cx="301783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1712913"/>
            <a:ext cx="2651125"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4733925"/>
            <a:ext cx="2651125"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152400" y="1901952"/>
            <a:ext cx="2377440" cy="1371600"/>
          </a:xfrm>
        </p:spPr>
        <p:txBody>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i="1"/>
            </a:lvl1pPr>
          </a:lstStyle>
          <a:p>
            <a:pPr>
              <a:defRPr/>
            </a:pPr>
            <a:fld id="{24F84D9F-D89C-4123-9E36-A9BD7D76AA46}" type="datetimeFigureOut">
              <a:rPr lang="en-US"/>
              <a:pPr>
                <a:defRPr/>
              </a:pPr>
              <a:t>5/5/2020</a:t>
            </a:fld>
            <a:endParaRPr lang="en-US"/>
          </a:p>
        </p:txBody>
      </p:sp>
      <p:sp>
        <p:nvSpPr>
          <p:cNvPr id="10" name="Footer Placeholder 5"/>
          <p:cNvSpPr>
            <a:spLocks noGrp="1"/>
          </p:cNvSpPr>
          <p:nvPr>
            <p:ph type="ftr" sz="quarter" idx="11"/>
          </p:nvPr>
        </p:nvSpPr>
        <p:spPr/>
        <p:txBody>
          <a:bodyPr/>
          <a:lstStyle>
            <a:lvl1pPr>
              <a:defRPr i="1"/>
            </a:lvl1pPr>
          </a:lstStyle>
          <a:p>
            <a:pPr>
              <a:defRPr/>
            </a:pPr>
            <a:endParaRPr lang="en-US"/>
          </a:p>
        </p:txBody>
      </p:sp>
      <p:sp>
        <p:nvSpPr>
          <p:cNvPr id="11" name="Slide Number Placeholder 6"/>
          <p:cNvSpPr>
            <a:spLocks noGrp="1"/>
          </p:cNvSpPr>
          <p:nvPr>
            <p:ph type="sldNum" sz="quarter" idx="12"/>
          </p:nvPr>
        </p:nvSpPr>
        <p:spPr/>
        <p:txBody>
          <a:bodyPr/>
          <a:lstStyle>
            <a:lvl1pPr>
              <a:defRPr i="1"/>
            </a:lvl1pPr>
          </a:lstStyle>
          <a:p>
            <a:pPr>
              <a:defRPr/>
            </a:pPr>
            <a:fld id="{07289457-7449-47C6-9970-2BE4D570526E}" type="slidenum">
              <a:rPr lang="en-US"/>
              <a:pPr>
                <a:defRPr/>
              </a:pPr>
              <a:t>‹#›</a:t>
            </a:fld>
            <a:endParaRPr lang="en-US"/>
          </a:p>
        </p:txBody>
      </p:sp>
    </p:spTree>
    <p:extLst>
      <p:ext uri="{BB962C8B-B14F-4D97-AF65-F5344CB8AC3E}">
        <p14:creationId xmlns:p14="http://schemas.microsoft.com/office/powerpoint/2010/main" val="3670439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1563688"/>
            <a:ext cx="2762250" cy="331311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6" name="Straight Connector 5"/>
          <p:cNvCxnSpPr/>
          <p:nvPr/>
        </p:nvCxnSpPr>
        <p:spPr>
          <a:xfrm rot="5400000">
            <a:off x="1127919" y="3221832"/>
            <a:ext cx="301783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1712913"/>
            <a:ext cx="2651125"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4733925"/>
            <a:ext cx="2651125"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2" name="Title 1"/>
          <p:cNvSpPr>
            <a:spLocks noGrp="1"/>
          </p:cNvSpPr>
          <p:nvPr>
            <p:ph type="title"/>
          </p:nvPr>
        </p:nvSpPr>
        <p:spPr>
          <a:xfrm>
            <a:off x="155448" y="1905000"/>
            <a:ext cx="2377440" cy="1371600"/>
          </a:xfrm>
        </p:spPr>
        <p:txBody>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i="1"/>
            </a:lvl1pPr>
          </a:lstStyle>
          <a:p>
            <a:pPr>
              <a:defRPr/>
            </a:pPr>
            <a:fld id="{3CC4353D-FDED-4022-AE5A-260C27C71B40}" type="datetimeFigureOut">
              <a:rPr lang="en-US"/>
              <a:pPr>
                <a:defRPr/>
              </a:pPr>
              <a:t>5/5/2020</a:t>
            </a:fld>
            <a:endParaRPr lang="en-US"/>
          </a:p>
        </p:txBody>
      </p:sp>
      <p:sp>
        <p:nvSpPr>
          <p:cNvPr id="10" name="Footer Placeholder 5"/>
          <p:cNvSpPr>
            <a:spLocks noGrp="1"/>
          </p:cNvSpPr>
          <p:nvPr>
            <p:ph type="ftr" sz="quarter" idx="11"/>
          </p:nvPr>
        </p:nvSpPr>
        <p:spPr/>
        <p:txBody>
          <a:bodyPr/>
          <a:lstStyle>
            <a:lvl1pPr>
              <a:defRPr i="1"/>
            </a:lvl1pPr>
          </a:lstStyle>
          <a:p>
            <a:pPr>
              <a:defRPr/>
            </a:pPr>
            <a:endParaRPr lang="en-US"/>
          </a:p>
        </p:txBody>
      </p:sp>
      <p:sp>
        <p:nvSpPr>
          <p:cNvPr id="11" name="Slide Number Placeholder 6"/>
          <p:cNvSpPr>
            <a:spLocks noGrp="1"/>
          </p:cNvSpPr>
          <p:nvPr>
            <p:ph type="sldNum" sz="quarter" idx="12"/>
          </p:nvPr>
        </p:nvSpPr>
        <p:spPr/>
        <p:txBody>
          <a:bodyPr/>
          <a:lstStyle>
            <a:lvl1pPr>
              <a:defRPr i="1"/>
            </a:lvl1pPr>
          </a:lstStyle>
          <a:p>
            <a:pPr>
              <a:defRPr/>
            </a:pPr>
            <a:fld id="{6C1E9482-14AB-46FA-9DC4-1BAF19785BB6}" type="slidenum">
              <a:rPr lang="en-US"/>
              <a:pPr>
                <a:defRPr/>
              </a:pPr>
              <a:t>‹#›</a:t>
            </a:fld>
            <a:endParaRPr lang="en-US"/>
          </a:p>
        </p:txBody>
      </p:sp>
    </p:spTree>
    <p:extLst>
      <p:ext uri="{BB962C8B-B14F-4D97-AF65-F5344CB8AC3E}">
        <p14:creationId xmlns:p14="http://schemas.microsoft.com/office/powerpoint/2010/main" val="2051768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90" name="Rectangle 189"/>
          <p:cNvSpPr/>
          <p:nvPr/>
        </p:nvSpPr>
        <p:spPr>
          <a:xfrm>
            <a:off x="149225" y="136525"/>
            <a:ext cx="8869363" cy="658495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11900"/>
            <a:ext cx="2133600" cy="365125"/>
          </a:xfrm>
          <a:prstGeom prst="rect">
            <a:avLst/>
          </a:prstGeom>
        </p:spPr>
        <p:txBody>
          <a:bodyPr vert="horz" lIns="91440" tIns="45720" rIns="91440" bIns="45720" rtlCol="0" anchor="ctr"/>
          <a:lstStyle>
            <a:lvl1pPr algn="l">
              <a:defRPr sz="1200" i="0">
                <a:solidFill>
                  <a:srgbClr val="D6ECFF"/>
                </a:solidFill>
              </a:defRPr>
            </a:lvl1pPr>
          </a:lstStyle>
          <a:p>
            <a:pPr>
              <a:defRPr/>
            </a:pPr>
            <a:fld id="{ECA46CC7-6789-4733-94AF-D85F0FFF46A2}" type="datetimeFigureOut">
              <a:rPr lang="en-US"/>
              <a:pPr>
                <a:defRPr/>
              </a:pPr>
              <a:t>5/5/2020</a:t>
            </a:fld>
            <a:endParaRPr lang="en-US"/>
          </a:p>
        </p:txBody>
      </p:sp>
      <p:sp>
        <p:nvSpPr>
          <p:cNvPr id="5" name="Footer Placeholder 4"/>
          <p:cNvSpPr>
            <a:spLocks noGrp="1"/>
          </p:cNvSpPr>
          <p:nvPr>
            <p:ph type="ftr" sz="quarter" idx="3"/>
          </p:nvPr>
        </p:nvSpPr>
        <p:spPr>
          <a:xfrm>
            <a:off x="2830513" y="6311900"/>
            <a:ext cx="3482975" cy="365125"/>
          </a:xfrm>
          <a:prstGeom prst="rect">
            <a:avLst/>
          </a:prstGeom>
        </p:spPr>
        <p:txBody>
          <a:bodyPr vert="horz" lIns="91440" tIns="45720" rIns="91440" bIns="45720" rtlCol="0" anchor="ctr"/>
          <a:lstStyle>
            <a:lvl1pPr algn="ctr">
              <a:defRPr sz="1200" i="0">
                <a:solidFill>
                  <a:srgbClr val="D6ECFF"/>
                </a:solidFill>
              </a:defRPr>
            </a:lvl1pPr>
          </a:lstStyle>
          <a:p>
            <a:pPr>
              <a:defRPr/>
            </a:pPr>
            <a:endParaRPr lang="en-US"/>
          </a:p>
        </p:txBody>
      </p:sp>
      <p:sp>
        <p:nvSpPr>
          <p:cNvPr id="6" name="Slide Number Placeholder 5"/>
          <p:cNvSpPr>
            <a:spLocks noGrp="1"/>
          </p:cNvSpPr>
          <p:nvPr>
            <p:ph type="sldNum" sz="quarter" idx="4"/>
          </p:nvPr>
        </p:nvSpPr>
        <p:spPr>
          <a:xfrm>
            <a:off x="6553200" y="6311900"/>
            <a:ext cx="2133600" cy="365125"/>
          </a:xfrm>
          <a:prstGeom prst="rect">
            <a:avLst/>
          </a:prstGeom>
        </p:spPr>
        <p:txBody>
          <a:bodyPr vert="horz" lIns="91440" tIns="45720" rIns="91440" bIns="45720" rtlCol="0" anchor="ctr"/>
          <a:lstStyle>
            <a:lvl1pPr algn="r">
              <a:defRPr sz="1200" i="0">
                <a:solidFill>
                  <a:srgbClr val="D6ECFF"/>
                </a:solidFill>
              </a:defRPr>
            </a:lvl1pPr>
          </a:lstStyle>
          <a:p>
            <a:pPr>
              <a:defRPr/>
            </a:pPr>
            <a:fld id="{A445D236-D641-4975-9EC8-BE2249CB5AB0}"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Lst>
  <p:txStyles>
    <p:titleStyle>
      <a:lvl1pPr algn="l" rtl="0" eaLnBrk="0" fontAlgn="base" hangingPunct="0">
        <a:spcBef>
          <a:spcPct val="0"/>
        </a:spcBef>
        <a:spcAft>
          <a:spcPct val="0"/>
        </a:spcAft>
        <a:tabLst>
          <a:tab pos="3830638" algn="l"/>
        </a:tabLst>
        <a:defRPr sz="3600" b="1" kern="1200" spc="50">
          <a:ln w="13335" cmpd="sng">
            <a:solidFill>
              <a:schemeClr val="accent1">
                <a:lumMod val="50000"/>
              </a:schemeClr>
            </a:solidFill>
            <a:prstDash val="solid"/>
          </a:ln>
          <a:solidFill>
            <a:srgbClr val="FEFEFE"/>
          </a:solidFill>
          <a:latin typeface="+mj-lt"/>
          <a:ea typeface="+mj-ea"/>
          <a:cs typeface="+mj-cs"/>
        </a:defRPr>
      </a:lvl1pPr>
      <a:lvl2pPr algn="l" rtl="0" eaLnBrk="0" fontAlgn="base" hangingPunct="0">
        <a:spcBef>
          <a:spcPct val="0"/>
        </a:spcBef>
        <a:spcAft>
          <a:spcPct val="0"/>
        </a:spcAft>
        <a:tabLst>
          <a:tab pos="3830638" algn="l"/>
        </a:tabLst>
        <a:defRPr sz="3600" b="1">
          <a:solidFill>
            <a:srgbClr val="FEFEFE"/>
          </a:solidFill>
          <a:latin typeface="Tw Cen MT" pitchFamily="34" charset="0"/>
        </a:defRPr>
      </a:lvl2pPr>
      <a:lvl3pPr algn="l" rtl="0" eaLnBrk="0" fontAlgn="base" hangingPunct="0">
        <a:spcBef>
          <a:spcPct val="0"/>
        </a:spcBef>
        <a:spcAft>
          <a:spcPct val="0"/>
        </a:spcAft>
        <a:tabLst>
          <a:tab pos="3830638" algn="l"/>
        </a:tabLst>
        <a:defRPr sz="3600" b="1">
          <a:solidFill>
            <a:srgbClr val="FEFEFE"/>
          </a:solidFill>
          <a:latin typeface="Tw Cen MT" pitchFamily="34" charset="0"/>
        </a:defRPr>
      </a:lvl3pPr>
      <a:lvl4pPr algn="l" rtl="0" eaLnBrk="0" fontAlgn="base" hangingPunct="0">
        <a:spcBef>
          <a:spcPct val="0"/>
        </a:spcBef>
        <a:spcAft>
          <a:spcPct val="0"/>
        </a:spcAft>
        <a:tabLst>
          <a:tab pos="3830638" algn="l"/>
        </a:tabLst>
        <a:defRPr sz="3600" b="1">
          <a:solidFill>
            <a:srgbClr val="FEFEFE"/>
          </a:solidFill>
          <a:latin typeface="Tw Cen MT" pitchFamily="34" charset="0"/>
        </a:defRPr>
      </a:lvl4pPr>
      <a:lvl5pPr algn="l" rtl="0" eaLnBrk="0" fontAlgn="base" hangingPunct="0">
        <a:spcBef>
          <a:spcPct val="0"/>
        </a:spcBef>
        <a:spcAft>
          <a:spcPct val="0"/>
        </a:spcAft>
        <a:tabLst>
          <a:tab pos="3830638" algn="l"/>
        </a:tabLst>
        <a:defRPr sz="3600" b="1">
          <a:solidFill>
            <a:srgbClr val="FEFEFE"/>
          </a:solidFill>
          <a:latin typeface="Tw Cen MT" pitchFamily="34" charset="0"/>
        </a:defRPr>
      </a:lvl5pPr>
      <a:lvl6pPr marL="457200" algn="l" rtl="0" fontAlgn="base">
        <a:spcBef>
          <a:spcPct val="0"/>
        </a:spcBef>
        <a:spcAft>
          <a:spcPct val="0"/>
        </a:spcAft>
        <a:tabLst>
          <a:tab pos="3830638" algn="l"/>
        </a:tabLst>
        <a:defRPr sz="3600" b="1">
          <a:solidFill>
            <a:srgbClr val="FEFEFE"/>
          </a:solidFill>
          <a:latin typeface="Tw Cen MT" pitchFamily="34" charset="0"/>
        </a:defRPr>
      </a:lvl6pPr>
      <a:lvl7pPr marL="914400" algn="l" rtl="0" fontAlgn="base">
        <a:spcBef>
          <a:spcPct val="0"/>
        </a:spcBef>
        <a:spcAft>
          <a:spcPct val="0"/>
        </a:spcAft>
        <a:tabLst>
          <a:tab pos="3830638" algn="l"/>
        </a:tabLst>
        <a:defRPr sz="3600" b="1">
          <a:solidFill>
            <a:srgbClr val="FEFEFE"/>
          </a:solidFill>
          <a:latin typeface="Tw Cen MT" pitchFamily="34" charset="0"/>
        </a:defRPr>
      </a:lvl7pPr>
      <a:lvl8pPr marL="1371600" algn="l" rtl="0" fontAlgn="base">
        <a:spcBef>
          <a:spcPct val="0"/>
        </a:spcBef>
        <a:spcAft>
          <a:spcPct val="0"/>
        </a:spcAft>
        <a:tabLst>
          <a:tab pos="3830638" algn="l"/>
        </a:tabLst>
        <a:defRPr sz="3600" b="1">
          <a:solidFill>
            <a:srgbClr val="FEFEFE"/>
          </a:solidFill>
          <a:latin typeface="Tw Cen MT" pitchFamily="34" charset="0"/>
        </a:defRPr>
      </a:lvl8pPr>
      <a:lvl9pPr marL="1828800" algn="l" rtl="0" fontAlgn="base">
        <a:spcBef>
          <a:spcPct val="0"/>
        </a:spcBef>
        <a:spcAft>
          <a:spcPct val="0"/>
        </a:spcAft>
        <a:tabLst>
          <a:tab pos="3830638" algn="l"/>
        </a:tabLst>
        <a:defRPr sz="3600" b="1">
          <a:solidFill>
            <a:srgbClr val="FEFEFE"/>
          </a:solidFill>
          <a:latin typeface="Tw Cen MT" pitchFamily="34" charset="0"/>
        </a:defRPr>
      </a:lvl9pPr>
    </p:titleStyle>
    <p:body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247650" y="304800"/>
            <a:ext cx="485775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lr>
                <a:srgbClr val="ACC2C9"/>
              </a:buClr>
              <a:buFont typeface="Arial" charset="0"/>
              <a:buChar char="•"/>
              <a:defRPr sz="2400">
                <a:solidFill>
                  <a:schemeClr val="tx2"/>
                </a:solidFill>
                <a:latin typeface="Tw Cen MT" pitchFamily="34" charset="0"/>
              </a:defRPr>
            </a:lvl1pPr>
            <a:lvl2pPr marL="742950" indent="-285750" eaLnBrk="0" hangingPunct="0">
              <a:spcBef>
                <a:spcPct val="20000"/>
              </a:spcBef>
              <a:buClr>
                <a:srgbClr val="ACC2C9"/>
              </a:buClr>
              <a:buFont typeface="Arial" charset="0"/>
              <a:buChar char="•"/>
              <a:defRPr sz="2000">
                <a:solidFill>
                  <a:schemeClr val="tx1"/>
                </a:solidFill>
                <a:latin typeface="Tw Cen MT" pitchFamily="34" charset="0"/>
              </a:defRPr>
            </a:lvl2pPr>
            <a:lvl3pPr marL="1143000" indent="-228600" eaLnBrk="0" hangingPunct="0">
              <a:spcBef>
                <a:spcPct val="20000"/>
              </a:spcBef>
              <a:buClr>
                <a:schemeClr val="accent2"/>
              </a:buClr>
              <a:buFont typeface="Arial" charset="0"/>
              <a:buChar char="•"/>
              <a:defRPr sz="2000">
                <a:solidFill>
                  <a:schemeClr val="tx2"/>
                </a:solidFill>
                <a:latin typeface="Tw Cen MT" pitchFamily="34" charset="0"/>
              </a:defRPr>
            </a:lvl3pPr>
            <a:lvl4pPr marL="1600200" indent="-228600" eaLnBrk="0" hangingPunct="0">
              <a:spcBef>
                <a:spcPct val="20000"/>
              </a:spcBef>
              <a:buClr>
                <a:srgbClr val="99987F"/>
              </a:buClr>
              <a:buFont typeface="Arial" charset="0"/>
              <a:buChar char="•"/>
              <a:defRPr>
                <a:solidFill>
                  <a:schemeClr val="tx1"/>
                </a:solidFill>
                <a:latin typeface="Tw Cen MT" pitchFamily="34" charset="0"/>
              </a:defRPr>
            </a:lvl4pPr>
            <a:lvl5pPr marL="2057400" indent="-228600" eaLnBrk="0" hangingPunct="0">
              <a:spcBef>
                <a:spcPct val="20000"/>
              </a:spcBef>
              <a:buClr>
                <a:srgbClr val="90AC97"/>
              </a:buClr>
              <a:buFont typeface="Arial" charset="0"/>
              <a:buChar char="•"/>
              <a:defRPr sz="1600">
                <a:solidFill>
                  <a:schemeClr val="tx2"/>
                </a:solidFill>
                <a:latin typeface="Tw Cen MT" pitchFamily="34" charset="0"/>
              </a:defRPr>
            </a:lvl5pPr>
            <a:lvl6pPr marL="2514600" indent="-228600" eaLnBrk="0" fontAlgn="base" hangingPunct="0">
              <a:spcBef>
                <a:spcPct val="20000"/>
              </a:spcBef>
              <a:spcAft>
                <a:spcPct val="0"/>
              </a:spcAft>
              <a:buClr>
                <a:srgbClr val="90AC97"/>
              </a:buClr>
              <a:buFont typeface="Arial" charset="0"/>
              <a:buChar char="•"/>
              <a:defRPr sz="1600">
                <a:solidFill>
                  <a:schemeClr val="tx2"/>
                </a:solidFill>
                <a:latin typeface="Tw Cen MT" pitchFamily="34" charset="0"/>
              </a:defRPr>
            </a:lvl6pPr>
            <a:lvl7pPr marL="2971800" indent="-228600" eaLnBrk="0" fontAlgn="base" hangingPunct="0">
              <a:spcBef>
                <a:spcPct val="20000"/>
              </a:spcBef>
              <a:spcAft>
                <a:spcPct val="0"/>
              </a:spcAft>
              <a:buClr>
                <a:srgbClr val="90AC97"/>
              </a:buClr>
              <a:buFont typeface="Arial" charset="0"/>
              <a:buChar char="•"/>
              <a:defRPr sz="1600">
                <a:solidFill>
                  <a:schemeClr val="tx2"/>
                </a:solidFill>
                <a:latin typeface="Tw Cen MT" pitchFamily="34" charset="0"/>
              </a:defRPr>
            </a:lvl7pPr>
            <a:lvl8pPr marL="3429000" indent="-228600" eaLnBrk="0" fontAlgn="base" hangingPunct="0">
              <a:spcBef>
                <a:spcPct val="20000"/>
              </a:spcBef>
              <a:spcAft>
                <a:spcPct val="0"/>
              </a:spcAft>
              <a:buClr>
                <a:srgbClr val="90AC97"/>
              </a:buClr>
              <a:buFont typeface="Arial" charset="0"/>
              <a:buChar char="•"/>
              <a:defRPr sz="1600">
                <a:solidFill>
                  <a:schemeClr val="tx2"/>
                </a:solidFill>
                <a:latin typeface="Tw Cen MT" pitchFamily="34" charset="0"/>
              </a:defRPr>
            </a:lvl8pPr>
            <a:lvl9pPr marL="3886200" indent="-228600" eaLnBrk="0" fontAlgn="base" hangingPunct="0">
              <a:spcBef>
                <a:spcPct val="20000"/>
              </a:spcBef>
              <a:spcAft>
                <a:spcPct val="0"/>
              </a:spcAft>
              <a:buClr>
                <a:srgbClr val="90AC97"/>
              </a:buClr>
              <a:buFont typeface="Arial" charset="0"/>
              <a:buChar char="•"/>
              <a:defRPr sz="1600">
                <a:solidFill>
                  <a:schemeClr val="tx2"/>
                </a:solidFill>
                <a:latin typeface="Tw Cen MT" pitchFamily="34" charset="0"/>
              </a:defRPr>
            </a:lvl9pPr>
          </a:lstStyle>
          <a:p>
            <a:pPr algn="ctr" eaLnBrk="1" hangingPunct="1">
              <a:lnSpc>
                <a:spcPct val="125000"/>
              </a:lnSpc>
              <a:spcBef>
                <a:spcPct val="0"/>
              </a:spcBef>
              <a:buClrTx/>
              <a:buFontTx/>
              <a:buNone/>
            </a:pPr>
            <a:r>
              <a:rPr lang="en-US" altLang="en-US" sz="2000" b="1">
                <a:solidFill>
                  <a:srgbClr val="FFCC66"/>
                </a:solidFill>
                <a:latin typeface="Times New Roman" pitchFamily="18" charset="0"/>
              </a:rPr>
              <a:t>Ministry of Higher Education  &amp;scientific Research</a:t>
            </a:r>
          </a:p>
          <a:p>
            <a:pPr algn="ctr" eaLnBrk="1" hangingPunct="1">
              <a:lnSpc>
                <a:spcPct val="125000"/>
              </a:lnSpc>
              <a:spcBef>
                <a:spcPct val="0"/>
              </a:spcBef>
              <a:buClrTx/>
              <a:buFontTx/>
              <a:buNone/>
            </a:pPr>
            <a:r>
              <a:rPr lang="en-US" altLang="en-US" sz="2000" b="1">
                <a:solidFill>
                  <a:srgbClr val="FFCC66"/>
                </a:solidFill>
                <a:latin typeface="Times New Roman" pitchFamily="18" charset="0"/>
              </a:rPr>
              <a:t>Al-Mustansiriya University</a:t>
            </a:r>
          </a:p>
          <a:p>
            <a:pPr algn="ctr" eaLnBrk="1" hangingPunct="1">
              <a:lnSpc>
                <a:spcPct val="125000"/>
              </a:lnSpc>
              <a:spcBef>
                <a:spcPct val="0"/>
              </a:spcBef>
              <a:buClrTx/>
              <a:buFontTx/>
              <a:buNone/>
            </a:pPr>
            <a:r>
              <a:rPr lang="en-US" altLang="en-US" sz="2000" b="1">
                <a:solidFill>
                  <a:srgbClr val="FFCC66"/>
                </a:solidFill>
                <a:latin typeface="Times New Roman" pitchFamily="18" charset="0"/>
              </a:rPr>
              <a:t>College of Engineering</a:t>
            </a:r>
            <a:endParaRPr lang="ar-SA" altLang="en-US" sz="2000" b="1">
              <a:solidFill>
                <a:srgbClr val="FFCC66"/>
              </a:solidFill>
              <a:latin typeface="Times New Roman" pitchFamily="18" charset="0"/>
            </a:endParaRPr>
          </a:p>
        </p:txBody>
      </p:sp>
      <p:pic>
        <p:nvPicPr>
          <p:cNvPr id="14341" name="Picture 5" descr="D:\المشاريع النهائية\هبة النهائي\شعار الجامعة.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0813" y="285750"/>
            <a:ext cx="1785937"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3"/>
          <p:cNvSpPr>
            <a:spLocks noChangeArrowheads="1"/>
          </p:cNvSpPr>
          <p:nvPr/>
        </p:nvSpPr>
        <p:spPr bwMode="auto">
          <a:xfrm>
            <a:off x="1219200" y="3124200"/>
            <a:ext cx="6629400" cy="990600"/>
          </a:xfrm>
          <a:prstGeom prst="rect">
            <a:avLst/>
          </a:prstGeom>
          <a:solidFill>
            <a:srgbClr val="FF3300"/>
          </a:solidFill>
          <a:ln w="9525" algn="ctr">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algn="ctr" eaLnBrk="0" fontAlgn="auto" hangingPunct="0">
              <a:spcBef>
                <a:spcPts val="0"/>
              </a:spcBef>
              <a:spcAft>
                <a:spcPts val="0"/>
              </a:spcAft>
              <a:defRPr/>
            </a:pPr>
            <a:r>
              <a:rPr kumimoji="0" lang="en-US" sz="2400" b="1" i="0" u="none" strike="noStrike" kern="0" cap="none" spc="0" normalizeH="0" baseline="0" noProof="0" dirty="0" smtClean="0">
                <a:ln>
                  <a:noFill/>
                </a:ln>
                <a:solidFill>
                  <a:sysClr val="windowText" lastClr="000000"/>
                </a:solidFill>
                <a:effectLst/>
                <a:uLnTx/>
                <a:uFillTx/>
              </a:rPr>
              <a:t>Energy management and applications </a:t>
            </a:r>
          </a:p>
          <a:p>
            <a:pPr lvl="0" algn="ctr" eaLnBrk="0" fontAlgn="auto" hangingPunct="0">
              <a:spcBef>
                <a:spcPts val="0"/>
              </a:spcBef>
              <a:spcAft>
                <a:spcPts val="0"/>
              </a:spcAft>
              <a:defRPr/>
            </a:pPr>
            <a:r>
              <a:rPr lang="en-US" b="1" i="0" kern="0" dirty="0">
                <a:solidFill>
                  <a:sysClr val="windowText" lastClr="000000"/>
                </a:solidFill>
              </a:rPr>
              <a:t>Thermal Energy </a:t>
            </a:r>
            <a:r>
              <a:rPr lang="en-US" b="1" i="0" kern="0" dirty="0" smtClean="0">
                <a:solidFill>
                  <a:sysClr val="windowText" lastClr="000000"/>
                </a:solidFill>
              </a:rPr>
              <a:t>Storage Systems</a:t>
            </a:r>
            <a:endParaRPr kumimoji="0" lang="ar-IQ" sz="1800" b="0" i="0" u="none" strike="noStrike" kern="0" cap="none" spc="0" normalizeH="0" baseline="0" noProof="0" dirty="0" smtClean="0">
              <a:ln>
                <a:noFill/>
              </a:ln>
              <a:solidFill>
                <a:sysClr val="windowText" lastClr="000000"/>
              </a:solidFill>
              <a:effectLst/>
              <a:uLnTx/>
              <a:uFillTx/>
            </a:endParaRPr>
          </a:p>
        </p:txBody>
      </p:sp>
      <p:sp>
        <p:nvSpPr>
          <p:cNvPr id="8" name="Rectangle 4"/>
          <p:cNvSpPr>
            <a:spLocks noChangeArrowheads="1"/>
          </p:cNvSpPr>
          <p:nvPr/>
        </p:nvSpPr>
        <p:spPr bwMode="auto">
          <a:xfrm>
            <a:off x="1219200" y="5114583"/>
            <a:ext cx="6172200" cy="523875"/>
          </a:xfrm>
          <a:prstGeom prst="rect">
            <a:avLst/>
          </a:prstGeom>
          <a:gradFill>
            <a:gsLst>
              <a:gs pos="0">
                <a:srgbClr val="FFF200"/>
              </a:gs>
              <a:gs pos="45000">
                <a:srgbClr val="FF7A00"/>
              </a:gs>
              <a:gs pos="70000">
                <a:srgbClr val="FF0300"/>
              </a:gs>
              <a:gs pos="100000">
                <a:srgbClr val="4D0808"/>
              </a:gs>
            </a:gsLst>
            <a:lin ang="5400000" scaled="0"/>
          </a:gradFill>
          <a:ln>
            <a:noFill/>
          </a:ln>
        </p:spPr>
        <p:txBody>
          <a:bodyPr>
            <a:spAutoFit/>
          </a:bodyPr>
          <a:lstStyle/>
          <a:p>
            <a:pPr algn="ctr" rtl="0" eaLnBrk="0" hangingPunct="0"/>
            <a:r>
              <a:rPr lang="sv-SE" sz="2800" dirty="0">
                <a:latin typeface="Times New Roman" pitchFamily="18" charset="0"/>
                <a:cs typeface="Times New Roman" pitchFamily="18" charset="0"/>
              </a:rPr>
              <a:t>Asst. Prof. Dr. Hayder Mohammad Jaffal</a:t>
            </a:r>
          </a:p>
        </p:txBody>
      </p:sp>
      <p:sp>
        <p:nvSpPr>
          <p:cNvPr id="9" name="Rectangle 6"/>
          <p:cNvSpPr>
            <a:spLocks noChangeArrowheads="1"/>
          </p:cNvSpPr>
          <p:nvPr/>
        </p:nvSpPr>
        <p:spPr bwMode="auto">
          <a:xfrm>
            <a:off x="3884612" y="4439895"/>
            <a:ext cx="1204176" cy="369332"/>
          </a:xfrm>
          <a:prstGeom prst="rect">
            <a:avLst/>
          </a:prstGeom>
          <a:solidFill>
            <a:schemeClr val="accent2">
              <a:lumMod val="60000"/>
              <a:lumOff val="40000"/>
            </a:schemeClr>
          </a:solidFill>
          <a:ln>
            <a:noFill/>
          </a:ln>
        </p:spPr>
        <p:txBody>
          <a:bodyPr wrap="none">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(Section 6)</a:t>
            </a:r>
            <a:endParaRPr kumimoji="0" lang="ar-IQ" sz="1800" b="0" i="0" u="none" strike="noStrike" kern="0" cap="none" spc="0" normalizeH="0" baseline="0" noProof="0" dirty="0" smtClean="0">
              <a:ln>
                <a:noFill/>
              </a:ln>
              <a:solidFill>
                <a:sysClr val="windowText" lastClr="000000"/>
              </a:solidFill>
              <a:effectLst/>
              <a:uLnTx/>
              <a:uFillTx/>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wipe(down)">
                                      <p:cBhvr>
                                        <p:cTn id="10" dur="500"/>
                                        <p:tgtEl>
                                          <p:spTgt spid="6">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wipe(down)">
                                      <p:cBhvr>
                                        <p:cTn id="13" dur="5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heel(1)">
                                      <p:cBhvr>
                                        <p:cTn id="18" dur="2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animBg="1"/>
      <p:bldP spid="8" grpId="0" animBg="1"/>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2"/>
          <p:cNvSpPr txBox="1">
            <a:spLocks/>
          </p:cNvSpPr>
          <p:nvPr/>
        </p:nvSpPr>
        <p:spPr bwMode="auto">
          <a:xfrm>
            <a:off x="512928" y="228600"/>
            <a:ext cx="8229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smtClean="0">
                <a:solidFill>
                  <a:srgbClr val="FFFF00"/>
                </a:solidFill>
                <a:latin typeface="Times New Roman" pitchFamily="18" charset="0"/>
                <a:cs typeface="Times New Roman" pitchFamily="18" charset="0"/>
              </a:rPr>
              <a:t>In the </a:t>
            </a:r>
            <a:r>
              <a:rPr lang="en-US" sz="2300" i="0" dirty="0">
                <a:solidFill>
                  <a:srgbClr val="FFFF00"/>
                </a:solidFill>
                <a:latin typeface="Times New Roman" pitchFamily="18" charset="0"/>
                <a:cs typeface="Times New Roman" pitchFamily="18" charset="0"/>
              </a:rPr>
              <a:t>discharging mode, the ice is melted by circulating a warm brine solution in the coils to </a:t>
            </a:r>
            <a:r>
              <a:rPr lang="en-US" sz="2300" i="0" dirty="0" err="1">
                <a:solidFill>
                  <a:srgbClr val="FFFF00"/>
                </a:solidFill>
                <a:latin typeface="Times New Roman" pitchFamily="18" charset="0"/>
                <a:cs typeface="Times New Roman" pitchFamily="18" charset="0"/>
              </a:rPr>
              <a:t>becooled</a:t>
            </a:r>
            <a:r>
              <a:rPr lang="en-US" sz="2300" i="0" dirty="0">
                <a:solidFill>
                  <a:srgbClr val="FFFF00"/>
                </a:solidFill>
                <a:latin typeface="Times New Roman" pitchFamily="18" charset="0"/>
                <a:cs typeface="Times New Roman" pitchFamily="18" charset="0"/>
              </a:rPr>
              <a:t> in order to provide space cooling. The volume of the storage tank required for </a:t>
            </a:r>
            <a:r>
              <a:rPr lang="en-US" sz="2300" i="0" dirty="0" smtClean="0">
                <a:solidFill>
                  <a:srgbClr val="FFFF00"/>
                </a:solidFill>
                <a:latin typeface="Times New Roman" pitchFamily="18" charset="0"/>
                <a:cs typeface="Times New Roman" pitchFamily="18" charset="0"/>
              </a:rPr>
              <a:t>internal melt </a:t>
            </a:r>
            <a:r>
              <a:rPr lang="en-US" sz="2300" i="0" dirty="0">
                <a:solidFill>
                  <a:srgbClr val="FFFF00"/>
                </a:solidFill>
                <a:latin typeface="Times New Roman" pitchFamily="18" charset="0"/>
                <a:cs typeface="Times New Roman" pitchFamily="18" charset="0"/>
              </a:rPr>
              <a:t>ice-on-coil systems varies from 0.019 to 0.023 m3/kWh.</a:t>
            </a:r>
            <a:endParaRPr lang="ar-IQ" i="0" dirty="0"/>
          </a:p>
        </p:txBody>
      </p:sp>
      <p:sp>
        <p:nvSpPr>
          <p:cNvPr id="4" name="مستطيل 3"/>
          <p:cNvSpPr/>
          <p:nvPr/>
        </p:nvSpPr>
        <p:spPr>
          <a:xfrm>
            <a:off x="523164" y="1828800"/>
            <a:ext cx="8097672" cy="2215991"/>
          </a:xfrm>
          <a:prstGeom prst="rect">
            <a:avLst/>
          </a:prstGeom>
        </p:spPr>
        <p:txBody>
          <a:bodyPr wrap="square">
            <a:spAutoFit/>
          </a:bodyPr>
          <a:lstStyle/>
          <a:p>
            <a:pPr lvl="0" algn="justLow"/>
            <a:r>
              <a:rPr lang="en-US" sz="2300" i="0" dirty="0" smtClean="0">
                <a:solidFill>
                  <a:srgbClr val="FF99FF"/>
                </a:solidFill>
                <a:cs typeface="Times New Roman" pitchFamily="18" charset="0"/>
              </a:rPr>
              <a:t>3</a:t>
            </a:r>
            <a:r>
              <a:rPr lang="en-US" sz="2300" i="0" dirty="0">
                <a:solidFill>
                  <a:srgbClr val="FF99FF"/>
                </a:solidFill>
                <a:cs typeface="Times New Roman" pitchFamily="18" charset="0"/>
              </a:rPr>
              <a:t>) External melt ice-on-coil storage systems: </a:t>
            </a:r>
            <a:r>
              <a:rPr lang="en-US" sz="2300" i="0" dirty="0" smtClean="0">
                <a:solidFill>
                  <a:srgbClr val="FFFF00"/>
                </a:solidFill>
                <a:cs typeface="Times New Roman" pitchFamily="18" charset="0"/>
              </a:rPr>
              <a:t>They </a:t>
            </a:r>
            <a:r>
              <a:rPr lang="en-US" sz="2300" i="0" dirty="0">
                <a:solidFill>
                  <a:srgbClr val="FFFF00"/>
                </a:solidFill>
                <a:cs typeface="Times New Roman" pitchFamily="18" charset="0"/>
              </a:rPr>
              <a:t>are similar to the internal melt ice-on-coil system in that the ice is made around coils filled with brine solution. However, the water that results from melting ice in the storage tank is used directly to provide space cooling. Typically, a volume of 0.023 m3/kWh is used to size storage tanks for external melt </a:t>
            </a:r>
            <a:r>
              <a:rPr lang="en-US" sz="2300" i="0" dirty="0" smtClean="0">
                <a:solidFill>
                  <a:srgbClr val="FFFF00"/>
                </a:solidFill>
                <a:cs typeface="Times New Roman" pitchFamily="18" charset="0"/>
              </a:rPr>
              <a:t>ice-on-coil systems.</a:t>
            </a:r>
            <a:endParaRPr lang="en-US" sz="2300" i="0" dirty="0">
              <a:solidFill>
                <a:srgbClr val="FFFF00"/>
              </a:solidFill>
              <a:cs typeface="Times New Roman" pitchFamily="18" charset="0"/>
            </a:endParaRPr>
          </a:p>
        </p:txBody>
      </p:sp>
      <p:sp>
        <p:nvSpPr>
          <p:cNvPr id="5" name="مستطيل 4"/>
          <p:cNvSpPr/>
          <p:nvPr/>
        </p:nvSpPr>
        <p:spPr>
          <a:xfrm>
            <a:off x="512928" y="4197191"/>
            <a:ext cx="8097672" cy="2569934"/>
          </a:xfrm>
          <a:prstGeom prst="rect">
            <a:avLst/>
          </a:prstGeom>
        </p:spPr>
        <p:txBody>
          <a:bodyPr wrap="square">
            <a:spAutoFit/>
          </a:bodyPr>
          <a:lstStyle/>
          <a:p>
            <a:pPr lvl="0" algn="justLow"/>
            <a:r>
              <a:rPr lang="en-US" sz="2300" i="0" dirty="0" smtClean="0">
                <a:solidFill>
                  <a:srgbClr val="FF99FF"/>
                </a:solidFill>
                <a:cs typeface="Times New Roman" pitchFamily="18" charset="0"/>
              </a:rPr>
              <a:t>4</a:t>
            </a:r>
            <a:r>
              <a:rPr lang="en-US" sz="2300" i="0" dirty="0">
                <a:solidFill>
                  <a:srgbClr val="FF99FF"/>
                </a:solidFill>
                <a:cs typeface="Times New Roman" pitchFamily="18" charset="0"/>
              </a:rPr>
              <a:t>) Containerized ice storage systems: </a:t>
            </a:r>
            <a:r>
              <a:rPr lang="en-US" sz="2300" i="0" dirty="0">
                <a:solidFill>
                  <a:srgbClr val="FFFF00"/>
                </a:solidFill>
                <a:cs typeface="Times New Roman" pitchFamily="18" charset="0"/>
              </a:rPr>
              <a:t>In these </a:t>
            </a:r>
            <a:r>
              <a:rPr lang="en-US" sz="2300" i="0" dirty="0" smtClean="0">
                <a:solidFill>
                  <a:srgbClr val="FFFF00"/>
                </a:solidFill>
                <a:cs typeface="Times New Roman" pitchFamily="18" charset="0"/>
              </a:rPr>
              <a:t>systems</a:t>
            </a:r>
            <a:r>
              <a:rPr lang="en-US" sz="2300" i="0" dirty="0">
                <a:solidFill>
                  <a:srgbClr val="FFFF00"/>
                </a:solidFill>
                <a:cs typeface="Times New Roman" pitchFamily="18" charset="0"/>
              </a:rPr>
              <a:t>[Figure </a:t>
            </a:r>
            <a:r>
              <a:rPr lang="en-US" sz="2300" i="0" dirty="0" smtClean="0">
                <a:solidFill>
                  <a:srgbClr val="FFFF00"/>
                </a:solidFill>
                <a:cs typeface="Times New Roman" pitchFamily="18" charset="0"/>
              </a:rPr>
              <a:t>1(c)], </a:t>
            </a:r>
            <a:r>
              <a:rPr lang="en-US" sz="2300" i="0" dirty="0">
                <a:solidFill>
                  <a:srgbClr val="FFFF00"/>
                </a:solidFill>
                <a:cs typeface="Times New Roman" pitchFamily="18" charset="0"/>
              </a:rPr>
              <a:t>small containers of various shapes (typically spherical) filled with water are used inside a tank to store energy. The water inside the containers is frozen by directly cooling the solution inside the tank (which acts as the evaporator). The typical volume requirement for containerized ice storage systems is 0.048 </a:t>
            </a:r>
            <a:r>
              <a:rPr lang="en-US" sz="2300" i="0" dirty="0" smtClean="0">
                <a:solidFill>
                  <a:srgbClr val="FFFF00"/>
                </a:solidFill>
                <a:cs typeface="Times New Roman" pitchFamily="18" charset="0"/>
              </a:rPr>
              <a:t>m3/kWh.</a:t>
            </a:r>
            <a:endParaRPr lang="en-US" sz="2300" i="0" dirty="0">
              <a:solidFill>
                <a:srgbClr val="FFFF00"/>
              </a:solidFill>
              <a:cs typeface="Times New Roman" pitchFamily="18" charset="0"/>
            </a:endParaRPr>
          </a:p>
        </p:txBody>
      </p:sp>
    </p:spTree>
    <p:extLst>
      <p:ext uri="{BB962C8B-B14F-4D97-AF65-F5344CB8AC3E}">
        <p14:creationId xmlns:p14="http://schemas.microsoft.com/office/powerpoint/2010/main" val="121385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6">
                                            <p:txEl>
                                              <p:pRg st="0" end="0"/>
                                            </p:txEl>
                                          </p:spTgt>
                                        </p:tgtEl>
                                      </p:cBhvr>
                                    </p:animEffect>
                                    <p:animScale>
                                      <p:cBhvr>
                                        <p:cTn id="7" dur="250" autoRev="1" fill="hold"/>
                                        <p:tgtEl>
                                          <p:spTgt spid="6">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5927" y="228600"/>
            <a:ext cx="3124200" cy="2805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228600"/>
            <a:ext cx="3547758" cy="2805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3200400"/>
            <a:ext cx="3305175" cy="2693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مستطيل 6"/>
          <p:cNvSpPr/>
          <p:nvPr/>
        </p:nvSpPr>
        <p:spPr>
          <a:xfrm>
            <a:off x="152400" y="5943600"/>
            <a:ext cx="8991600" cy="707886"/>
          </a:xfrm>
          <a:prstGeom prst="rect">
            <a:avLst/>
          </a:prstGeom>
        </p:spPr>
        <p:txBody>
          <a:bodyPr wrap="square">
            <a:spAutoFit/>
          </a:bodyPr>
          <a:lstStyle/>
          <a:p>
            <a:r>
              <a:rPr lang="en-US" sz="2000" dirty="0" smtClean="0"/>
              <a:t>Figure1. </a:t>
            </a:r>
            <a:r>
              <a:rPr lang="en-US" sz="2000" dirty="0"/>
              <a:t>Commonly installed ice storage systems: (a) ice harvester storage system</a:t>
            </a:r>
            <a:r>
              <a:rPr lang="en-US" sz="2000" dirty="0" smtClean="0"/>
              <a:t>;  </a:t>
            </a:r>
            <a:r>
              <a:rPr lang="en-US" sz="2000" dirty="0"/>
              <a:t>(b) ice-on-coil </a:t>
            </a:r>
            <a:r>
              <a:rPr lang="en-US" sz="2000" dirty="0" smtClean="0"/>
              <a:t>with internal melt </a:t>
            </a:r>
            <a:r>
              <a:rPr lang="en-US" sz="2000" dirty="0"/>
              <a:t>storage system; (c) containerized ice storage </a:t>
            </a:r>
            <a:r>
              <a:rPr lang="en-US" sz="2000" dirty="0" smtClean="0"/>
              <a:t> system</a:t>
            </a:r>
            <a:r>
              <a:rPr lang="en-US" sz="2000" dirty="0"/>
              <a:t>.</a:t>
            </a:r>
            <a:endParaRPr lang="ar-IQ" sz="2000" dirty="0"/>
          </a:p>
        </p:txBody>
      </p:sp>
    </p:spTree>
    <p:extLst>
      <p:ext uri="{BB962C8B-B14F-4D97-AF65-F5344CB8AC3E}">
        <p14:creationId xmlns:p14="http://schemas.microsoft.com/office/powerpoint/2010/main" val="2424008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circle(in)">
                                      <p:cBhvr>
                                        <p:cTn id="12" dur="20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27"/>
                                        </p:tgtEl>
                                        <p:attrNameLst>
                                          <p:attrName>style.visibility</p:attrName>
                                        </p:attrNameLst>
                                      </p:cBhvr>
                                      <p:to>
                                        <p:strVal val="visible"/>
                                      </p:to>
                                    </p:set>
                                    <p:animEffect transition="in" filter="barn(inVertical)">
                                      <p:cBhvr>
                                        <p:cTn id="17" dur="500"/>
                                        <p:tgtEl>
                                          <p:spTgt spid="102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028"/>
                                        </p:tgtEl>
                                        <p:attrNameLst>
                                          <p:attrName>style.visibility</p:attrName>
                                        </p:attrNameLst>
                                      </p:cBhvr>
                                      <p:to>
                                        <p:strVal val="visible"/>
                                      </p:to>
                                    </p:set>
                                    <p:anim calcmode="lin" valueType="num">
                                      <p:cBhvr additive="base">
                                        <p:cTn id="22" dur="500" fill="hold"/>
                                        <p:tgtEl>
                                          <p:spTgt spid="1028"/>
                                        </p:tgtEl>
                                        <p:attrNameLst>
                                          <p:attrName>ppt_x</p:attrName>
                                        </p:attrNameLst>
                                      </p:cBhvr>
                                      <p:tavLst>
                                        <p:tav tm="0">
                                          <p:val>
                                            <p:strVal val="#ppt_x"/>
                                          </p:val>
                                        </p:tav>
                                        <p:tav tm="100000">
                                          <p:val>
                                            <p:strVal val="#ppt_x"/>
                                          </p:val>
                                        </p:tav>
                                      </p:tavLst>
                                    </p:anim>
                                    <p:anim calcmode="lin" valueType="num">
                                      <p:cBhvr additive="base">
                                        <p:cTn id="23"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3400" y="228600"/>
            <a:ext cx="4114800"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3- </a:t>
            </a:r>
            <a:r>
              <a:rPr lang="en-US" sz="2000" i="0" kern="0" dirty="0">
                <a:solidFill>
                  <a:sysClr val="windowText" lastClr="000000"/>
                </a:solidFill>
              </a:rPr>
              <a:t>Principles of TES Systems</a:t>
            </a:r>
            <a:endParaRPr kumimoji="0" lang="ar-IQ" sz="2000" b="0" i="0" u="none" strike="noStrike" kern="0" cap="none" spc="0" normalizeH="0" baseline="0" noProof="0" dirty="0" smtClean="0">
              <a:ln>
                <a:noFill/>
              </a:ln>
              <a:solidFill>
                <a:sysClr val="windowText" lastClr="000000"/>
              </a:solidFill>
              <a:effectLst/>
              <a:uLnTx/>
              <a:uFillTx/>
            </a:endParaRPr>
          </a:p>
        </p:txBody>
      </p:sp>
      <p:sp>
        <p:nvSpPr>
          <p:cNvPr id="6" name="عنصر نائب للمحتوى 2"/>
          <p:cNvSpPr txBox="1">
            <a:spLocks/>
          </p:cNvSpPr>
          <p:nvPr/>
        </p:nvSpPr>
        <p:spPr bwMode="auto">
          <a:xfrm>
            <a:off x="381000" y="762000"/>
            <a:ext cx="853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FFFF00"/>
                </a:solidFill>
                <a:latin typeface="Times New Roman" pitchFamily="18" charset="0"/>
                <a:cs typeface="Times New Roman" pitchFamily="18" charset="0"/>
              </a:rPr>
              <a:t>Figure </a:t>
            </a:r>
            <a:r>
              <a:rPr lang="en-US" sz="2300" i="0" dirty="0" smtClean="0">
                <a:solidFill>
                  <a:srgbClr val="FFFF00"/>
                </a:solidFill>
                <a:latin typeface="Times New Roman" pitchFamily="18" charset="0"/>
                <a:cs typeface="Times New Roman" pitchFamily="18" charset="0"/>
              </a:rPr>
              <a:t>2 </a:t>
            </a:r>
            <a:r>
              <a:rPr lang="en-US" sz="2300" i="0" dirty="0">
                <a:solidFill>
                  <a:srgbClr val="FFFF00"/>
                </a:solidFill>
                <a:latin typeface="Times New Roman" pitchFamily="18" charset="0"/>
                <a:cs typeface="Times New Roman" pitchFamily="18" charset="0"/>
              </a:rPr>
              <a:t>illustrates a typical configuration for a cooling plant with a TES system. Instead of one chiller, some cooling plants may have a base-load chiller that provides cooling up to a threshold load (determined by the capacity of the base chiller). Any additional cooling loads are either met directly by a second chiller (TES chiller) or the storage system. This second chiller is used to charge the TES system during unoccupied periods (or off-peak hours). The energy efficiency of a cooling system is characterized by its coefficient of performance (COP) which is defined as the ratio of the heat extracted divided by the energy input required. The maximum theoretical value for COP can be estimated using the ideal Carnot cycle COP which can be expressed in terms of the absolute temperature of the evaporator TC (the lowest temperature in the cycle) and the condenser TH (the highest temperature in the cycle) as follows:</a:t>
            </a: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782115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2"/>
          <p:cNvSpPr txBox="1">
            <a:spLocks/>
          </p:cNvSpPr>
          <p:nvPr/>
        </p:nvSpPr>
        <p:spPr bwMode="auto">
          <a:xfrm>
            <a:off x="381000" y="1752600"/>
            <a:ext cx="8534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FFFF00"/>
                </a:solidFill>
                <a:latin typeface="Times New Roman" pitchFamily="18" charset="0"/>
                <a:cs typeface="Times New Roman" pitchFamily="18" charset="0"/>
              </a:rPr>
              <a:t>It can be seen from Eq. that decreasing the evaporator temperature reduces the COP. Therefore, the chiller energy efficiency is reduced when it is operated at low temperatures. In particular, the chiller operates at low efficiencies when it is used to charge an ice storage tank rather than to meet the space cooling load directly. In addition, there are energy losses from the storage tanks when ice is kept for long periods of time without being utilized. Therefore, the energy used to meet a cooling load through a TES system may actually be higher than that consumed by a chiller used to provide cooling directly. It is therefore important to pinpoint that the main advantage in the use of cooling plants with TES systems is not primarily to save energy but rather to reduce the electrical demand during on-peak periods or to provide additional cooling beyond the chiller capacity.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5" name="مستطيل 4"/>
              <p:cNvSpPr/>
              <p:nvPr/>
            </p:nvSpPr>
            <p:spPr>
              <a:xfrm>
                <a:off x="561833" y="457200"/>
                <a:ext cx="4090916" cy="1124667"/>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𝐶𝑂𝑃</m:t>
                          </m:r>
                        </m:e>
                        <m:sub>
                          <m:r>
                            <a:rPr lang="en-US" b="0" i="1" smtClean="0">
                              <a:solidFill>
                                <a:srgbClr val="FF0000"/>
                              </a:solidFill>
                              <a:latin typeface="Cambria Math"/>
                              <a:ea typeface="Cambria Math"/>
                              <a:cs typeface="Arial"/>
                            </a:rPr>
                            <m:t>𝑐𝑎𝑟𝑛𝑜𝑡</m:t>
                          </m:r>
                        </m:sub>
                      </m:sSub>
                      <m:r>
                        <a:rPr lang="en-US" smtClean="0">
                          <a:solidFill>
                            <a:srgbClr val="FF0000"/>
                          </a:solidFill>
                          <a:latin typeface="Cambria Math"/>
                          <a:ea typeface="Cambria Math"/>
                          <a:cs typeface="Arial"/>
                        </a:rPr>
                        <m:t>=</m:t>
                      </m:r>
                      <m:f>
                        <m:fPr>
                          <m:ctrlPr>
                            <a:rPr lang="en-US" i="1" smtClean="0">
                              <a:solidFill>
                                <a:srgbClr val="FF0000"/>
                              </a:solidFill>
                              <a:latin typeface="Cambria Math"/>
                              <a:ea typeface="Cambria Math"/>
                              <a:cs typeface="Arial"/>
                            </a:rPr>
                          </m:ctrlPr>
                        </m:fPr>
                        <m:num>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𝐶</m:t>
                              </m:r>
                            </m:sub>
                          </m:sSub>
                        </m:num>
                        <m:den>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𝐻</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𝐶</m:t>
                              </m:r>
                            </m:sub>
                          </m:sSub>
                        </m:den>
                      </m:f>
                    </m:oMath>
                  </m:oMathPara>
                </a14:m>
                <a:endParaRPr lang="en-US" sz="1600" dirty="0">
                  <a:solidFill>
                    <a:srgbClr val="FF0000"/>
                  </a:solidFill>
                  <a:effectLst/>
                  <a:latin typeface="Calibri"/>
                  <a:ea typeface="Calibri"/>
                  <a:cs typeface="Arial"/>
                </a:endParaRPr>
              </a:p>
            </p:txBody>
          </p:sp>
        </mc:Choice>
        <mc:Fallback xmlns="">
          <p:sp>
            <p:nvSpPr>
              <p:cNvPr id="5" name="مستطيل 4"/>
              <p:cNvSpPr>
                <a:spLocks noRot="1" noChangeAspect="1" noMove="1" noResize="1" noEditPoints="1" noAdjustHandles="1" noChangeArrowheads="1" noChangeShapeType="1" noTextEdit="1"/>
              </p:cNvSpPr>
              <p:nvPr/>
            </p:nvSpPr>
            <p:spPr>
              <a:xfrm>
                <a:off x="561833" y="457200"/>
                <a:ext cx="4090916" cy="1124667"/>
              </a:xfrm>
              <a:prstGeom prst="rect">
                <a:avLst/>
              </a:prstGeom>
              <a:blipFill rotWithShape="1">
                <a:blip r:embed="rId2"/>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590349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2"/>
          <p:cNvSpPr txBox="1">
            <a:spLocks/>
          </p:cNvSpPr>
          <p:nvPr/>
        </p:nvSpPr>
        <p:spPr bwMode="auto">
          <a:xfrm>
            <a:off x="381000" y="304800"/>
            <a:ext cx="85344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smtClean="0">
                <a:solidFill>
                  <a:srgbClr val="FFFF00"/>
                </a:solidFill>
                <a:latin typeface="Times New Roman" pitchFamily="18" charset="0"/>
                <a:cs typeface="Times New Roman" pitchFamily="18" charset="0"/>
              </a:rPr>
              <a:t>In </a:t>
            </a:r>
            <a:r>
              <a:rPr lang="en-US" sz="2300" i="0" dirty="0">
                <a:solidFill>
                  <a:srgbClr val="FFFF00"/>
                </a:solidFill>
                <a:latin typeface="Times New Roman" pitchFamily="18" charset="0"/>
                <a:cs typeface="Times New Roman" pitchFamily="18" charset="0"/>
              </a:rPr>
              <a:t>most cases, TES systems are used primarily to reduce the cost of operating a cooling plant while maintaining indoor thermal comfort. The factors that affect the operation of cooling plants with TES systems include the </a:t>
            </a:r>
            <a:r>
              <a:rPr lang="en-US" sz="2300" i="0" dirty="0" smtClean="0">
                <a:solidFill>
                  <a:srgbClr val="FFFF00"/>
                </a:solidFill>
                <a:latin typeface="Times New Roman" pitchFamily="18" charset="0"/>
                <a:cs typeface="Times New Roman" pitchFamily="18" charset="0"/>
              </a:rPr>
              <a:t>following:</a:t>
            </a:r>
          </a:p>
          <a:p>
            <a:pPr marL="0" indent="0" algn="justLow">
              <a:buNone/>
            </a:pPr>
            <a:r>
              <a:rPr lang="en-US" i="0" dirty="0">
                <a:solidFill>
                  <a:srgbClr val="FF99FF"/>
                </a:solidFill>
                <a:latin typeface="Times New Roman" pitchFamily="18" charset="0"/>
                <a:cs typeface="Times New Roman" pitchFamily="18" charset="0"/>
              </a:rPr>
              <a:t>• T</a:t>
            </a:r>
            <a:r>
              <a:rPr lang="en-US" i="0" dirty="0" smtClean="0">
                <a:solidFill>
                  <a:srgbClr val="FF99FF"/>
                </a:solidFill>
                <a:latin typeface="Times New Roman" pitchFamily="18" charset="0"/>
                <a:cs typeface="Times New Roman" pitchFamily="18" charset="0"/>
              </a:rPr>
              <a:t>ES and cooling </a:t>
            </a:r>
            <a:r>
              <a:rPr lang="en-US" i="0" dirty="0">
                <a:solidFill>
                  <a:srgbClr val="FF99FF"/>
                </a:solidFill>
                <a:latin typeface="Times New Roman" pitchFamily="18" charset="0"/>
                <a:cs typeface="Times New Roman" pitchFamily="18" charset="0"/>
              </a:rPr>
              <a:t>plant performance during charging/discharging</a:t>
            </a:r>
          </a:p>
          <a:p>
            <a:pPr marL="0" indent="0" algn="justLow">
              <a:buNone/>
            </a:pPr>
            <a:r>
              <a:rPr lang="en-US" i="0" dirty="0">
                <a:solidFill>
                  <a:srgbClr val="FF99FF"/>
                </a:solidFill>
                <a:latin typeface="Times New Roman" pitchFamily="18" charset="0"/>
                <a:cs typeface="Times New Roman" pitchFamily="18" charset="0"/>
              </a:rPr>
              <a:t>• Control strategies used to operate the TES system</a:t>
            </a:r>
          </a:p>
          <a:p>
            <a:pPr marL="0" indent="0" algn="justLow">
              <a:buNone/>
            </a:pPr>
            <a:r>
              <a:rPr lang="en-US" i="0" dirty="0">
                <a:solidFill>
                  <a:srgbClr val="FF99FF"/>
                </a:solidFill>
                <a:latin typeface="Times New Roman" pitchFamily="18" charset="0"/>
                <a:cs typeface="Times New Roman" pitchFamily="18" charset="0"/>
              </a:rPr>
              <a:t>• Utility rate structures (real-time-pricing and time-of-use rates including ratchet clauses)</a:t>
            </a:r>
          </a:p>
          <a:p>
            <a:pPr marL="0" indent="0" algn="justLow">
              <a:buNone/>
            </a:pPr>
            <a:r>
              <a:rPr lang="en-US" i="0" dirty="0">
                <a:solidFill>
                  <a:srgbClr val="FF99FF"/>
                </a:solidFill>
                <a:latin typeface="Times New Roman" pitchFamily="18" charset="0"/>
                <a:cs typeface="Times New Roman" pitchFamily="18" charset="0"/>
              </a:rPr>
              <a:t>• Cooling load profile and </a:t>
            </a:r>
            <a:r>
              <a:rPr lang="en-US" i="0" dirty="0" err="1">
                <a:solidFill>
                  <a:srgbClr val="FF99FF"/>
                </a:solidFill>
                <a:latin typeface="Times New Roman" pitchFamily="18" charset="0"/>
                <a:cs typeface="Times New Roman" pitchFamily="18" charset="0"/>
              </a:rPr>
              <a:t>noncooling</a:t>
            </a:r>
            <a:r>
              <a:rPr lang="en-US" i="0" dirty="0">
                <a:solidFill>
                  <a:srgbClr val="FF99FF"/>
                </a:solidFill>
                <a:latin typeface="Times New Roman" pitchFamily="18" charset="0"/>
                <a:cs typeface="Times New Roman" pitchFamily="18" charset="0"/>
              </a:rPr>
              <a:t> electrical load </a:t>
            </a:r>
            <a:r>
              <a:rPr lang="en-US" i="0" dirty="0" smtClean="0">
                <a:solidFill>
                  <a:srgbClr val="FF99FF"/>
                </a:solidFill>
                <a:latin typeface="Times New Roman" pitchFamily="18" charset="0"/>
                <a:cs typeface="Times New Roman" pitchFamily="18" charset="0"/>
              </a:rPr>
              <a:t>profile</a:t>
            </a:r>
          </a:p>
          <a:p>
            <a:pPr marL="0" indent="0" algn="justLow">
              <a:buNone/>
            </a:pPr>
            <a:endParaRPr lang="en-US" i="0" dirty="0">
              <a:solidFill>
                <a:srgbClr val="FF99FF"/>
              </a:solidFill>
              <a:latin typeface="Times New Roman" pitchFamily="18" charset="0"/>
              <a:cs typeface="Times New Roman" pitchFamily="18" charset="0"/>
            </a:endParaRPr>
          </a:p>
        </p:txBody>
      </p:sp>
    </p:spTree>
    <p:extLst>
      <p:ext uri="{BB962C8B-B14F-4D97-AF65-F5344CB8AC3E}">
        <p14:creationId xmlns:p14="http://schemas.microsoft.com/office/powerpoint/2010/main" val="6614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457200"/>
            <a:ext cx="5781675" cy="51496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مستطيل 4"/>
          <p:cNvSpPr/>
          <p:nvPr/>
        </p:nvSpPr>
        <p:spPr>
          <a:xfrm>
            <a:off x="762000" y="5695890"/>
            <a:ext cx="7514230" cy="400110"/>
          </a:xfrm>
          <a:prstGeom prst="rect">
            <a:avLst/>
          </a:prstGeom>
        </p:spPr>
        <p:txBody>
          <a:bodyPr wrap="square">
            <a:spAutoFit/>
          </a:bodyPr>
          <a:lstStyle/>
          <a:p>
            <a:r>
              <a:rPr lang="en-US" sz="2000" dirty="0" smtClean="0"/>
              <a:t>Figure2. </a:t>
            </a:r>
            <a:r>
              <a:rPr lang="en-US" sz="2000" dirty="0"/>
              <a:t>Typical configuration for a cooling plant with a TES </a:t>
            </a:r>
            <a:r>
              <a:rPr lang="en-US" sz="2000" dirty="0" smtClean="0"/>
              <a:t>system.</a:t>
            </a:r>
            <a:endParaRPr lang="ar-IQ" sz="2000" dirty="0"/>
          </a:p>
        </p:txBody>
      </p:sp>
    </p:spTree>
    <p:extLst>
      <p:ext uri="{BB962C8B-B14F-4D97-AF65-F5344CB8AC3E}">
        <p14:creationId xmlns:p14="http://schemas.microsoft.com/office/powerpoint/2010/main" val="169056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 calcmode="lin" valueType="num">
                                      <p:cBhvr additive="base">
                                        <p:cTn id="12" dur="500" fill="hold"/>
                                        <p:tgtEl>
                                          <p:spTgt spid="2050"/>
                                        </p:tgtEl>
                                        <p:attrNameLst>
                                          <p:attrName>ppt_x</p:attrName>
                                        </p:attrNameLst>
                                      </p:cBhvr>
                                      <p:tavLst>
                                        <p:tav tm="0">
                                          <p:val>
                                            <p:strVal val="#ppt_x"/>
                                          </p:val>
                                        </p:tav>
                                        <p:tav tm="100000">
                                          <p:val>
                                            <p:strVal val="#ppt_x"/>
                                          </p:val>
                                        </p:tav>
                                      </p:tavLst>
                                    </p:anim>
                                    <p:anim calcmode="lin" valueType="num">
                                      <p:cBhvr additive="base">
                                        <p:cTn id="13"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3399" y="367091"/>
            <a:ext cx="4495801"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4- </a:t>
            </a:r>
            <a:r>
              <a:rPr lang="en-US" sz="2000" i="0" kern="0" dirty="0">
                <a:solidFill>
                  <a:sysClr val="windowText" lastClr="000000"/>
                </a:solidFill>
              </a:rPr>
              <a:t>Charging/Discharging of TES systems</a:t>
            </a:r>
            <a:endParaRPr kumimoji="0" lang="ar-IQ" sz="2000" b="0" i="0" u="none" strike="noStrike" kern="0" cap="none" spc="0" normalizeH="0" baseline="0" noProof="0" dirty="0" smtClean="0">
              <a:ln>
                <a:noFill/>
              </a:ln>
              <a:solidFill>
                <a:sysClr val="windowText" lastClr="000000"/>
              </a:solidFill>
              <a:effectLst/>
              <a:uLnTx/>
              <a:uFillTx/>
            </a:endParaRPr>
          </a:p>
        </p:txBody>
      </p:sp>
      <p:sp>
        <p:nvSpPr>
          <p:cNvPr id="5" name="عنصر نائب للمحتوى 2"/>
          <p:cNvSpPr txBox="1">
            <a:spLocks/>
          </p:cNvSpPr>
          <p:nvPr/>
        </p:nvSpPr>
        <p:spPr bwMode="auto">
          <a:xfrm>
            <a:off x="565244" y="820655"/>
            <a:ext cx="8229600" cy="5884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FFFF00"/>
                </a:solidFill>
                <a:latin typeface="Times New Roman" pitchFamily="18" charset="0"/>
                <a:cs typeface="Times New Roman" pitchFamily="18" charset="0"/>
              </a:rPr>
              <a:t>The operation of TES systems may lead to partial—rather than full—charging and discharging of the storage tank. The performance of TES systems under partial charging or discharging can affect the overall performance of the cooling plant especially for ice storage systems characterized by ice breakage effects for low-charging levels. Typically, charging is performed during nighttime (off-peak period) and discharging occurs during daytime (on-peak period). In some instances, the ice storage tank is neither fully charged nor fully discharged. Partial charging and discharging cycles may occur when the peak load is not high or when the charging/discharging time is limited as is the case for some real-time pricing </a:t>
            </a:r>
            <a:r>
              <a:rPr lang="en-US" sz="2300" i="0" dirty="0" smtClean="0">
                <a:solidFill>
                  <a:srgbClr val="FFFF00"/>
                </a:solidFill>
                <a:latin typeface="Times New Roman" pitchFamily="18" charset="0"/>
                <a:cs typeface="Times New Roman" pitchFamily="18" charset="0"/>
              </a:rPr>
              <a:t>rates. </a:t>
            </a:r>
            <a:r>
              <a:rPr lang="en-US" sz="2300" i="0" dirty="0">
                <a:solidFill>
                  <a:srgbClr val="FFFF00"/>
                </a:solidFill>
                <a:latin typeface="Times New Roman" pitchFamily="18" charset="0"/>
                <a:cs typeface="Times New Roman" pitchFamily="18" charset="0"/>
              </a:rPr>
              <a:t>In other cases, the chiller may be too small to fully charge the entire tank during one charging period (i.e., one day). In these cases, the storage tank operates almost exclusively under partial charging and discharging </a:t>
            </a:r>
            <a:r>
              <a:rPr lang="en-US" sz="2300" i="0" dirty="0" smtClean="0">
                <a:solidFill>
                  <a:srgbClr val="FFFF00"/>
                </a:solidFill>
                <a:latin typeface="Times New Roman" pitchFamily="18" charset="0"/>
                <a:cs typeface="Times New Roman" pitchFamily="18" charset="0"/>
              </a:rPr>
              <a:t>cycles.</a:t>
            </a:r>
            <a:endParaRPr lang="en-US" sz="2300"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61595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565244" y="304801"/>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FFFF00"/>
                </a:solidFill>
                <a:latin typeface="Times New Roman" pitchFamily="18" charset="0"/>
                <a:cs typeface="Times New Roman" pitchFamily="18" charset="0"/>
              </a:rPr>
              <a:t>During partial charging and discharging sequences, thin ice layers can be trapped between water layers within an internal melt ice-on-coil storage tank. In particular, the coils are surrounded by ice that can be trapped by a water layer during a charging cycle. Figure </a:t>
            </a:r>
            <a:r>
              <a:rPr lang="en-US" sz="2300" i="0" dirty="0" smtClean="0">
                <a:solidFill>
                  <a:srgbClr val="FFFF00"/>
                </a:solidFill>
                <a:latin typeface="Times New Roman" pitchFamily="18" charset="0"/>
                <a:cs typeface="Times New Roman" pitchFamily="18" charset="0"/>
              </a:rPr>
              <a:t>3 </a:t>
            </a:r>
            <a:r>
              <a:rPr lang="en-US" sz="2300" i="0" dirty="0">
                <a:solidFill>
                  <a:srgbClr val="FFFF00"/>
                </a:solidFill>
                <a:latin typeface="Times New Roman" pitchFamily="18" charset="0"/>
                <a:cs typeface="Times New Roman" pitchFamily="18" charset="0"/>
              </a:rPr>
              <a:t>shows a cross-section view of one coil during a charging cycle when the ice layers for adjacent coils do not overlap. When the tank is discharged again, the heat transfer between the brine circulating within the coils and the surrounding ice is relatively high. Similarly, </a:t>
            </a:r>
            <a:r>
              <a:rPr lang="en-US" sz="2300" i="0" dirty="0" smtClean="0">
                <a:solidFill>
                  <a:srgbClr val="FFFF00"/>
                </a:solidFill>
                <a:latin typeface="Times New Roman" pitchFamily="18" charset="0"/>
                <a:cs typeface="Times New Roman" pitchFamily="18" charset="0"/>
              </a:rPr>
              <a:t>Figure 4 </a:t>
            </a:r>
            <a:r>
              <a:rPr lang="en-US" sz="2300" i="0" dirty="0">
                <a:solidFill>
                  <a:srgbClr val="FFFF00"/>
                </a:solidFill>
                <a:latin typeface="Times New Roman" pitchFamily="18" charset="0"/>
                <a:cs typeface="Times New Roman" pitchFamily="18" charset="0"/>
              </a:rPr>
              <a:t>gives a cross-section view of the coil during discharging </a:t>
            </a:r>
            <a:r>
              <a:rPr lang="en-US" sz="2300" i="0" dirty="0" smtClean="0">
                <a:solidFill>
                  <a:srgbClr val="FFFF00"/>
                </a:solidFill>
                <a:latin typeface="Times New Roman" pitchFamily="18" charset="0"/>
                <a:cs typeface="Times New Roman" pitchFamily="18" charset="0"/>
              </a:rPr>
              <a:t>cycle.</a:t>
            </a:r>
          </a:p>
        </p:txBody>
      </p:sp>
    </p:spTree>
    <p:extLst>
      <p:ext uri="{BB962C8B-B14F-4D97-AF65-F5344CB8AC3E}">
        <p14:creationId xmlns:p14="http://schemas.microsoft.com/office/powerpoint/2010/main" val="283731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304800"/>
            <a:ext cx="4280408"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505200"/>
            <a:ext cx="4281545" cy="2642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مستطيل 5"/>
          <p:cNvSpPr/>
          <p:nvPr/>
        </p:nvSpPr>
        <p:spPr>
          <a:xfrm>
            <a:off x="782472" y="6166407"/>
            <a:ext cx="7514230" cy="400110"/>
          </a:xfrm>
          <a:prstGeom prst="rect">
            <a:avLst/>
          </a:prstGeom>
        </p:spPr>
        <p:txBody>
          <a:bodyPr wrap="square">
            <a:spAutoFit/>
          </a:bodyPr>
          <a:lstStyle/>
          <a:p>
            <a:r>
              <a:rPr lang="en-US" sz="2000" dirty="0" smtClean="0"/>
              <a:t>Figure 4. </a:t>
            </a:r>
            <a:r>
              <a:rPr lang="en-US" sz="2000" dirty="0"/>
              <a:t>Cross-section of the coil during discharging period.</a:t>
            </a:r>
            <a:endParaRPr lang="ar-IQ" sz="2000" dirty="0"/>
          </a:p>
        </p:txBody>
      </p:sp>
      <p:sp>
        <p:nvSpPr>
          <p:cNvPr id="7" name="مستطيل 6"/>
          <p:cNvSpPr/>
          <p:nvPr/>
        </p:nvSpPr>
        <p:spPr>
          <a:xfrm>
            <a:off x="1143000" y="2968388"/>
            <a:ext cx="6553200" cy="400110"/>
          </a:xfrm>
          <a:prstGeom prst="rect">
            <a:avLst/>
          </a:prstGeom>
        </p:spPr>
        <p:txBody>
          <a:bodyPr wrap="square">
            <a:spAutoFit/>
          </a:bodyPr>
          <a:lstStyle/>
          <a:p>
            <a:r>
              <a:rPr lang="en-US" sz="2000" dirty="0" smtClean="0"/>
              <a:t>Figure 3. </a:t>
            </a:r>
            <a:r>
              <a:rPr lang="en-US" sz="2000" dirty="0"/>
              <a:t>Cross-section of the coil during charging </a:t>
            </a:r>
            <a:r>
              <a:rPr lang="en-US" sz="2000" dirty="0" smtClean="0"/>
              <a:t>period.</a:t>
            </a:r>
            <a:endParaRPr lang="ar-IQ" sz="2000" dirty="0"/>
          </a:p>
        </p:txBody>
      </p:sp>
    </p:spTree>
    <p:extLst>
      <p:ext uri="{BB962C8B-B14F-4D97-AF65-F5344CB8AC3E}">
        <p14:creationId xmlns:p14="http://schemas.microsoft.com/office/powerpoint/2010/main" val="210958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anim calcmode="lin" valueType="num">
                                      <p:cBhvr>
                                        <p:cTn id="26" dur="1000" fill="hold"/>
                                        <p:tgtEl>
                                          <p:spTgt spid="6"/>
                                        </p:tgtEl>
                                        <p:attrNameLst>
                                          <p:attrName>ppt_x</p:attrName>
                                        </p:attrNameLst>
                                      </p:cBhvr>
                                      <p:tavLst>
                                        <p:tav tm="0">
                                          <p:val>
                                            <p:strVal val="#ppt_x"/>
                                          </p:val>
                                        </p:tav>
                                        <p:tav tm="100000">
                                          <p:val>
                                            <p:strVal val="#ppt_x"/>
                                          </p:val>
                                        </p:tav>
                                      </p:tavLst>
                                    </p:anim>
                                    <p:anim calcmode="lin" valueType="num">
                                      <p:cBhvr>
                                        <p:cTn id="2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565244" y="304801"/>
            <a:ext cx="82296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smtClean="0">
                <a:solidFill>
                  <a:srgbClr val="FFFF00"/>
                </a:solidFill>
                <a:latin typeface="Times New Roman" pitchFamily="18" charset="0"/>
                <a:cs typeface="Times New Roman" pitchFamily="18" charset="0"/>
              </a:rPr>
              <a:t>Partial charging/discharging cycles affect the TES performance which is generally difficult to model. Some of the effects that characterize ice storage systems especially under partial charging/discharging operation include:</a:t>
            </a:r>
          </a:p>
          <a:p>
            <a:pPr marL="0" indent="0" algn="justLow">
              <a:buNone/>
            </a:pPr>
            <a:r>
              <a:rPr lang="en-US" sz="2300" i="0" dirty="0">
                <a:solidFill>
                  <a:srgbClr val="FF99FF"/>
                </a:solidFill>
                <a:latin typeface="Times New Roman" pitchFamily="18" charset="0"/>
                <a:cs typeface="Times New Roman" pitchFamily="18" charset="0"/>
              </a:rPr>
              <a:t>• Effects of water flow within the tank during charging or discharging cycles</a:t>
            </a:r>
          </a:p>
          <a:p>
            <a:pPr marL="0" indent="0" algn="justLow">
              <a:buNone/>
            </a:pPr>
            <a:r>
              <a:rPr lang="en-US" sz="2300" i="0" dirty="0">
                <a:solidFill>
                  <a:srgbClr val="FF99FF"/>
                </a:solidFill>
                <a:latin typeface="Times New Roman" pitchFamily="18" charset="0"/>
                <a:cs typeface="Times New Roman" pitchFamily="18" charset="0"/>
              </a:rPr>
              <a:t>• Gravitational effects that deform the ice formations around the coils</a:t>
            </a:r>
          </a:p>
          <a:p>
            <a:pPr marL="0" indent="0" algn="justLow">
              <a:buNone/>
            </a:pPr>
            <a:r>
              <a:rPr lang="en-US" sz="2300" i="0" dirty="0">
                <a:solidFill>
                  <a:srgbClr val="FF99FF"/>
                </a:solidFill>
                <a:latin typeface="Times New Roman" pitchFamily="18" charset="0"/>
                <a:cs typeface="Times New Roman" pitchFamily="18" charset="0"/>
              </a:rPr>
              <a:t>• Effects of ice breakage at the end of discharging cycles</a:t>
            </a:r>
          </a:p>
          <a:p>
            <a:pPr marL="0" indent="0" algn="justLow">
              <a:buNone/>
            </a:pPr>
            <a:endParaRPr lang="en-US" sz="2300" i="0" dirty="0" smtClean="0">
              <a:solidFill>
                <a:srgbClr val="FF99FF"/>
              </a:solidFill>
              <a:latin typeface="Times New Roman" pitchFamily="18" charset="0"/>
              <a:cs typeface="Times New Roman" pitchFamily="18" charset="0"/>
            </a:endParaRPr>
          </a:p>
          <a:p>
            <a:pPr marL="0" indent="0" algn="justLow">
              <a:buNone/>
            </a:pPr>
            <a:endParaRPr lang="en-US" sz="2300"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931677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7242" y="762000"/>
            <a:ext cx="8229600" cy="5943600"/>
          </a:xfrm>
        </p:spPr>
        <p:txBody>
          <a:bodyPr/>
          <a:lstStyle/>
          <a:p>
            <a:pPr marL="0" indent="0" algn="justLow">
              <a:buNone/>
            </a:pPr>
            <a:r>
              <a:rPr lang="en-US" sz="2300" dirty="0">
                <a:solidFill>
                  <a:srgbClr val="FFFF00"/>
                </a:solidFill>
                <a:latin typeface="Times New Roman" pitchFamily="18" charset="0"/>
                <a:cs typeface="Times New Roman" pitchFamily="18" charset="0"/>
              </a:rPr>
              <a:t>Thermal energy storage (TES) is generally defined as the temporary storage of energy for later use when heating or cooling is needed. For heating applications, heat storage systems are used with energy stored at high temperatures [above 20°C (68°F)]. For cooling applications, energy is stored at low temperatures [below 20°C (68°F)]. The concept of TES is not new and was used a few centuries ago to cool churches using blocks of ice that were stored in the </a:t>
            </a:r>
            <a:r>
              <a:rPr lang="en-US" sz="2300" dirty="0" smtClean="0">
                <a:solidFill>
                  <a:srgbClr val="FFFF00"/>
                </a:solidFill>
                <a:latin typeface="Times New Roman" pitchFamily="18" charset="0"/>
                <a:cs typeface="Times New Roman" pitchFamily="18" charset="0"/>
              </a:rPr>
              <a:t>cellar</a:t>
            </a:r>
            <a:r>
              <a:rPr lang="en-US" sz="2300" dirty="0">
                <a:solidFill>
                  <a:srgbClr val="FFFF00"/>
                </a:solidFill>
                <a:latin typeface="Times New Roman" pitchFamily="18" charset="0"/>
                <a:cs typeface="Times New Roman" pitchFamily="18" charset="0"/>
              </a:rPr>
              <a:t>. </a:t>
            </a:r>
            <a:endParaRPr lang="en-US" sz="2300" dirty="0" smtClean="0">
              <a:solidFill>
                <a:srgbClr val="FFFF00"/>
              </a:solidFill>
              <a:latin typeface="Times New Roman" pitchFamily="18" charset="0"/>
              <a:cs typeface="Times New Roman" pitchFamily="18" charset="0"/>
            </a:endParaRPr>
          </a:p>
          <a:p>
            <a:pPr marL="0" indent="0" algn="justLow">
              <a:buNone/>
            </a:pPr>
            <a:r>
              <a:rPr lang="en-US" sz="2300" dirty="0" smtClean="0">
                <a:solidFill>
                  <a:srgbClr val="FFFF00"/>
                </a:solidFill>
                <a:latin typeface="Times New Roman" pitchFamily="18" charset="0"/>
                <a:cs typeface="Times New Roman" pitchFamily="18" charset="0"/>
              </a:rPr>
              <a:t>Recently</a:t>
            </a:r>
            <a:r>
              <a:rPr lang="en-US" sz="2300" dirty="0">
                <a:solidFill>
                  <a:srgbClr val="FFFF00"/>
                </a:solidFill>
                <a:latin typeface="Times New Roman" pitchFamily="18" charset="0"/>
                <a:cs typeface="Times New Roman" pitchFamily="18" charset="0"/>
              </a:rPr>
              <a:t>, TES technology has been shown to be effective especially in reducing the operating costs of cooling plant equipment. By operating the refrigeration equipment during off-peak hours to recharge the storage system and discharge the storage during on-peak hours, a significant fraction of the </a:t>
            </a:r>
            <a:r>
              <a:rPr lang="en-US" sz="2300" dirty="0" err="1">
                <a:solidFill>
                  <a:srgbClr val="FFFF00"/>
                </a:solidFill>
                <a:latin typeface="Times New Roman" pitchFamily="18" charset="0"/>
                <a:cs typeface="Times New Roman" pitchFamily="18" charset="0"/>
              </a:rPr>
              <a:t>onpeak</a:t>
            </a:r>
            <a:r>
              <a:rPr lang="en-US" sz="2300" dirty="0">
                <a:solidFill>
                  <a:srgbClr val="FFFF00"/>
                </a:solidFill>
                <a:latin typeface="Times New Roman" pitchFamily="18" charset="0"/>
                <a:cs typeface="Times New Roman" pitchFamily="18" charset="0"/>
              </a:rPr>
              <a:t> electrical demand and energy consumption is shifted to off-peak periods. </a:t>
            </a:r>
          </a:p>
          <a:p>
            <a:endParaRPr lang="ar-IQ" dirty="0"/>
          </a:p>
        </p:txBody>
      </p:sp>
      <p:sp>
        <p:nvSpPr>
          <p:cNvPr id="4" name="Rectangle 3"/>
          <p:cNvSpPr>
            <a:spLocks noChangeArrowheads="1"/>
          </p:cNvSpPr>
          <p:nvPr/>
        </p:nvSpPr>
        <p:spPr bwMode="auto">
          <a:xfrm>
            <a:off x="533400" y="367091"/>
            <a:ext cx="1828800"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1- </a:t>
            </a:r>
            <a:r>
              <a:rPr lang="en-US" sz="2000" i="0" kern="0" dirty="0">
                <a:solidFill>
                  <a:sysClr val="windowText" lastClr="000000"/>
                </a:solidFill>
              </a:rPr>
              <a:t>Introduction</a:t>
            </a:r>
            <a:endParaRPr kumimoji="0" lang="ar-IQ" sz="20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3676379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3">
                                            <p:txEl>
                                              <p:pRg st="0" end="0"/>
                                            </p:txEl>
                                          </p:spTgt>
                                        </p:tgtEl>
                                      </p:cBhvr>
                                    </p:animEffect>
                                    <p:animScale>
                                      <p:cBhvr>
                                        <p:cTn id="12" dur="250" autoRev="1" fill="hold"/>
                                        <p:tgtEl>
                                          <p:spTgt spid="3">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3">
                                            <p:txEl>
                                              <p:pRg st="1" end="1"/>
                                            </p:txEl>
                                          </p:spTgt>
                                        </p:tgtEl>
                                      </p:cBhvr>
                                    </p:animEffect>
                                    <p:animScale>
                                      <p:cBhvr>
                                        <p:cTn id="1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3399" y="367091"/>
            <a:ext cx="5181601"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5- </a:t>
            </a:r>
            <a:r>
              <a:rPr lang="en-US" sz="2000" i="0" kern="0" dirty="0">
                <a:solidFill>
                  <a:sysClr val="windowText" lastClr="000000"/>
                </a:solidFill>
              </a:rPr>
              <a:t>Energy Services Provided by TES Systems</a:t>
            </a:r>
            <a:endParaRPr kumimoji="0" lang="ar-IQ" sz="2000" b="0" i="0" u="none" strike="noStrike" kern="0" cap="none" spc="0" normalizeH="0" baseline="0" noProof="0" dirty="0" smtClean="0">
              <a:ln>
                <a:noFill/>
              </a:ln>
              <a:solidFill>
                <a:sysClr val="windowText" lastClr="000000"/>
              </a:solidFill>
              <a:effectLst/>
              <a:uLnTx/>
              <a:uFillTx/>
            </a:endParaRPr>
          </a:p>
        </p:txBody>
      </p:sp>
      <p:sp>
        <p:nvSpPr>
          <p:cNvPr id="5" name="عنصر نائب للمحتوى 2"/>
          <p:cNvSpPr txBox="1">
            <a:spLocks/>
          </p:cNvSpPr>
          <p:nvPr/>
        </p:nvSpPr>
        <p:spPr bwMode="auto">
          <a:xfrm>
            <a:off x="565244" y="820655"/>
            <a:ext cx="8229600" cy="5580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FFFF00"/>
                </a:solidFill>
                <a:latin typeface="Times New Roman" pitchFamily="18" charset="0"/>
                <a:cs typeface="Times New Roman" pitchFamily="18" charset="0"/>
              </a:rPr>
              <a:t>The main applications of TES are peak shifting, heat transport, renewable sources, waste heat, or natural cold. TES systems are used to store waste heat in the form of thermal energy to satisfy the energy required. TES systems are used to correct the discrepancy between load and supply of thermal energy and, for this reason, are important for RES integration . Furthermore, TES systems are useful to reduce peak demand, CO2 emissions, energy demand, and costs of the energy system</a:t>
            </a:r>
            <a:r>
              <a:rPr lang="en-US" sz="2300" i="0" dirty="0" smtClean="0">
                <a:solidFill>
                  <a:srgbClr val="FFFF00"/>
                </a:solidFill>
                <a:latin typeface="Times New Roman" pitchFamily="18" charset="0"/>
                <a:cs typeface="Times New Roman" pitchFamily="18" charset="0"/>
              </a:rPr>
              <a:t>, while </a:t>
            </a:r>
            <a:r>
              <a:rPr lang="en-US" sz="2300" i="0" dirty="0">
                <a:solidFill>
                  <a:srgbClr val="FFFF00"/>
                </a:solidFill>
                <a:latin typeface="Times New Roman" pitchFamily="18" charset="0"/>
                <a:cs typeface="Times New Roman" pitchFamily="18" charset="0"/>
              </a:rPr>
              <a:t>its overall efficiency is improved. A TES system uses three modes of operation: charging, storage (idle mode) and discharging (Figure </a:t>
            </a:r>
            <a:r>
              <a:rPr lang="en-US" sz="2300" i="0" dirty="0" smtClean="0">
                <a:solidFill>
                  <a:srgbClr val="FFFF00"/>
                </a:solidFill>
                <a:latin typeface="Times New Roman" pitchFamily="18" charset="0"/>
                <a:cs typeface="Times New Roman" pitchFamily="18" charset="0"/>
              </a:rPr>
              <a:t>5). </a:t>
            </a:r>
            <a:r>
              <a:rPr lang="en-US" sz="2300" i="0" dirty="0">
                <a:solidFill>
                  <a:srgbClr val="FFFF00"/>
                </a:solidFill>
                <a:latin typeface="Times New Roman" pitchFamily="18" charset="0"/>
                <a:cs typeface="Times New Roman" pitchFamily="18" charset="0"/>
              </a:rPr>
              <a:t>In the charging mode, the energy is supplied to the TES system. In the storage mode, the </a:t>
            </a:r>
            <a:r>
              <a:rPr lang="en-US" sz="2300" i="0" dirty="0" smtClean="0">
                <a:solidFill>
                  <a:srgbClr val="FFFF00"/>
                </a:solidFill>
                <a:latin typeface="Times New Roman" pitchFamily="18" charset="0"/>
                <a:cs typeface="Times New Roman" pitchFamily="18" charset="0"/>
              </a:rPr>
              <a:t>energy is </a:t>
            </a:r>
            <a:r>
              <a:rPr lang="en-US" sz="2300" i="0" dirty="0">
                <a:solidFill>
                  <a:srgbClr val="FFFF00"/>
                </a:solidFill>
                <a:latin typeface="Times New Roman" pitchFamily="18" charset="0"/>
                <a:cs typeface="Times New Roman" pitchFamily="18" charset="0"/>
              </a:rPr>
              <a:t>stored in the TES system (with the corresponding internal losses), while in the discharging mode the energy is released from the TES system to the thermal load for further </a:t>
            </a:r>
            <a:r>
              <a:rPr lang="en-US" sz="2300" i="0" dirty="0" err="1">
                <a:solidFill>
                  <a:srgbClr val="FFFF00"/>
                </a:solidFill>
                <a:latin typeface="Times New Roman" pitchFamily="18" charset="0"/>
                <a:cs typeface="Times New Roman" pitchFamily="18" charset="0"/>
              </a:rPr>
              <a:t>utilisation</a:t>
            </a:r>
            <a:r>
              <a:rPr lang="en-US" sz="2300" i="0" dirty="0">
                <a:solidFill>
                  <a:srgbClr val="FFFF00"/>
                </a:solidFill>
                <a:latin typeface="Times New Roman" pitchFamily="18" charset="0"/>
                <a:cs typeface="Times New Roman" pitchFamily="18" charset="0"/>
              </a:rPr>
              <a:t>. The energy storage</a:t>
            </a:r>
          </a:p>
          <a:p>
            <a:pPr marL="0" indent="0" algn="justLow">
              <a:buNone/>
            </a:pPr>
            <a:r>
              <a:rPr lang="en-US" sz="2300" i="0" dirty="0">
                <a:solidFill>
                  <a:srgbClr val="FFFF00"/>
                </a:solidFill>
                <a:latin typeface="Times New Roman" pitchFamily="18" charset="0"/>
                <a:cs typeface="Times New Roman" pitchFamily="18" charset="0"/>
              </a:rPr>
              <a:t>must have adequate power capacity and energy </a:t>
            </a:r>
            <a:r>
              <a:rPr lang="en-US" sz="2300" i="0" dirty="0" smtClean="0">
                <a:solidFill>
                  <a:srgbClr val="FFFF00"/>
                </a:solidFill>
                <a:latin typeface="Times New Roman" pitchFamily="18" charset="0"/>
                <a:cs typeface="Times New Roman" pitchFamily="18" charset="0"/>
              </a:rPr>
              <a:t>capacity. </a:t>
            </a:r>
          </a:p>
        </p:txBody>
      </p:sp>
    </p:spTree>
    <p:extLst>
      <p:ext uri="{BB962C8B-B14F-4D97-AF65-F5344CB8AC3E}">
        <p14:creationId xmlns:p14="http://schemas.microsoft.com/office/powerpoint/2010/main" val="792966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565244" y="381001"/>
            <a:ext cx="82296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smtClean="0">
                <a:solidFill>
                  <a:srgbClr val="FFFF00"/>
                </a:solidFill>
                <a:latin typeface="Times New Roman" pitchFamily="18" charset="0"/>
                <a:cs typeface="Times New Roman" pitchFamily="18" charset="0"/>
              </a:rPr>
              <a:t>The </a:t>
            </a:r>
            <a:r>
              <a:rPr lang="en-US" sz="2300" i="0" dirty="0">
                <a:solidFill>
                  <a:srgbClr val="FFFF00"/>
                </a:solidFill>
                <a:latin typeface="Times New Roman" pitchFamily="18" charset="0"/>
                <a:cs typeface="Times New Roman" pitchFamily="18" charset="0"/>
              </a:rPr>
              <a:t>main energy services provided by TES </a:t>
            </a:r>
            <a:r>
              <a:rPr lang="en-US" sz="2300" i="0" dirty="0" smtClean="0">
                <a:solidFill>
                  <a:srgbClr val="FFFF00"/>
                </a:solidFill>
                <a:latin typeface="Times New Roman" pitchFamily="18" charset="0"/>
                <a:cs typeface="Times New Roman" pitchFamily="18" charset="0"/>
              </a:rPr>
              <a:t>technologies include: </a:t>
            </a:r>
          </a:p>
          <a:p>
            <a:pPr marL="0" indent="0" algn="justLow">
              <a:buNone/>
            </a:pPr>
            <a:r>
              <a:rPr lang="en-US" sz="2300" i="0" dirty="0" smtClean="0">
                <a:solidFill>
                  <a:srgbClr val="FFC000"/>
                </a:solidFill>
                <a:latin typeface="Times New Roman" pitchFamily="18" charset="0"/>
                <a:cs typeface="Times New Roman" pitchFamily="18" charset="0"/>
              </a:rPr>
              <a:t>1- The </a:t>
            </a:r>
            <a:r>
              <a:rPr lang="en-US" sz="2300" i="0" dirty="0">
                <a:solidFill>
                  <a:srgbClr val="FFC000"/>
                </a:solidFill>
                <a:latin typeface="Times New Roman" pitchFamily="18" charset="0"/>
                <a:cs typeface="Times New Roman" pitchFamily="18" charset="0"/>
              </a:rPr>
              <a:t>decoupling of generation and demand for heat and cooling with respect to the power demand</a:t>
            </a:r>
            <a:r>
              <a:rPr lang="en-US" sz="2300" i="0" dirty="0" smtClean="0">
                <a:solidFill>
                  <a:srgbClr val="FFC000"/>
                </a:solidFill>
                <a:latin typeface="Times New Roman" pitchFamily="18" charset="0"/>
                <a:cs typeface="Times New Roman" pitchFamily="18" charset="0"/>
              </a:rPr>
              <a:t>.</a:t>
            </a:r>
          </a:p>
          <a:p>
            <a:pPr marL="0" indent="0" algn="justLow">
              <a:buNone/>
            </a:pPr>
            <a:r>
              <a:rPr lang="en-US" sz="2300" i="0" dirty="0" smtClean="0">
                <a:solidFill>
                  <a:srgbClr val="FFC000"/>
                </a:solidFill>
                <a:latin typeface="Times New Roman" pitchFamily="18" charset="0"/>
                <a:cs typeface="Times New Roman" pitchFamily="18" charset="0"/>
              </a:rPr>
              <a:t>2- The increase of energy efficiency in the energy system, for example by storing industrial waste heat that would otherwise be lost.</a:t>
            </a:r>
          </a:p>
          <a:p>
            <a:pPr marL="0" indent="0" algn="justLow">
              <a:buNone/>
            </a:pPr>
            <a:r>
              <a:rPr lang="en-US" sz="2300" i="0" dirty="0" smtClean="0">
                <a:solidFill>
                  <a:srgbClr val="FFC000"/>
                </a:solidFill>
                <a:latin typeface="Times New Roman" pitchFamily="18" charset="0"/>
                <a:cs typeface="Times New Roman" pitchFamily="18" charset="0"/>
              </a:rPr>
              <a:t>3- The </a:t>
            </a:r>
            <a:r>
              <a:rPr lang="en-US" sz="2300" i="0" dirty="0">
                <a:solidFill>
                  <a:srgbClr val="FFC000"/>
                </a:solidFill>
                <a:latin typeface="Times New Roman" pitchFamily="18" charset="0"/>
                <a:cs typeface="Times New Roman" pitchFamily="18" charset="0"/>
              </a:rPr>
              <a:t>reduction of the greenhouse gas emissions in the heating and cooling sector, obtained by enabling the use of a larger amount of renewable energy taken from wind, solar thermal and photovoltaic, biomass, and geothermal technologies.</a:t>
            </a:r>
          </a:p>
          <a:p>
            <a:pPr marL="0" indent="0" algn="justLow">
              <a:buNone/>
            </a:pPr>
            <a:r>
              <a:rPr lang="en-US" sz="2300" i="0" dirty="0" smtClean="0">
                <a:solidFill>
                  <a:srgbClr val="FFC000"/>
                </a:solidFill>
                <a:latin typeface="Times New Roman" pitchFamily="18" charset="0"/>
                <a:cs typeface="Times New Roman" pitchFamily="18" charset="0"/>
              </a:rPr>
              <a:t>4- The </a:t>
            </a:r>
            <a:r>
              <a:rPr lang="en-US" sz="2300" i="0" dirty="0">
                <a:solidFill>
                  <a:srgbClr val="FFC000"/>
                </a:solidFill>
                <a:latin typeface="Times New Roman" pitchFamily="18" charset="0"/>
                <a:cs typeface="Times New Roman" pitchFamily="18" charset="0"/>
              </a:rPr>
              <a:t>increase in flexibility and security of supply, because of availability of supplying heat and power when the demand is high, at relatively low </a:t>
            </a:r>
            <a:r>
              <a:rPr lang="en-US" sz="2300" i="0" dirty="0" smtClean="0">
                <a:solidFill>
                  <a:srgbClr val="FFC000"/>
                </a:solidFill>
                <a:latin typeface="Times New Roman" pitchFamily="18" charset="0"/>
                <a:cs typeface="Times New Roman" pitchFamily="18" charset="0"/>
              </a:rPr>
              <a:t>cost. </a:t>
            </a:r>
            <a:endParaRPr lang="en-US" sz="2300" i="0" dirty="0">
              <a:solidFill>
                <a:srgbClr val="FFC000"/>
              </a:solidFill>
              <a:latin typeface="Times New Roman" pitchFamily="18" charset="0"/>
              <a:cs typeface="Times New Roman" pitchFamily="18" charset="0"/>
            </a:endParaRPr>
          </a:p>
          <a:p>
            <a:pPr marL="0" indent="0" algn="justLow">
              <a:buNone/>
            </a:pPr>
            <a:endParaRPr lang="en-US" sz="2300" i="0" dirty="0" smtClean="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795530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609600"/>
            <a:ext cx="8494388"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مستطيل 4"/>
          <p:cNvSpPr/>
          <p:nvPr/>
        </p:nvSpPr>
        <p:spPr>
          <a:xfrm>
            <a:off x="914400" y="3486090"/>
            <a:ext cx="7411406" cy="400110"/>
          </a:xfrm>
          <a:prstGeom prst="rect">
            <a:avLst/>
          </a:prstGeom>
        </p:spPr>
        <p:txBody>
          <a:bodyPr wrap="square">
            <a:spAutoFit/>
          </a:bodyPr>
          <a:lstStyle/>
          <a:p>
            <a:r>
              <a:rPr lang="en-US" sz="2000" dirty="0" smtClean="0"/>
              <a:t>Figure 5. </a:t>
            </a:r>
            <a:r>
              <a:rPr lang="en-US" sz="2000" dirty="0"/>
              <a:t>Schematic of thermal energy storage (TES) operation modes.</a:t>
            </a:r>
            <a:endParaRPr lang="ar-IQ" sz="2000" dirty="0"/>
          </a:p>
        </p:txBody>
      </p:sp>
    </p:spTree>
    <p:extLst>
      <p:ext uri="{BB962C8B-B14F-4D97-AF65-F5344CB8AC3E}">
        <p14:creationId xmlns:p14="http://schemas.microsoft.com/office/powerpoint/2010/main" val="4224385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arn(inVertical)">
                                      <p:cBhvr>
                                        <p:cTn id="7" dur="500"/>
                                        <p:tgtEl>
                                          <p:spTgt spid="512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3399" y="367091"/>
            <a:ext cx="4267201"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6- </a:t>
            </a:r>
            <a:r>
              <a:rPr lang="en-US" sz="2000" i="0" kern="0" dirty="0">
                <a:solidFill>
                  <a:sysClr val="windowText" lastClr="000000"/>
                </a:solidFill>
              </a:rPr>
              <a:t>Parameters of the TES Technologies</a:t>
            </a:r>
            <a:endParaRPr kumimoji="0" lang="ar-IQ" sz="2000" b="0" i="0" u="none" strike="noStrike" kern="0" cap="none" spc="0" normalizeH="0" baseline="0" noProof="0" dirty="0" smtClean="0">
              <a:ln>
                <a:noFill/>
              </a:ln>
              <a:solidFill>
                <a:sysClr val="windowText" lastClr="000000"/>
              </a:solidFill>
              <a:effectLst/>
              <a:uLnTx/>
              <a:uFillTx/>
            </a:endParaRPr>
          </a:p>
        </p:txBody>
      </p:sp>
      <p:sp>
        <p:nvSpPr>
          <p:cNvPr id="5" name="عنصر نائب للمحتوى 2"/>
          <p:cNvSpPr txBox="1">
            <a:spLocks/>
          </p:cNvSpPr>
          <p:nvPr/>
        </p:nvSpPr>
        <p:spPr bwMode="auto">
          <a:xfrm>
            <a:off x="565244" y="820655"/>
            <a:ext cx="8229600" cy="5580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FFFF00"/>
                </a:solidFill>
                <a:latin typeface="Times New Roman" pitchFamily="18" charset="0"/>
                <a:cs typeface="Times New Roman" pitchFamily="18" charset="0"/>
              </a:rPr>
              <a:t>Three main parameters are used to represent the TES technologies</a:t>
            </a:r>
            <a:r>
              <a:rPr lang="en-US" sz="2300" i="0" dirty="0" smtClean="0">
                <a:solidFill>
                  <a:srgbClr val="FFFF00"/>
                </a:solidFill>
                <a:latin typeface="Times New Roman" pitchFamily="18" charset="0"/>
                <a:cs typeface="Times New Roman" pitchFamily="18" charset="0"/>
              </a:rPr>
              <a:t>:</a:t>
            </a:r>
            <a:endParaRPr lang="en-US" sz="2300" i="0" dirty="0">
              <a:solidFill>
                <a:srgbClr val="FFFF00"/>
              </a:solidFill>
              <a:latin typeface="Times New Roman" pitchFamily="18" charset="0"/>
              <a:cs typeface="Times New Roman" pitchFamily="18" charset="0"/>
            </a:endParaRPr>
          </a:p>
          <a:p>
            <a:pPr marL="0" indent="0" algn="justLow">
              <a:buNone/>
            </a:pPr>
            <a:r>
              <a:rPr lang="en-US" sz="2300" i="0" dirty="0">
                <a:solidFill>
                  <a:srgbClr val="FFFF00"/>
                </a:solidFill>
                <a:latin typeface="Times New Roman" pitchFamily="18" charset="0"/>
                <a:cs typeface="Times New Roman" pitchFamily="18" charset="0"/>
              </a:rPr>
              <a:t>1-The operating temperature of the energy storage material compared with the indoor temperature: for this purpose, there are low-temperature TES material and high-temperature TES material. Examples could be building heating (25–50 </a:t>
            </a:r>
            <a:r>
              <a:rPr lang="en-US" sz="2300" i="0" dirty="0" smtClean="0">
                <a:solidFill>
                  <a:srgbClr val="FFFF00"/>
                </a:solidFill>
                <a:latin typeface="Times New Roman" pitchFamily="18" charset="0"/>
                <a:cs typeface="Times New Roman" pitchFamily="18" charset="0"/>
              </a:rPr>
              <a:t>̊ C</a:t>
            </a:r>
            <a:r>
              <a:rPr lang="en-US" sz="2300" i="0" dirty="0">
                <a:solidFill>
                  <a:srgbClr val="FFFF00"/>
                </a:solidFill>
                <a:latin typeface="Times New Roman" pitchFamily="18" charset="0"/>
                <a:cs typeface="Times New Roman" pitchFamily="18" charset="0"/>
              </a:rPr>
              <a:t>), building cooling (</a:t>
            </a:r>
            <a:r>
              <a:rPr lang="en-US" sz="2300" i="0" dirty="0" smtClean="0">
                <a:solidFill>
                  <a:srgbClr val="FFFF00"/>
                </a:solidFill>
                <a:latin typeface="Times New Roman" pitchFamily="18" charset="0"/>
                <a:cs typeface="Times New Roman" pitchFamily="18" charset="0"/>
              </a:rPr>
              <a:t>0–12 ̊ C</a:t>
            </a:r>
            <a:r>
              <a:rPr lang="en-US" sz="2300" i="0" dirty="0">
                <a:solidFill>
                  <a:srgbClr val="FFFF00"/>
                </a:solidFill>
                <a:latin typeface="Times New Roman" pitchFamily="18" charset="0"/>
                <a:cs typeface="Times New Roman" pitchFamily="18" charset="0"/>
              </a:rPr>
              <a:t>), industrial cooling (less than </a:t>
            </a:r>
            <a:r>
              <a:rPr lang="en-US" sz="2300" i="0" dirty="0" smtClean="0">
                <a:solidFill>
                  <a:srgbClr val="FFFF00"/>
                </a:solidFill>
                <a:latin typeface="Times New Roman" pitchFamily="18" charset="0"/>
                <a:cs typeface="Times New Roman" pitchFamily="18" charset="0"/>
              </a:rPr>
              <a:t>18 ̊ C</a:t>
            </a:r>
            <a:r>
              <a:rPr lang="en-US" sz="2300" i="0" dirty="0">
                <a:solidFill>
                  <a:srgbClr val="FFFF00"/>
                </a:solidFill>
                <a:latin typeface="Times New Roman" pitchFamily="18" charset="0"/>
                <a:cs typeface="Times New Roman" pitchFamily="18" charset="0"/>
              </a:rPr>
              <a:t>), and industrial heat storage (over 175 </a:t>
            </a:r>
            <a:r>
              <a:rPr lang="en-US" sz="2300" i="0" dirty="0" smtClean="0">
                <a:solidFill>
                  <a:srgbClr val="FFFF00"/>
                </a:solidFill>
                <a:latin typeface="Times New Roman" pitchFamily="18" charset="0"/>
                <a:cs typeface="Times New Roman" pitchFamily="18" charset="0"/>
              </a:rPr>
              <a:t>̊ C).</a:t>
            </a:r>
          </a:p>
          <a:p>
            <a:pPr marL="0" indent="0" algn="justLow">
              <a:buNone/>
            </a:pPr>
            <a:r>
              <a:rPr lang="en-US" sz="2300" i="0" dirty="0">
                <a:solidFill>
                  <a:srgbClr val="FFFF00"/>
                </a:solidFill>
                <a:latin typeface="Times New Roman" pitchFamily="18" charset="0"/>
                <a:cs typeface="Times New Roman" pitchFamily="18" charset="0"/>
              </a:rPr>
              <a:t>2-The state of TES material: a distinction is made between sensible heat storage and latent heat storage. The sensible heat is the heat that determines a temperature change (increase or decrease ) in a thermal storage material, without changing its chemical composition or phase. The latent heat is the heat that determines the phase change (the transition from solid to liquid or from liquid to </a:t>
            </a:r>
            <a:r>
              <a:rPr lang="en-US" sz="2300" i="0" dirty="0" err="1">
                <a:solidFill>
                  <a:srgbClr val="FFFF00"/>
                </a:solidFill>
                <a:latin typeface="Times New Roman" pitchFamily="18" charset="0"/>
                <a:cs typeface="Times New Roman" pitchFamily="18" charset="0"/>
              </a:rPr>
              <a:t>vapour</a:t>
            </a:r>
            <a:r>
              <a:rPr lang="en-US" sz="2300" i="0" dirty="0">
                <a:solidFill>
                  <a:srgbClr val="FFFF00"/>
                </a:solidFill>
                <a:latin typeface="Times New Roman" pitchFamily="18" charset="0"/>
                <a:cs typeface="Times New Roman" pitchFamily="18" charset="0"/>
              </a:rPr>
              <a:t>) in a thermal storage material without modifying the storage material temperature (Figure </a:t>
            </a:r>
            <a:r>
              <a:rPr lang="en-US" sz="2300" i="0" dirty="0" smtClean="0">
                <a:solidFill>
                  <a:srgbClr val="FFFF00"/>
                </a:solidFill>
                <a:latin typeface="Times New Roman" pitchFamily="18" charset="0"/>
                <a:cs typeface="Times New Roman" pitchFamily="18" charset="0"/>
              </a:rPr>
              <a:t>6).</a:t>
            </a:r>
          </a:p>
        </p:txBody>
      </p:sp>
    </p:spTree>
    <p:extLst>
      <p:ext uri="{BB962C8B-B14F-4D97-AF65-F5344CB8AC3E}">
        <p14:creationId xmlns:p14="http://schemas.microsoft.com/office/powerpoint/2010/main" val="1716797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565244" y="381000"/>
            <a:ext cx="82296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FFFF00"/>
                </a:solidFill>
                <a:latin typeface="Times New Roman" pitchFamily="18" charset="0"/>
                <a:cs typeface="Times New Roman" pitchFamily="18" charset="0"/>
              </a:rPr>
              <a:t>A phase change takes place in a thermal storage material during heat exchange without variation in the material chemical structure. During the phase change, the heat could be absorbed (in the melting process) or released (in the freezing process).</a:t>
            </a:r>
          </a:p>
          <a:p>
            <a:pPr marL="0" indent="0" algn="justLow">
              <a:buNone/>
            </a:pPr>
            <a:r>
              <a:rPr lang="en-US" sz="2300" i="0" dirty="0">
                <a:solidFill>
                  <a:srgbClr val="FFFF00"/>
                </a:solidFill>
                <a:latin typeface="Times New Roman" pitchFamily="18" charset="0"/>
                <a:cs typeface="Times New Roman" pitchFamily="18" charset="0"/>
              </a:rPr>
              <a:t>3-The time period of the stored thermal energy: the time periods are short-term (diurnal thermal storage) and medium or long-term (seasonal or annual thermal storage</a:t>
            </a:r>
            <a:r>
              <a:rPr lang="en-US" sz="2300" i="0" dirty="0" smtClean="0">
                <a:solidFill>
                  <a:srgbClr val="FFFF00"/>
                </a:solidFill>
                <a:latin typeface="Times New Roman" pitchFamily="18" charset="0"/>
                <a:cs typeface="Times New Roman" pitchFamily="18" charset="0"/>
              </a:rPr>
              <a:t>). Short-term </a:t>
            </a:r>
            <a:r>
              <a:rPr lang="en-US" sz="2300" i="0" dirty="0">
                <a:solidFill>
                  <a:srgbClr val="FFFF00"/>
                </a:solidFill>
                <a:latin typeface="Times New Roman" pitchFamily="18" charset="0"/>
                <a:cs typeface="Times New Roman" pitchFamily="18" charset="0"/>
              </a:rPr>
              <a:t>TES is used to shift peak power loads from a couple of hours to a day, to reduce the sizing of the system and obtain economic benefits from time-variable energy </a:t>
            </a:r>
            <a:r>
              <a:rPr lang="en-US" sz="2300" i="0" dirty="0" smtClean="0">
                <a:solidFill>
                  <a:srgbClr val="FFFF00"/>
                </a:solidFill>
                <a:latin typeface="Times New Roman" pitchFamily="18" charset="0"/>
                <a:cs typeface="Times New Roman" pitchFamily="18" charset="0"/>
              </a:rPr>
              <a:t>tariffs </a:t>
            </a:r>
            <a:r>
              <a:rPr lang="en-US" sz="2300" i="0" dirty="0">
                <a:solidFill>
                  <a:srgbClr val="FFFF00"/>
                </a:solidFill>
                <a:latin typeface="Times New Roman" pitchFamily="18" charset="0"/>
                <a:cs typeface="Times New Roman" pitchFamily="18" charset="0"/>
              </a:rPr>
              <a:t>or prices. Medium-term and long-term TES refers to seasonal energy storage, in which a delay from a few weeks to some months is </a:t>
            </a:r>
            <a:r>
              <a:rPr lang="en-US" sz="2300" i="0" dirty="0" smtClean="0">
                <a:solidFill>
                  <a:srgbClr val="FFFF00"/>
                </a:solidFill>
                <a:latin typeface="Times New Roman" pitchFamily="18" charset="0"/>
                <a:cs typeface="Times New Roman" pitchFamily="18" charset="0"/>
              </a:rPr>
              <a:t>considered.</a:t>
            </a:r>
            <a:endParaRPr lang="en-US" sz="2300" i="0" dirty="0">
              <a:solidFill>
                <a:srgbClr val="FFFF00"/>
              </a:solidFill>
              <a:latin typeface="Times New Roman" pitchFamily="18" charset="0"/>
              <a:cs typeface="Times New Roman" pitchFamily="18" charset="0"/>
            </a:endParaRPr>
          </a:p>
          <a:p>
            <a:pPr marL="0" indent="0" algn="justLow">
              <a:buNone/>
            </a:pPr>
            <a:endParaRPr lang="en-US" sz="2300" i="0" dirty="0">
              <a:solidFill>
                <a:srgbClr val="00FFFF"/>
              </a:solidFill>
              <a:latin typeface="Times New Roman" pitchFamily="18" charset="0"/>
              <a:cs typeface="Times New Roman" pitchFamily="18" charset="0"/>
            </a:endParaRPr>
          </a:p>
        </p:txBody>
      </p:sp>
    </p:spTree>
    <p:extLst>
      <p:ext uri="{BB962C8B-B14F-4D97-AF65-F5344CB8AC3E}">
        <p14:creationId xmlns:p14="http://schemas.microsoft.com/office/powerpoint/2010/main" val="513045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565244" y="381000"/>
            <a:ext cx="82296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FFFF00"/>
                </a:solidFill>
                <a:latin typeface="Times New Roman" pitchFamily="18" charset="0"/>
                <a:cs typeface="Times New Roman" pitchFamily="18" charset="0"/>
              </a:rPr>
              <a:t>The performance of air-to-air heat exchangers depends on the type of heat and mass transfer involved and is typically measured in terms of:</a:t>
            </a:r>
          </a:p>
          <a:p>
            <a:pPr marL="0" indent="0" algn="justLow">
              <a:buNone/>
            </a:pPr>
            <a:r>
              <a:rPr lang="en-US" sz="2300" i="0" dirty="0">
                <a:solidFill>
                  <a:srgbClr val="FFFF00"/>
                </a:solidFill>
                <a:latin typeface="Times New Roman" pitchFamily="18" charset="0"/>
                <a:cs typeface="Times New Roman" pitchFamily="18" charset="0"/>
              </a:rPr>
              <a:t>• </a:t>
            </a:r>
            <a:r>
              <a:rPr lang="en-US" sz="2300" i="0" dirty="0" smtClean="0">
                <a:solidFill>
                  <a:srgbClr val="FFFF00"/>
                </a:solidFill>
                <a:latin typeface="Times New Roman" pitchFamily="18" charset="0"/>
                <a:cs typeface="Times New Roman" pitchFamily="18" charset="0"/>
              </a:rPr>
              <a:t>Sensible </a:t>
            </a:r>
            <a:r>
              <a:rPr lang="en-US" sz="2300" i="0" dirty="0">
                <a:solidFill>
                  <a:srgbClr val="FFFF00"/>
                </a:solidFill>
                <a:latin typeface="Times New Roman" pitchFamily="18" charset="0"/>
                <a:cs typeface="Times New Roman" pitchFamily="18" charset="0"/>
              </a:rPr>
              <a:t>energy transfer using </a:t>
            </a:r>
            <a:r>
              <a:rPr lang="en-US" sz="2300" i="0" dirty="0" smtClean="0">
                <a:solidFill>
                  <a:srgbClr val="FFFF00"/>
                </a:solidFill>
                <a:latin typeface="Times New Roman" pitchFamily="18" charset="0"/>
                <a:cs typeface="Times New Roman" pitchFamily="18" charset="0"/>
              </a:rPr>
              <a:t>dry-bulb </a:t>
            </a:r>
            <a:r>
              <a:rPr lang="en-US" sz="2300" i="0" dirty="0">
                <a:solidFill>
                  <a:srgbClr val="FFFF00"/>
                </a:solidFill>
                <a:latin typeface="Times New Roman" pitchFamily="18" charset="0"/>
                <a:cs typeface="Times New Roman" pitchFamily="18" charset="0"/>
              </a:rPr>
              <a:t>temperature</a:t>
            </a:r>
          </a:p>
          <a:p>
            <a:pPr marL="0" indent="0" algn="justLow">
              <a:buNone/>
            </a:pPr>
            <a:r>
              <a:rPr lang="en-US" sz="2300" i="0" dirty="0">
                <a:solidFill>
                  <a:srgbClr val="FFFF00"/>
                </a:solidFill>
                <a:latin typeface="Times New Roman" pitchFamily="18" charset="0"/>
                <a:cs typeface="Times New Roman" pitchFamily="18" charset="0"/>
              </a:rPr>
              <a:t>• Latent energy transfer using humidity ratio</a:t>
            </a:r>
          </a:p>
          <a:p>
            <a:pPr marL="0" indent="0" algn="justLow">
              <a:buNone/>
            </a:pPr>
            <a:r>
              <a:rPr lang="en-US" sz="2300" i="0" dirty="0">
                <a:solidFill>
                  <a:srgbClr val="FFFF00"/>
                </a:solidFill>
                <a:latin typeface="Times New Roman" pitchFamily="18" charset="0"/>
                <a:cs typeface="Times New Roman" pitchFamily="18" charset="0"/>
              </a:rPr>
              <a:t>• Total energy transfer using </a:t>
            </a:r>
            <a:r>
              <a:rPr lang="en-US" sz="2300" i="0" dirty="0" smtClean="0">
                <a:solidFill>
                  <a:srgbClr val="FFFF00"/>
                </a:solidFill>
                <a:latin typeface="Times New Roman" pitchFamily="18" charset="0"/>
                <a:cs typeface="Times New Roman" pitchFamily="18" charset="0"/>
              </a:rPr>
              <a:t>enthalpy</a:t>
            </a:r>
          </a:p>
          <a:p>
            <a:pPr marL="0" indent="0" algn="justLow">
              <a:buNone/>
            </a:pPr>
            <a:r>
              <a:rPr lang="en-US" sz="2300" i="0" dirty="0">
                <a:solidFill>
                  <a:srgbClr val="FFFF00"/>
                </a:solidFill>
                <a:latin typeface="Times New Roman" pitchFamily="18" charset="0"/>
                <a:cs typeface="Times New Roman" pitchFamily="18" charset="0"/>
              </a:rPr>
              <a:t>Figure </a:t>
            </a:r>
            <a:r>
              <a:rPr lang="en-US" sz="2300" i="0" dirty="0" smtClean="0">
                <a:solidFill>
                  <a:srgbClr val="FFFF00"/>
                </a:solidFill>
                <a:latin typeface="Times New Roman" pitchFamily="18" charset="0"/>
                <a:cs typeface="Times New Roman" pitchFamily="18" charset="0"/>
              </a:rPr>
              <a:t>5 </a:t>
            </a:r>
            <a:r>
              <a:rPr lang="en-US" sz="2300" i="0" dirty="0">
                <a:solidFill>
                  <a:srgbClr val="FFFF00"/>
                </a:solidFill>
                <a:latin typeface="Times New Roman" pitchFamily="18" charset="0"/>
                <a:cs typeface="Times New Roman" pitchFamily="18" charset="0"/>
              </a:rPr>
              <a:t>illustrates a basic model for a heat exchanger between two streams of fluids (typically air).</a:t>
            </a:r>
          </a:p>
          <a:p>
            <a:pPr marL="0" indent="0" algn="justLow">
              <a:buNone/>
            </a:pPr>
            <a:r>
              <a:rPr lang="en-US" sz="2300" i="0" dirty="0">
                <a:solidFill>
                  <a:srgbClr val="FFFF00"/>
                </a:solidFill>
                <a:latin typeface="Times New Roman" pitchFamily="18" charset="0"/>
                <a:cs typeface="Times New Roman" pitchFamily="18" charset="0"/>
              </a:rPr>
              <a:t>The figure indicates the following parameters</a:t>
            </a:r>
            <a:r>
              <a:rPr lang="en-US" sz="2300" i="0" dirty="0" smtClean="0">
                <a:solidFill>
                  <a:srgbClr val="FFFF00"/>
                </a:solidFill>
                <a:latin typeface="Times New Roman" pitchFamily="18" charset="0"/>
                <a:cs typeface="Times New Roman" pitchFamily="18" charset="0"/>
              </a:rPr>
              <a:t>:</a:t>
            </a:r>
          </a:p>
          <a:p>
            <a:pPr marL="0" indent="0" algn="justLow">
              <a:buNone/>
            </a:pPr>
            <a:r>
              <a:rPr lang="en-US" sz="2300" i="0" dirty="0" smtClean="0">
                <a:solidFill>
                  <a:srgbClr val="FFFF00"/>
                </a:solidFill>
                <a:latin typeface="Times New Roman" pitchFamily="18" charset="0"/>
                <a:cs typeface="Times New Roman" pitchFamily="18" charset="0"/>
              </a:rPr>
              <a:t>-Xi (</a:t>
            </a:r>
            <a:r>
              <a:rPr lang="en-US" sz="2300" i="0" dirty="0">
                <a:solidFill>
                  <a:srgbClr val="FFFF00"/>
                </a:solidFill>
                <a:latin typeface="Times New Roman" pitchFamily="18" charset="0"/>
                <a:cs typeface="Times New Roman" pitchFamily="18" charset="0"/>
              </a:rPr>
              <a:t>i =1,2,3, and 4) is one of three possible characteristics of the fluid: temperature (for sensible heat), humidity ratio (for latent heat), and enthalpy (for total heat).</a:t>
            </a:r>
          </a:p>
          <a:p>
            <a:pPr marL="0" indent="0" algn="justLow">
              <a:buNone/>
            </a:pPr>
            <a:r>
              <a:rPr lang="en-US" sz="2300" i="0" dirty="0" smtClean="0">
                <a:solidFill>
                  <a:srgbClr val="FFFF00"/>
                </a:solidFill>
                <a:latin typeface="Times New Roman" pitchFamily="18" charset="0"/>
                <a:cs typeface="Times New Roman" pitchFamily="18" charset="0"/>
              </a:rPr>
              <a:t>-min </a:t>
            </a:r>
            <a:r>
              <a:rPr lang="en-US" sz="2300" i="0" dirty="0">
                <a:solidFill>
                  <a:srgbClr val="FFFF00"/>
                </a:solidFill>
                <a:latin typeface="Times New Roman" pitchFamily="18" charset="0"/>
                <a:cs typeface="Times New Roman" pitchFamily="18" charset="0"/>
              </a:rPr>
              <a:t>is the mass flow rate of the fluid stream from which heat is recovered.</a:t>
            </a:r>
          </a:p>
          <a:p>
            <a:pPr marL="0" indent="0" algn="justLow">
              <a:buNone/>
            </a:pPr>
            <a:r>
              <a:rPr lang="en-US" sz="2300" i="0" dirty="0" smtClean="0">
                <a:solidFill>
                  <a:srgbClr val="FFFF00"/>
                </a:solidFill>
                <a:latin typeface="Times New Roman" pitchFamily="18" charset="0"/>
                <a:cs typeface="Times New Roman" pitchFamily="18" charset="0"/>
              </a:rPr>
              <a:t>-</a:t>
            </a:r>
            <a:r>
              <a:rPr lang="en-US" sz="2300" i="0" dirty="0" err="1" smtClean="0">
                <a:solidFill>
                  <a:srgbClr val="FFFF00"/>
                </a:solidFill>
                <a:latin typeface="Times New Roman" pitchFamily="18" charset="0"/>
                <a:cs typeface="Times New Roman" pitchFamily="18" charset="0"/>
              </a:rPr>
              <a:t>mout</a:t>
            </a:r>
            <a:r>
              <a:rPr lang="en-US" sz="2300" i="0" dirty="0" smtClean="0">
                <a:solidFill>
                  <a:srgbClr val="FFFF00"/>
                </a:solidFill>
                <a:latin typeface="Times New Roman" pitchFamily="18" charset="0"/>
                <a:cs typeface="Times New Roman" pitchFamily="18" charset="0"/>
              </a:rPr>
              <a:t> </a:t>
            </a:r>
            <a:r>
              <a:rPr lang="en-US" sz="2300" i="0" dirty="0">
                <a:solidFill>
                  <a:srgbClr val="FFFF00"/>
                </a:solidFill>
                <a:latin typeface="Times New Roman" pitchFamily="18" charset="0"/>
                <a:cs typeface="Times New Roman" pitchFamily="18" charset="0"/>
              </a:rPr>
              <a:t>is the mass flow rate of the fluid stream that recovers heat.</a:t>
            </a:r>
          </a:p>
          <a:p>
            <a:pPr marL="0" indent="0" algn="justLow">
              <a:buNone/>
            </a:pPr>
            <a:endParaRPr lang="en-US" sz="2300" i="0" dirty="0">
              <a:solidFill>
                <a:srgbClr val="00FFFF"/>
              </a:solidFill>
              <a:latin typeface="Times New Roman" pitchFamily="18" charset="0"/>
              <a:cs typeface="Times New Roman" pitchFamily="18" charset="0"/>
            </a:endParaRPr>
          </a:p>
        </p:txBody>
      </p:sp>
    </p:spTree>
    <p:extLst>
      <p:ext uri="{BB962C8B-B14F-4D97-AF65-F5344CB8AC3E}">
        <p14:creationId xmlns:p14="http://schemas.microsoft.com/office/powerpoint/2010/main" val="251430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1143000" y="3962400"/>
            <a:ext cx="6820852"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i="0" dirty="0">
                <a:solidFill>
                  <a:schemeClr val="tx1"/>
                </a:solidFill>
                <a:latin typeface="Times New Roman" pitchFamily="18" charset="0"/>
              </a:rPr>
              <a:t>Fig. </a:t>
            </a:r>
            <a:r>
              <a:rPr lang="en-US" sz="2000" i="0" dirty="0" smtClean="0">
                <a:solidFill>
                  <a:schemeClr val="tx1"/>
                </a:solidFill>
                <a:latin typeface="Times New Roman" pitchFamily="18" charset="0"/>
              </a:rPr>
              <a:t>6 Phase change </a:t>
            </a:r>
            <a:r>
              <a:rPr lang="en-US" sz="2000" i="0" dirty="0">
                <a:solidFill>
                  <a:schemeClr val="tx1"/>
                </a:solidFill>
                <a:latin typeface="Times New Roman" pitchFamily="18" charset="0"/>
              </a:rPr>
              <a:t>phenomena of thermal storage material. </a:t>
            </a:r>
            <a:r>
              <a:rPr lang="en-US" sz="2000" i="0" dirty="0" smtClean="0">
                <a:solidFill>
                  <a:schemeClr val="tx1"/>
                </a:solidFill>
                <a:latin typeface="Times New Roman" pitchFamily="18" charset="0"/>
              </a:rPr>
              <a:t>   (</a:t>
            </a:r>
            <a:r>
              <a:rPr lang="en-US" sz="2000" i="0" dirty="0">
                <a:solidFill>
                  <a:schemeClr val="tx1"/>
                </a:solidFill>
                <a:latin typeface="Times New Roman" pitchFamily="18" charset="0"/>
              </a:rPr>
              <a:t>a) Melting process; (b) freezing process..</a:t>
            </a:r>
            <a:endParaRPr lang="ar-IQ" sz="2000" i="0" dirty="0">
              <a:solidFill>
                <a:schemeClr val="tx1"/>
              </a:solidFill>
              <a:latin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457" y="990600"/>
            <a:ext cx="7881937" cy="2677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5387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098"/>
                                        </p:tgtEl>
                                        <p:attrNameLst>
                                          <p:attrName>style.visibility</p:attrName>
                                        </p:attrNameLst>
                                      </p:cBhvr>
                                      <p:to>
                                        <p:strVal val="visible"/>
                                      </p:to>
                                    </p:set>
                                    <p:anim calcmode="lin" valueType="num">
                                      <p:cBhvr additive="base">
                                        <p:cTn id="13" dur="500" fill="hold"/>
                                        <p:tgtEl>
                                          <p:spTgt spid="4098"/>
                                        </p:tgtEl>
                                        <p:attrNameLst>
                                          <p:attrName>ppt_x</p:attrName>
                                        </p:attrNameLst>
                                      </p:cBhvr>
                                      <p:tavLst>
                                        <p:tav tm="0">
                                          <p:val>
                                            <p:strVal val="#ppt_x"/>
                                          </p:val>
                                        </p:tav>
                                        <p:tav tm="100000">
                                          <p:val>
                                            <p:strVal val="#ppt_x"/>
                                          </p:val>
                                        </p:tav>
                                      </p:tavLst>
                                    </p:anim>
                                    <p:anim calcmode="lin" valueType="num">
                                      <p:cBhvr additive="base">
                                        <p:cTn id="14"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2"/>
          <p:cNvSpPr txBox="1">
            <a:spLocks/>
          </p:cNvSpPr>
          <p:nvPr/>
        </p:nvSpPr>
        <p:spPr bwMode="auto">
          <a:xfrm>
            <a:off x="425733" y="381000"/>
            <a:ext cx="82296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Energy storage systems are designed to accumulate energy when production exceeds demand and to make it available at the </a:t>
            </a:r>
            <a:r>
              <a:rPr lang="en-US" i="0" dirty="0" err="1">
                <a:solidFill>
                  <a:srgbClr val="FFFF00"/>
                </a:solidFill>
                <a:latin typeface="Times New Roman" pitchFamily="18" charset="0"/>
                <a:cs typeface="Times New Roman" pitchFamily="18" charset="0"/>
              </a:rPr>
              <a:t>user‟s</a:t>
            </a:r>
            <a:r>
              <a:rPr lang="en-US" i="0" dirty="0">
                <a:solidFill>
                  <a:srgbClr val="FFFF00"/>
                </a:solidFill>
                <a:latin typeface="Times New Roman" pitchFamily="18" charset="0"/>
                <a:cs typeface="Times New Roman" pitchFamily="18" charset="0"/>
              </a:rPr>
              <a:t> request. They can help match energy supply and demand, exploit the variable production of renewable energy sources (e.g. solar and wind), increase the overall efficiency of the energy system and reduce CO2 emissions. This brief deals primarily with heat storage systems or thermal energy storage (TES</a:t>
            </a:r>
            <a:r>
              <a:rPr lang="en-US" i="0" dirty="0" smtClean="0">
                <a:solidFill>
                  <a:srgbClr val="FFFF00"/>
                </a:solidFill>
                <a:latin typeface="Times New Roman" pitchFamily="18" charset="0"/>
                <a:cs typeface="Times New Roman" pitchFamily="18" charset="0"/>
              </a:rPr>
              <a:t>). The </a:t>
            </a:r>
            <a:r>
              <a:rPr lang="en-US" i="0" dirty="0">
                <a:solidFill>
                  <a:srgbClr val="FFFF00"/>
                </a:solidFill>
                <a:latin typeface="Times New Roman" pitchFamily="18" charset="0"/>
                <a:cs typeface="Times New Roman" pitchFamily="18" charset="0"/>
              </a:rPr>
              <a:t>main performance parameters of a TES system </a:t>
            </a:r>
            <a:r>
              <a:rPr lang="en-US" i="0" dirty="0" smtClean="0">
                <a:solidFill>
                  <a:srgbClr val="FFFF00"/>
                </a:solidFill>
                <a:latin typeface="Times New Roman" pitchFamily="18" charset="0"/>
                <a:cs typeface="Times New Roman" pitchFamily="18" charset="0"/>
              </a:rPr>
              <a:t>are:</a:t>
            </a:r>
          </a:p>
          <a:p>
            <a:pPr marL="0" indent="0" algn="justLow">
              <a:buNone/>
            </a:pPr>
            <a:r>
              <a:rPr lang="en-US" i="0" dirty="0">
                <a:solidFill>
                  <a:srgbClr val="FF99FF"/>
                </a:solidFill>
                <a:latin typeface="Times New Roman" pitchFamily="18" charset="0"/>
                <a:cs typeface="Times New Roman" pitchFamily="18" charset="0"/>
              </a:rPr>
              <a:t>●</a:t>
            </a:r>
            <a:r>
              <a:rPr lang="en-US" i="0" dirty="0">
                <a:solidFill>
                  <a:srgbClr val="FFFF00"/>
                </a:solidFill>
                <a:latin typeface="Times New Roman" pitchFamily="18" charset="0"/>
                <a:cs typeface="Times New Roman" pitchFamily="18" charset="0"/>
              </a:rPr>
              <a:t> </a:t>
            </a:r>
            <a:r>
              <a:rPr lang="en-US" i="0" dirty="0">
                <a:solidFill>
                  <a:srgbClr val="FF99FF"/>
                </a:solidFill>
                <a:latin typeface="Times New Roman" pitchFamily="18" charset="0"/>
                <a:cs typeface="Times New Roman" pitchFamily="18" charset="0"/>
              </a:rPr>
              <a:t>Capacity: defines the energy stored in the system and depends on the storage process, the medium and the size of the system; </a:t>
            </a:r>
          </a:p>
          <a:p>
            <a:pPr marL="0" indent="0" algn="justLow">
              <a:buNone/>
            </a:pPr>
            <a:r>
              <a:rPr lang="en-US" i="0" dirty="0">
                <a:solidFill>
                  <a:srgbClr val="FF99FF"/>
                </a:solidFill>
                <a:latin typeface="Times New Roman" pitchFamily="18" charset="0"/>
                <a:cs typeface="Times New Roman" pitchFamily="18" charset="0"/>
              </a:rPr>
              <a:t>● Power: defines how fast the energy stored in the system can be discharged (and charged) </a:t>
            </a:r>
            <a:endParaRPr lang="en-US" i="0" dirty="0" smtClean="0">
              <a:solidFill>
                <a:srgbClr val="FF99FF"/>
              </a:solidFill>
              <a:latin typeface="Times New Roman" pitchFamily="18" charset="0"/>
              <a:cs typeface="Times New Roman" pitchFamily="18" charset="0"/>
            </a:endParaRPr>
          </a:p>
          <a:p>
            <a:pPr marL="0" indent="0" algn="justLow">
              <a:buNone/>
            </a:pPr>
            <a:r>
              <a:rPr lang="en-US" i="0" dirty="0" smtClean="0">
                <a:solidFill>
                  <a:srgbClr val="FF99FF"/>
                </a:solidFill>
                <a:latin typeface="Times New Roman" pitchFamily="18" charset="0"/>
                <a:cs typeface="Times New Roman" pitchFamily="18" charset="0"/>
              </a:rPr>
              <a:t>● </a:t>
            </a:r>
            <a:r>
              <a:rPr lang="en-US" i="0" dirty="0">
                <a:solidFill>
                  <a:srgbClr val="FF99FF"/>
                </a:solidFill>
                <a:latin typeface="Times New Roman" pitchFamily="18" charset="0"/>
                <a:cs typeface="Times New Roman" pitchFamily="18" charset="0"/>
              </a:rPr>
              <a:t>Efficiency: is the ratio of the energy provided to the user to the energy needed to charge the storage system. It accounts for the energy loss during the storage period and the charging/discharging cycle; </a:t>
            </a:r>
          </a:p>
          <a:p>
            <a:pPr marL="0" indent="0" algn="justLow">
              <a:buNone/>
            </a:pPr>
            <a:endParaRPr lang="en-US" i="0" dirty="0" smtClean="0">
              <a:solidFill>
                <a:srgbClr val="FFFF00"/>
              </a:solidFill>
              <a:latin typeface="Times New Roman" pitchFamily="18" charset="0"/>
              <a:cs typeface="Times New Roman" pitchFamily="18" charset="0"/>
            </a:endParaRPr>
          </a:p>
          <a:p>
            <a:pPr marL="0" indent="0" algn="justLow">
              <a:buNone/>
            </a:pP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01889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2"/>
          <p:cNvSpPr txBox="1">
            <a:spLocks/>
          </p:cNvSpPr>
          <p:nvPr/>
        </p:nvSpPr>
        <p:spPr bwMode="auto">
          <a:xfrm>
            <a:off x="425733" y="381000"/>
            <a:ext cx="82296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99FF"/>
                </a:solidFill>
                <a:latin typeface="Times New Roman" pitchFamily="18" charset="0"/>
                <a:cs typeface="Times New Roman" pitchFamily="18" charset="0"/>
              </a:rPr>
              <a:t>● Storage period: defines how long the energy is stored and lasts hours to months (i.e. hours, days, weeks and months for seasonal storage); </a:t>
            </a:r>
          </a:p>
          <a:p>
            <a:pPr marL="0" indent="0" algn="justLow">
              <a:buNone/>
            </a:pPr>
            <a:r>
              <a:rPr lang="en-US" i="0" dirty="0">
                <a:solidFill>
                  <a:srgbClr val="FF99FF"/>
                </a:solidFill>
                <a:latin typeface="Times New Roman" pitchFamily="18" charset="0"/>
                <a:cs typeface="Times New Roman" pitchFamily="18" charset="0"/>
              </a:rPr>
              <a:t>● Charge and discharge time: defines how much time is needed to charge/discharge the system </a:t>
            </a:r>
          </a:p>
          <a:p>
            <a:pPr marL="0" indent="0" algn="justLow">
              <a:buNone/>
            </a:pPr>
            <a:r>
              <a:rPr lang="en-US" i="0" dirty="0">
                <a:solidFill>
                  <a:srgbClr val="FF99FF"/>
                </a:solidFill>
                <a:latin typeface="Times New Roman" pitchFamily="18" charset="0"/>
                <a:cs typeface="Times New Roman" pitchFamily="18" charset="0"/>
              </a:rPr>
              <a:t>● Cost: refers to either capacity (/kWh) or power (/kW) of the storage system and depends on the capital and operation costs of the storage equipment and its lifetime (i.e. the number of cycles).</a:t>
            </a:r>
          </a:p>
          <a:p>
            <a:pPr marL="0" indent="0" algn="justLow">
              <a:buNone/>
            </a:pPr>
            <a:endParaRPr lang="en-US" i="0" dirty="0" smtClean="0">
              <a:solidFill>
                <a:srgbClr val="FF99FF"/>
              </a:solidFill>
              <a:latin typeface="Times New Roman" pitchFamily="18" charset="0"/>
              <a:cs typeface="Times New Roman" pitchFamily="18" charset="0"/>
            </a:endParaRPr>
          </a:p>
          <a:p>
            <a:pPr marL="0" indent="0" algn="justLow">
              <a:buNone/>
            </a:pP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525934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2"/>
          <p:cNvSpPr txBox="1">
            <a:spLocks/>
          </p:cNvSpPr>
          <p:nvPr/>
        </p:nvSpPr>
        <p:spPr bwMode="auto">
          <a:xfrm>
            <a:off x="425733" y="381000"/>
            <a:ext cx="82296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Capacity, power and discharge time are interdependent variables and in some storage systems, capacity and power can also depend on each other. For example, in TES systems, high power means enhanced heat transfer (e.g. additional fins in the heat exchanger), which, for a given volume, reduce the amount of active storage material and thereby the capacity. Thermal energy (i.e. heat and cold) can be stored as sensible heat in heat storage media, as latent heat associated with phase change materials (PCMs) or as thermo-chemical energy associated with chemical reactions (i.e. thermo-chemical storage) at operation temperatures ranging from -</a:t>
            </a:r>
            <a:r>
              <a:rPr lang="en-US" i="0" dirty="0" smtClean="0">
                <a:solidFill>
                  <a:srgbClr val="FFFF00"/>
                </a:solidFill>
                <a:latin typeface="Times New Roman" pitchFamily="18" charset="0"/>
                <a:cs typeface="Times New Roman" pitchFamily="18" charset="0"/>
              </a:rPr>
              <a:t>40 °</a:t>
            </a:r>
            <a:r>
              <a:rPr lang="en-US" i="0" dirty="0">
                <a:solidFill>
                  <a:srgbClr val="FFFF00"/>
                </a:solidFill>
                <a:latin typeface="Times New Roman" pitchFamily="18" charset="0"/>
                <a:cs typeface="Times New Roman" pitchFamily="18" charset="0"/>
              </a:rPr>
              <a:t>C to above </a:t>
            </a:r>
            <a:r>
              <a:rPr lang="en-US" i="0" dirty="0" smtClean="0">
                <a:solidFill>
                  <a:srgbClr val="FFFF00"/>
                </a:solidFill>
                <a:latin typeface="Times New Roman" pitchFamily="18" charset="0"/>
                <a:cs typeface="Times New Roman" pitchFamily="18" charset="0"/>
              </a:rPr>
              <a:t>400 °</a:t>
            </a:r>
            <a:r>
              <a:rPr lang="en-US" i="0" dirty="0">
                <a:solidFill>
                  <a:srgbClr val="FFFF00"/>
                </a:solidFill>
                <a:latin typeface="Times New Roman" pitchFamily="18" charset="0"/>
                <a:cs typeface="Times New Roman" pitchFamily="18" charset="0"/>
              </a:rPr>
              <a:t>C.</a:t>
            </a: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184504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7242" y="304800"/>
            <a:ext cx="8229600" cy="6400800"/>
          </a:xfrm>
        </p:spPr>
        <p:txBody>
          <a:bodyPr/>
          <a:lstStyle/>
          <a:p>
            <a:pPr marL="0" indent="0" algn="justLow">
              <a:buNone/>
            </a:pPr>
            <a:r>
              <a:rPr lang="en-US" sz="2300" dirty="0">
                <a:solidFill>
                  <a:srgbClr val="FFFF00"/>
                </a:solidFill>
                <a:latin typeface="Times New Roman" pitchFamily="18" charset="0"/>
                <a:cs typeface="Times New Roman" pitchFamily="18" charset="0"/>
              </a:rPr>
              <a:t>Cost savings are realized because utility rates favor leveled energy consumption patterns. The variable energy rates reflect the high cost of providing energy during relatively short on-peak periods. Hence, these rates constitute an incentive to reduce or avoid operation of the cooling plant during on-peak periods by the cool storage system. A large differential between on- and off-peak energy and peak consumption rates generally makes cool storage systems economically </a:t>
            </a:r>
            <a:r>
              <a:rPr lang="en-US" sz="2300" dirty="0" smtClean="0">
                <a:solidFill>
                  <a:srgbClr val="FFFF00"/>
                </a:solidFill>
                <a:latin typeface="Times New Roman" pitchFamily="18" charset="0"/>
                <a:cs typeface="Times New Roman" pitchFamily="18" charset="0"/>
              </a:rPr>
              <a:t>feasible.</a:t>
            </a:r>
          </a:p>
          <a:p>
            <a:pPr marL="0" indent="0" algn="justLow">
              <a:buNone/>
            </a:pPr>
            <a:r>
              <a:rPr lang="en-US" sz="2300" dirty="0">
                <a:solidFill>
                  <a:srgbClr val="FFFF00"/>
                </a:solidFill>
                <a:latin typeface="Times New Roman" pitchFamily="18" charset="0"/>
                <a:cs typeface="Times New Roman" pitchFamily="18" charset="0"/>
              </a:rPr>
              <a:t>Some electric utility companies actually encourage the use of TES systems to reduce the cost required to generate on-peak electric power. Indeed, the need to build new generation plants in order to meet the demand during on-peak hours can be eliminated by promoting the use of off-peak power. Thus, utilities have initiated different rate structures to penalize the use of electric power during on-peak periods. </a:t>
            </a:r>
          </a:p>
          <a:p>
            <a:endParaRPr lang="ar-IQ" dirty="0"/>
          </a:p>
        </p:txBody>
      </p:sp>
    </p:spTree>
    <p:extLst>
      <p:ext uri="{BB962C8B-B14F-4D97-AF65-F5344CB8AC3E}">
        <p14:creationId xmlns:p14="http://schemas.microsoft.com/office/powerpoint/2010/main" val="4212531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3">
                                            <p:txEl>
                                              <p:pRg st="1" end="1"/>
                                            </p:txEl>
                                          </p:spTgt>
                                        </p:tgtEl>
                                      </p:cBhvr>
                                    </p:animEffect>
                                    <p:animScale>
                                      <p:cBhvr>
                                        <p:cTn id="12"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3399" y="367091"/>
            <a:ext cx="5410201"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7- </a:t>
            </a:r>
            <a:r>
              <a:rPr lang="en-US" sz="2000" i="0" kern="0" dirty="0">
                <a:solidFill>
                  <a:sysClr val="windowText" lastClr="000000"/>
                </a:solidFill>
              </a:rPr>
              <a:t>Simplified Feasibility Analysis of TES Systems</a:t>
            </a:r>
            <a:endParaRPr kumimoji="0" lang="ar-IQ" sz="2000" b="0" i="0" u="none" strike="noStrike" kern="0" cap="none" spc="0" normalizeH="0" baseline="0" noProof="0" dirty="0" smtClean="0">
              <a:ln>
                <a:noFill/>
              </a:ln>
              <a:solidFill>
                <a:sysClr val="windowText" lastClr="000000"/>
              </a:solidFill>
              <a:effectLst/>
              <a:uLnTx/>
              <a:uFillTx/>
            </a:endParaRPr>
          </a:p>
        </p:txBody>
      </p:sp>
      <p:sp>
        <p:nvSpPr>
          <p:cNvPr id="5" name="عنصر نائب للمحتوى 2"/>
          <p:cNvSpPr txBox="1">
            <a:spLocks/>
          </p:cNvSpPr>
          <p:nvPr/>
        </p:nvSpPr>
        <p:spPr bwMode="auto">
          <a:xfrm>
            <a:off x="565244" y="820655"/>
            <a:ext cx="8229600" cy="1312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FFFF00"/>
                </a:solidFill>
                <a:latin typeface="Times New Roman" pitchFamily="18" charset="0"/>
                <a:cs typeface="Times New Roman" pitchFamily="18" charset="0"/>
              </a:rPr>
              <a:t>The electrical power demand reduction due to the use of TES systems depends on the control </a:t>
            </a:r>
            <a:r>
              <a:rPr lang="en-US" sz="2300" i="0" dirty="0" smtClean="0">
                <a:solidFill>
                  <a:srgbClr val="FFFF00"/>
                </a:solidFill>
                <a:latin typeface="Times New Roman" pitchFamily="18" charset="0"/>
                <a:cs typeface="Times New Roman" pitchFamily="18" charset="0"/>
              </a:rPr>
              <a:t>strategy selected </a:t>
            </a:r>
            <a:r>
              <a:rPr lang="en-US" sz="2300" i="0" dirty="0">
                <a:solidFill>
                  <a:srgbClr val="FFFF00"/>
                </a:solidFill>
                <a:latin typeface="Times New Roman" pitchFamily="18" charset="0"/>
                <a:cs typeface="Times New Roman" pitchFamily="18" charset="0"/>
              </a:rPr>
              <a:t>and can be estimated using the following simplified expression:</a:t>
            </a:r>
            <a:endParaRPr lang="en-US" sz="2300" i="0" dirty="0" smtClean="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6" name="مستطيل 5"/>
              <p:cNvSpPr/>
              <p:nvPr/>
            </p:nvSpPr>
            <p:spPr>
              <a:xfrm>
                <a:off x="609600" y="2133600"/>
                <a:ext cx="5791200" cy="1126975"/>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cs typeface="Arial"/>
                            </a:rPr>
                          </m:ctrlPr>
                        </m:sSubPr>
                        <m:e>
                          <m:r>
                            <a:rPr lang="en-US"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𝑘𝑊</m:t>
                          </m:r>
                        </m:e>
                        <m:sub>
                          <m:r>
                            <a:rPr lang="en-US" b="0" i="1" smtClean="0">
                              <a:solidFill>
                                <a:srgbClr val="FF0000"/>
                              </a:solidFill>
                              <a:latin typeface="Cambria Math"/>
                              <a:ea typeface="Cambria Math"/>
                              <a:cs typeface="Arial"/>
                            </a:rPr>
                            <m:t>𝑇𝐸𝑆</m:t>
                          </m:r>
                        </m:sub>
                      </m:sSub>
                      <m:r>
                        <a:rPr lang="en-US"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m:t>
                      </m:r>
                      <m:sSub>
                        <m:sSubPr>
                          <m:ctrlPr>
                            <a:rPr lang="en-US" i="1" smtClean="0">
                              <a:solidFill>
                                <a:srgbClr val="FF0000"/>
                              </a:solidFill>
                              <a:latin typeface="Cambria Math"/>
                              <a:ea typeface="Cambria Math"/>
                              <a:cs typeface="Arial"/>
                            </a:rPr>
                          </m:ctrlPr>
                        </m:sSubPr>
                        <m:e>
                          <m:f>
                            <m:fPr>
                              <m:ctrlPr>
                                <a:rPr lang="en-US" i="1" smtClean="0">
                                  <a:solidFill>
                                    <a:srgbClr val="FF0000"/>
                                  </a:solidFill>
                                  <a:latin typeface="Cambria Math"/>
                                  <a:ea typeface="Cambria Math"/>
                                  <a:cs typeface="Arial"/>
                                </a:rPr>
                              </m:ctrlPr>
                            </m:fPr>
                            <m:num>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𝑄</m:t>
                                  </m:r>
                                </m:e>
                                <m:sub>
                                  <m:r>
                                    <a:rPr lang="en-US" b="0" i="1" smtClean="0">
                                      <a:solidFill>
                                        <a:srgbClr val="FF0000"/>
                                      </a:solidFill>
                                      <a:latin typeface="Cambria Math"/>
                                      <a:ea typeface="Cambria Math"/>
                                      <a:cs typeface="Arial"/>
                                    </a:rPr>
                                    <m:t>𝑐</m:t>
                                  </m:r>
                                </m:sub>
                              </m:sSub>
                            </m:num>
                            <m:den>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𝑆𝐸𝐸𝑅</m:t>
                                  </m:r>
                                </m:e>
                                <m:sub>
                                  <m:r>
                                    <a:rPr lang="en-US" b="0" i="1" smtClean="0">
                                      <a:solidFill>
                                        <a:srgbClr val="FF0000"/>
                                      </a:solidFill>
                                      <a:latin typeface="Cambria Math"/>
                                      <a:ea typeface="Cambria Math"/>
                                      <a:cs typeface="Arial"/>
                                    </a:rPr>
                                    <m:t>𝐶𝐻𝑊</m:t>
                                  </m:r>
                                </m:sub>
                              </m:sSub>
                            </m:den>
                          </m:f>
                          <m:r>
                            <a:rPr lang="en-US" b="0" i="1" smtClean="0">
                              <a:solidFill>
                                <a:srgbClr val="FF0000"/>
                              </a:solidFill>
                              <a:latin typeface="Cambria Math"/>
                              <a:ea typeface="Cambria Math"/>
                              <a:cs typeface="Arial"/>
                            </a:rPr>
                            <m:t>]</m:t>
                          </m:r>
                        </m:e>
                        <m:sub>
                          <m:r>
                            <a:rPr lang="en-US" b="0" i="1" smtClean="0">
                              <a:solidFill>
                                <a:srgbClr val="FF0000"/>
                              </a:solidFill>
                              <a:latin typeface="Cambria Math"/>
                              <a:ea typeface="Cambria Math"/>
                              <a:cs typeface="Arial"/>
                            </a:rPr>
                            <m:t>𝑒</m:t>
                          </m:r>
                        </m:sub>
                      </m:sSub>
                      <m:r>
                        <a:rPr lang="en-US" b="0" i="1" smtClean="0">
                          <a:solidFill>
                            <a:srgbClr val="FF0000"/>
                          </a:solidFill>
                          <a:latin typeface="Cambria Math"/>
                          <a:ea typeface="Cambria Math"/>
                          <a:cs typeface="Arial"/>
                        </a:rPr>
                        <m:t>−</m:t>
                      </m:r>
                      <m:r>
                        <a:rPr lang="en-US" i="1" smtClean="0">
                          <a:solidFill>
                            <a:srgbClr val="FF0000"/>
                          </a:solidFill>
                          <a:latin typeface="Cambria Math"/>
                          <a:ea typeface="Cambria Math"/>
                          <a:cs typeface="Arial"/>
                        </a:rPr>
                        <m:t> </m:t>
                      </m:r>
                      <m:r>
                        <a:rPr lang="en-US">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f>
                            <m:fPr>
                              <m:ctrlPr>
                                <a:rPr lang="en-US" i="1">
                                  <a:solidFill>
                                    <a:srgbClr val="FF0000"/>
                                  </a:solidFill>
                                  <a:latin typeface="Cambria Math"/>
                                  <a:ea typeface="Cambria Math"/>
                                  <a:cs typeface="Arial"/>
                                </a:rPr>
                              </m:ctrlPr>
                            </m:fPr>
                            <m:num>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1</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𝑋</m:t>
                              </m:r>
                              <m:r>
                                <a:rPr lang="en-US" b="0" i="1" smtClean="0">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𝑄</m:t>
                                  </m:r>
                                </m:e>
                                <m:sub>
                                  <m:r>
                                    <a:rPr lang="en-US">
                                      <a:solidFill>
                                        <a:srgbClr val="FF0000"/>
                                      </a:solidFill>
                                      <a:latin typeface="Cambria Math"/>
                                      <a:ea typeface="Cambria Math"/>
                                      <a:cs typeface="Arial"/>
                                    </a:rPr>
                                    <m:t>𝑐</m:t>
                                  </m:r>
                                </m:sub>
                              </m:sSub>
                            </m:num>
                            <m:den>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𝑆𝐸𝐸𝑅</m:t>
                                  </m:r>
                                </m:e>
                                <m:sub>
                                  <m:r>
                                    <a:rPr lang="en-US">
                                      <a:solidFill>
                                        <a:srgbClr val="FF0000"/>
                                      </a:solidFill>
                                      <a:latin typeface="Cambria Math"/>
                                      <a:ea typeface="Cambria Math"/>
                                      <a:cs typeface="Arial"/>
                                    </a:rPr>
                                    <m:t>𝐶𝐻𝑊</m:t>
                                  </m:r>
                                </m:sub>
                              </m:sSub>
                            </m:den>
                          </m:f>
                          <m:r>
                            <a:rPr lang="en-US">
                              <a:solidFill>
                                <a:srgbClr val="FF0000"/>
                              </a:solidFill>
                              <a:latin typeface="Cambria Math"/>
                              <a:ea typeface="Cambria Math"/>
                              <a:cs typeface="Arial"/>
                            </a:rPr>
                            <m:t>]</m:t>
                          </m:r>
                        </m:e>
                        <m:sub>
                          <m:r>
                            <a:rPr lang="en-US" b="0" i="1" smtClean="0">
                              <a:solidFill>
                                <a:srgbClr val="FF0000"/>
                              </a:solidFill>
                              <a:latin typeface="Cambria Math"/>
                              <a:ea typeface="Cambria Math"/>
                              <a:cs typeface="Arial"/>
                            </a:rPr>
                            <m:t>𝑟</m:t>
                          </m:r>
                        </m:sub>
                      </m:sSub>
                    </m:oMath>
                  </m:oMathPara>
                </a14:m>
                <a:endParaRPr lang="en-US" sz="1600" dirty="0">
                  <a:solidFill>
                    <a:srgbClr val="FF0000"/>
                  </a:solidFill>
                  <a:effectLst/>
                  <a:latin typeface="Calibri"/>
                  <a:ea typeface="Calibri"/>
                  <a:cs typeface="Arial"/>
                </a:endParaRPr>
              </a:p>
            </p:txBody>
          </p:sp>
        </mc:Choice>
        <mc:Fallback xmlns="">
          <p:sp>
            <p:nvSpPr>
              <p:cNvPr id="6" name="مستطيل 5"/>
              <p:cNvSpPr>
                <a:spLocks noRot="1" noChangeAspect="1" noMove="1" noResize="1" noEditPoints="1" noAdjustHandles="1" noChangeArrowheads="1" noChangeShapeType="1" noTextEdit="1"/>
              </p:cNvSpPr>
              <p:nvPr/>
            </p:nvSpPr>
            <p:spPr>
              <a:xfrm>
                <a:off x="609600" y="2133600"/>
                <a:ext cx="5791200" cy="1126975"/>
              </a:xfrm>
              <a:prstGeom prst="rect">
                <a:avLst/>
              </a:prstGeom>
              <a:blipFill rotWithShape="1">
                <a:blip r:embed="rId2"/>
                <a:stretch>
                  <a:fillRect/>
                </a:stretch>
              </a:blipFill>
            </p:spPr>
            <p:txBody>
              <a:bodyPr/>
              <a:lstStyle/>
              <a:p>
                <a:r>
                  <a:rPr lang="ar-IQ">
                    <a:noFill/>
                  </a:rPr>
                  <a:t> </a:t>
                </a:r>
              </a:p>
            </p:txBody>
          </p:sp>
        </mc:Fallback>
      </mc:AlternateContent>
      <p:sp>
        <p:nvSpPr>
          <p:cNvPr id="7" name="عنصر نائب للمحتوى 2"/>
          <p:cNvSpPr txBox="1">
            <a:spLocks/>
          </p:cNvSpPr>
          <p:nvPr/>
        </p:nvSpPr>
        <p:spPr bwMode="auto">
          <a:xfrm>
            <a:off x="522026" y="3505200"/>
            <a:ext cx="82296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FFFF00"/>
                </a:solidFill>
                <a:latin typeface="Times New Roman" pitchFamily="18" charset="0"/>
                <a:cs typeface="Times New Roman" pitchFamily="18" charset="0"/>
              </a:rPr>
              <a:t>With the electric demand reduction calculated above, savings in the demand charges can be </a:t>
            </a:r>
            <a:r>
              <a:rPr lang="en-US" sz="2300" i="0" dirty="0" smtClean="0">
                <a:solidFill>
                  <a:srgbClr val="FFFF00"/>
                </a:solidFill>
                <a:latin typeface="Times New Roman" pitchFamily="18" charset="0"/>
                <a:cs typeface="Times New Roman" pitchFamily="18" charset="0"/>
              </a:rPr>
              <a:t>estimated. Similarly</a:t>
            </a:r>
            <a:r>
              <a:rPr lang="en-US" sz="2300" i="0" dirty="0">
                <a:solidFill>
                  <a:srgbClr val="FFFF00"/>
                </a:solidFill>
                <a:latin typeface="Times New Roman" pitchFamily="18" charset="0"/>
                <a:cs typeface="Times New Roman" pitchFamily="18" charset="0"/>
              </a:rPr>
              <a:t>, the energy cost savings calculation incurred from the use of TES system can be calculated</a:t>
            </a:r>
          </a:p>
          <a:p>
            <a:pPr marL="0" indent="0" algn="justLow">
              <a:buNone/>
            </a:pPr>
            <a:r>
              <a:rPr lang="en-US" sz="2300" i="0" dirty="0">
                <a:solidFill>
                  <a:srgbClr val="FFFF00"/>
                </a:solidFill>
                <a:latin typeface="Times New Roman" pitchFamily="18" charset="0"/>
                <a:cs typeface="Times New Roman" pitchFamily="18" charset="0"/>
              </a:rPr>
              <a:t>as follows:</a:t>
            </a:r>
            <a:endParaRPr lang="en-US" sz="2300" i="0" dirty="0" smtClean="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8" name="مستطيل 7"/>
              <p:cNvSpPr/>
              <p:nvPr/>
            </p:nvSpPr>
            <p:spPr>
              <a:xfrm>
                <a:off x="609600" y="5257800"/>
                <a:ext cx="6324600" cy="1124667"/>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cs typeface="Arial"/>
                            </a:rPr>
                          </m:ctrlPr>
                        </m:sSubPr>
                        <m:e>
                          <m:r>
                            <a:rPr lang="en-US"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𝐸𝐶</m:t>
                          </m:r>
                        </m:e>
                        <m:sub>
                          <m:r>
                            <a:rPr lang="en-US" b="0" i="1" smtClean="0">
                              <a:solidFill>
                                <a:srgbClr val="FF0000"/>
                              </a:solidFill>
                              <a:latin typeface="Cambria Math"/>
                              <a:ea typeface="Cambria Math"/>
                              <a:cs typeface="Arial"/>
                            </a:rPr>
                            <m:t>𝑇𝐸𝑆</m:t>
                          </m:r>
                        </m:sub>
                      </m:sSub>
                      <m:r>
                        <a:rPr lang="en-US" smtClean="0">
                          <a:solidFill>
                            <a:srgbClr val="FF0000"/>
                          </a:solidFill>
                          <a:latin typeface="Cambria Math"/>
                          <a:ea typeface="Cambria Math"/>
                          <a:cs typeface="Arial"/>
                        </a:rPr>
                        <m:t>=</m:t>
                      </m:r>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𝑄</m:t>
                          </m:r>
                        </m:e>
                        <m:sub>
                          <m:r>
                            <a:rPr lang="en-US" b="0" i="1" smtClean="0">
                              <a:solidFill>
                                <a:srgbClr val="FF0000"/>
                              </a:solidFill>
                              <a:latin typeface="Cambria Math"/>
                              <a:ea typeface="Cambria Math"/>
                              <a:cs typeface="Arial"/>
                            </a:rPr>
                            <m:t>𝑐</m:t>
                          </m:r>
                        </m:sub>
                      </m:sSub>
                      <m:sSubSup>
                        <m:sSubSupPr>
                          <m:ctrlPr>
                            <a:rPr lang="en-US" i="1" smtClean="0">
                              <a:solidFill>
                                <a:srgbClr val="FF0000"/>
                              </a:solidFill>
                              <a:latin typeface="Cambria Math"/>
                              <a:ea typeface="Cambria Math"/>
                              <a:cs typeface="Arial"/>
                            </a:rPr>
                          </m:ctrlPr>
                        </m:sSubSupPr>
                        <m:e>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𝑁</m:t>
                              </m:r>
                            </m:e>
                            <m:sub>
                              <m:r>
                                <a:rPr lang="en-US" b="0" i="1" smtClean="0">
                                  <a:solidFill>
                                    <a:srgbClr val="FF0000"/>
                                  </a:solidFill>
                                  <a:latin typeface="Cambria Math"/>
                                  <a:ea typeface="Cambria Math"/>
                                  <a:cs typeface="Arial"/>
                                </a:rPr>
                                <m:t>h</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𝑐</m:t>
                              </m:r>
                            </m:sub>
                          </m:sSub>
                        </m:e>
                        <m:sub/>
                        <m:sup>
                          <m:r>
                            <a:rPr lang="en-US" b="0" i="1" smtClean="0">
                              <a:solidFill>
                                <a:srgbClr val="FF0000"/>
                              </a:solidFill>
                              <a:latin typeface="Cambria Math"/>
                              <a:ea typeface="Cambria Math"/>
                              <a:cs typeface="Arial"/>
                            </a:rPr>
                            <m:t>𝑇𝐸𝑆</m:t>
                          </m:r>
                        </m:sup>
                      </m:sSubSup>
                      <m:r>
                        <a:rPr lang="en-US" b="0" i="1" smtClean="0">
                          <a:solidFill>
                            <a:srgbClr val="FF0000"/>
                          </a:solidFill>
                          <a:latin typeface="Cambria Math"/>
                          <a:ea typeface="Cambria Math"/>
                          <a:cs typeface="Arial"/>
                        </a:rPr>
                        <m:t>[</m:t>
                      </m:r>
                      <m:f>
                        <m:fPr>
                          <m:ctrlPr>
                            <a:rPr lang="en-US" i="1" smtClean="0">
                              <a:solidFill>
                                <a:srgbClr val="FF0000"/>
                              </a:solidFill>
                              <a:latin typeface="Cambria Math"/>
                              <a:ea typeface="Cambria Math"/>
                              <a:cs typeface="Arial"/>
                            </a:rPr>
                          </m:ctrlPr>
                        </m:fPr>
                        <m:num>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𝐶</m:t>
                              </m:r>
                            </m:e>
                            <m:sub>
                              <m:r>
                                <a:rPr lang="en-US" b="0" i="1" smtClean="0">
                                  <a:solidFill>
                                    <a:srgbClr val="FF0000"/>
                                  </a:solidFill>
                                  <a:latin typeface="Cambria Math"/>
                                  <a:ea typeface="Cambria Math"/>
                                  <a:cs typeface="Arial"/>
                                </a:rPr>
                                <m:t>𝑜𝑛</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𝑝𝑘</m:t>
                              </m:r>
                            </m:sub>
                          </m:sSub>
                        </m:num>
                        <m:den>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𝑆𝐸𝐸𝑅</m:t>
                              </m:r>
                            </m:e>
                            <m:sub>
                              <m:r>
                                <a:rPr lang="en-US" b="0" i="1" smtClean="0">
                                  <a:solidFill>
                                    <a:srgbClr val="FF0000"/>
                                  </a:solidFill>
                                  <a:latin typeface="Cambria Math"/>
                                  <a:ea typeface="Cambria Math"/>
                                  <a:cs typeface="Arial"/>
                                </a:rPr>
                                <m:t>𝐶𝐻𝑊</m:t>
                              </m:r>
                            </m:sub>
                          </m:sSub>
                        </m:den>
                      </m:f>
                      <m:r>
                        <a:rPr lang="en-US" b="0" i="1" smtClean="0">
                          <a:solidFill>
                            <a:srgbClr val="FF0000"/>
                          </a:solidFill>
                          <a:latin typeface="Cambria Math"/>
                          <a:ea typeface="Cambria Math"/>
                          <a:cs typeface="Arial"/>
                        </a:rPr>
                        <m:t>−</m:t>
                      </m:r>
                      <m:f>
                        <m:fPr>
                          <m:ctrlPr>
                            <a:rPr lang="en-US" b="0" i="1" smtClean="0">
                              <a:solidFill>
                                <a:srgbClr val="FF0000"/>
                              </a:solidFill>
                              <a:latin typeface="Cambria Math"/>
                              <a:ea typeface="Cambria Math"/>
                              <a:cs typeface="Arial"/>
                            </a:rPr>
                          </m:ctrlPr>
                        </m:fPr>
                        <m:num>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𝐶</m:t>
                              </m:r>
                            </m:e>
                            <m:sub>
                              <m:r>
                                <a:rPr lang="en-US" b="0" i="1" smtClean="0">
                                  <a:solidFill>
                                    <a:srgbClr val="FF0000"/>
                                  </a:solidFill>
                                  <a:latin typeface="Cambria Math"/>
                                  <a:ea typeface="Cambria Math"/>
                                  <a:cs typeface="Arial"/>
                                </a:rPr>
                                <m:t>𝑜𝑓𝑓</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𝑝𝑘</m:t>
                              </m:r>
                            </m:sub>
                          </m:sSub>
                        </m:num>
                        <m:den>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𝑆𝐸𝐸𝑅</m:t>
                              </m:r>
                            </m:e>
                            <m:sub>
                              <m:r>
                                <a:rPr lang="en-US" b="0" i="1" smtClean="0">
                                  <a:solidFill>
                                    <a:srgbClr val="FF0000"/>
                                  </a:solidFill>
                                  <a:latin typeface="Cambria Math"/>
                                  <a:ea typeface="Cambria Math"/>
                                  <a:cs typeface="Arial"/>
                                </a:rPr>
                                <m:t>𝐼𝐶𝐸</m:t>
                              </m:r>
                            </m:sub>
                          </m:sSub>
                        </m:den>
                      </m:f>
                      <m:r>
                        <a:rPr lang="en-US" b="0" i="1" smtClean="0">
                          <a:solidFill>
                            <a:srgbClr val="FF0000"/>
                          </a:solidFill>
                          <a:latin typeface="Cambria Math"/>
                          <a:ea typeface="Cambria Math"/>
                          <a:cs typeface="Arial"/>
                        </a:rPr>
                        <m:t>]</m:t>
                      </m:r>
                    </m:oMath>
                  </m:oMathPara>
                </a14:m>
                <a:endParaRPr lang="en-US" sz="1600" dirty="0">
                  <a:solidFill>
                    <a:srgbClr val="FF0000"/>
                  </a:solidFill>
                  <a:effectLst/>
                  <a:latin typeface="Calibri"/>
                  <a:ea typeface="Calibri"/>
                  <a:cs typeface="Arial"/>
                </a:endParaRPr>
              </a:p>
            </p:txBody>
          </p:sp>
        </mc:Choice>
        <mc:Fallback xmlns="">
          <p:sp>
            <p:nvSpPr>
              <p:cNvPr id="8" name="مستطيل 7"/>
              <p:cNvSpPr>
                <a:spLocks noRot="1" noChangeAspect="1" noMove="1" noResize="1" noEditPoints="1" noAdjustHandles="1" noChangeArrowheads="1" noChangeShapeType="1" noTextEdit="1"/>
              </p:cNvSpPr>
              <p:nvPr/>
            </p:nvSpPr>
            <p:spPr>
              <a:xfrm>
                <a:off x="609600" y="5257800"/>
                <a:ext cx="6324600" cy="1124667"/>
              </a:xfrm>
              <a:prstGeom prst="rect">
                <a:avLst/>
              </a:prstGeom>
              <a:blipFill rotWithShape="1">
                <a:blip r:embed="rId3"/>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1833319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لمحتوى 2"/>
          <p:cNvSpPr txBox="1">
            <a:spLocks/>
          </p:cNvSpPr>
          <p:nvPr/>
        </p:nvSpPr>
        <p:spPr bwMode="auto">
          <a:xfrm>
            <a:off x="496299" y="381000"/>
            <a:ext cx="8218227"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Where</a:t>
            </a:r>
          </a:p>
          <a:p>
            <a:pPr marL="0" indent="0" algn="justLow">
              <a:buNone/>
            </a:pPr>
            <a:r>
              <a:rPr lang="en-US" i="0" dirty="0" smtClean="0">
                <a:solidFill>
                  <a:srgbClr val="FFFF00"/>
                </a:solidFill>
                <a:latin typeface="Times New Roman" pitchFamily="18" charset="0"/>
                <a:cs typeface="Times New Roman" pitchFamily="18" charset="0"/>
              </a:rPr>
              <a:t>indices </a:t>
            </a:r>
            <a:r>
              <a:rPr lang="en-US" i="0" dirty="0">
                <a:solidFill>
                  <a:srgbClr val="FF99FF"/>
                </a:solidFill>
                <a:latin typeface="Times New Roman" pitchFamily="18" charset="0"/>
                <a:cs typeface="Times New Roman" pitchFamily="18" charset="0"/>
              </a:rPr>
              <a:t>e</a:t>
            </a:r>
            <a:r>
              <a:rPr lang="en-US" i="0" dirty="0">
                <a:solidFill>
                  <a:srgbClr val="FFFF00"/>
                </a:solidFill>
                <a:latin typeface="Times New Roman" pitchFamily="18" charset="0"/>
                <a:cs typeface="Times New Roman" pitchFamily="18" charset="0"/>
              </a:rPr>
              <a:t> and </a:t>
            </a:r>
            <a:r>
              <a:rPr lang="en-US" i="0" dirty="0">
                <a:solidFill>
                  <a:srgbClr val="FF99FF"/>
                </a:solidFill>
                <a:latin typeface="Times New Roman" pitchFamily="18" charset="0"/>
                <a:cs typeface="Times New Roman" pitchFamily="18" charset="0"/>
              </a:rPr>
              <a:t>r</a:t>
            </a:r>
            <a:r>
              <a:rPr lang="en-US" i="0" dirty="0">
                <a:solidFill>
                  <a:srgbClr val="FFFF00"/>
                </a:solidFill>
                <a:latin typeface="Times New Roman" pitchFamily="18" charset="0"/>
                <a:cs typeface="Times New Roman" pitchFamily="18" charset="0"/>
              </a:rPr>
              <a:t> indicate the values of the parameters, respectively, before and after retrofitting </a:t>
            </a:r>
            <a:r>
              <a:rPr lang="en-US" i="0" dirty="0" smtClean="0">
                <a:solidFill>
                  <a:srgbClr val="FFFF00"/>
                </a:solidFill>
                <a:latin typeface="Times New Roman" pitchFamily="18" charset="0"/>
                <a:cs typeface="Times New Roman" pitchFamily="18" charset="0"/>
              </a:rPr>
              <a:t>the cooling </a:t>
            </a:r>
            <a:r>
              <a:rPr lang="en-US" i="0" dirty="0">
                <a:solidFill>
                  <a:srgbClr val="FFFF00"/>
                </a:solidFill>
                <a:latin typeface="Times New Roman" pitchFamily="18" charset="0"/>
                <a:cs typeface="Times New Roman" pitchFamily="18" charset="0"/>
              </a:rPr>
              <a:t>unit (i.e., adding the TES system</a:t>
            </a:r>
            <a:r>
              <a:rPr lang="en-US" i="0" dirty="0" smtClean="0">
                <a:solidFill>
                  <a:srgbClr val="FFFF00"/>
                </a:solidFill>
                <a:latin typeface="Times New Roman" pitchFamily="18" charset="0"/>
                <a:cs typeface="Times New Roman" pitchFamily="18" charset="0"/>
              </a:rPr>
              <a:t>).</a:t>
            </a:r>
          </a:p>
          <a:p>
            <a:pPr marL="0" indent="0" algn="justLow">
              <a:buNone/>
            </a:pPr>
            <a:r>
              <a:rPr lang="en-US" i="0" dirty="0">
                <a:solidFill>
                  <a:srgbClr val="FF99FF"/>
                </a:solidFill>
                <a:latin typeface="Times New Roman" pitchFamily="18" charset="0"/>
                <a:cs typeface="Times New Roman" pitchFamily="18" charset="0"/>
              </a:rPr>
              <a:t>SEER</a:t>
            </a:r>
            <a:r>
              <a:rPr lang="en-US" i="0" dirty="0">
                <a:solidFill>
                  <a:srgbClr val="FFFF00"/>
                </a:solidFill>
                <a:latin typeface="Times New Roman" pitchFamily="18" charset="0"/>
                <a:cs typeface="Times New Roman" pitchFamily="18" charset="0"/>
              </a:rPr>
              <a:t> is the seasonal efficiency ratio of the cooling unit. When available, the average seasonal COP can be used instead of the SEER. Typically the SEERCHW for producing chilled water (to directly cool the space) is higher than SEERICE for making ice (to charge the TES system</a:t>
            </a:r>
            <a:r>
              <a:rPr lang="en-US" i="0" dirty="0" smtClean="0">
                <a:solidFill>
                  <a:srgbClr val="FFFF00"/>
                </a:solidFill>
                <a:latin typeface="Times New Roman" pitchFamily="18" charset="0"/>
                <a:cs typeface="Times New Roman" pitchFamily="18" charset="0"/>
              </a:rPr>
              <a:t>).</a:t>
            </a:r>
          </a:p>
          <a:p>
            <a:pPr marL="0" indent="0" algn="justLow">
              <a:buNone/>
            </a:pPr>
            <a:r>
              <a:rPr lang="en-US" i="0" dirty="0" smtClean="0">
                <a:solidFill>
                  <a:srgbClr val="FF99FF"/>
                </a:solidFill>
                <a:latin typeface="Times New Roman" pitchFamily="18" charset="0"/>
                <a:cs typeface="Times New Roman" pitchFamily="18" charset="0"/>
              </a:rPr>
              <a:t>Qc</a:t>
            </a:r>
            <a:r>
              <a:rPr lang="en-US" i="0" dirty="0" smtClean="0">
                <a:solidFill>
                  <a:srgbClr val="FFFF00"/>
                </a:solidFill>
                <a:latin typeface="Times New Roman" pitchFamily="18" charset="0"/>
                <a:cs typeface="Times New Roman" pitchFamily="18" charset="0"/>
              </a:rPr>
              <a:t> </a:t>
            </a:r>
            <a:r>
              <a:rPr lang="en-US" i="0" dirty="0">
                <a:solidFill>
                  <a:srgbClr val="FFFF00"/>
                </a:solidFill>
                <a:latin typeface="Times New Roman" pitchFamily="18" charset="0"/>
                <a:cs typeface="Times New Roman" pitchFamily="18" charset="0"/>
              </a:rPr>
              <a:t>is the rated capacity of the cooling system.</a:t>
            </a:r>
          </a:p>
          <a:p>
            <a:pPr marL="0" indent="0" algn="justLow">
              <a:buNone/>
            </a:pPr>
            <a:r>
              <a:rPr lang="en-US" i="0" dirty="0">
                <a:solidFill>
                  <a:srgbClr val="FF99FF"/>
                </a:solidFill>
                <a:latin typeface="Times New Roman" pitchFamily="18" charset="0"/>
                <a:cs typeface="Times New Roman" pitchFamily="18" charset="0"/>
              </a:rPr>
              <a:t>X</a:t>
            </a:r>
            <a:r>
              <a:rPr lang="en-US" i="0" dirty="0">
                <a:solidFill>
                  <a:srgbClr val="FFFF00"/>
                </a:solidFill>
                <a:latin typeface="Times New Roman" pitchFamily="18" charset="0"/>
                <a:cs typeface="Times New Roman" pitchFamily="18" charset="0"/>
              </a:rPr>
              <a:t> is the fraction of the on-peak cooling load (occurring during the hour when maximum </a:t>
            </a:r>
            <a:r>
              <a:rPr lang="en-US" i="0" dirty="0" smtClean="0">
                <a:solidFill>
                  <a:srgbClr val="FFFF00"/>
                </a:solidFill>
                <a:latin typeface="Times New Roman" pitchFamily="18" charset="0"/>
                <a:cs typeface="Times New Roman" pitchFamily="18" charset="0"/>
              </a:rPr>
              <a:t>electrical power </a:t>
            </a:r>
            <a:r>
              <a:rPr lang="en-US" i="0" dirty="0">
                <a:solidFill>
                  <a:srgbClr val="FFFF00"/>
                </a:solidFill>
                <a:latin typeface="Times New Roman" pitchFamily="18" charset="0"/>
                <a:cs typeface="Times New Roman" pitchFamily="18" charset="0"/>
              </a:rPr>
              <a:t>demand is obtained) shifted to off-peak period</a:t>
            </a:r>
            <a:r>
              <a:rPr lang="en-US" i="0" dirty="0" smtClean="0">
                <a:solidFill>
                  <a:srgbClr val="FFFF00"/>
                </a:solidFill>
                <a:latin typeface="Times New Roman" pitchFamily="18" charset="0"/>
                <a:cs typeface="Times New Roman" pitchFamily="18" charset="0"/>
              </a:rPr>
              <a:t>.</a:t>
            </a:r>
          </a:p>
          <a:p>
            <a:pPr marL="0" lvl="0" indent="0" algn="justLow" eaLnBrk="1" hangingPunct="1">
              <a:spcBef>
                <a:spcPct val="0"/>
              </a:spcBef>
              <a:buClrTx/>
              <a:buNone/>
            </a:pPr>
            <a:r>
              <a:rPr lang="en-US" i="0" dirty="0" err="1">
                <a:solidFill>
                  <a:srgbClr val="FF99FF"/>
                </a:solidFill>
                <a:latin typeface="Times New Roman" pitchFamily="18" charset="0"/>
                <a:cs typeface="Times New Roman" pitchFamily="18" charset="0"/>
              </a:rPr>
              <a:t>NhcTES</a:t>
            </a:r>
            <a:r>
              <a:rPr lang="en-US" i="0" dirty="0">
                <a:solidFill>
                  <a:srgbClr val="FFFF00"/>
                </a:solidFill>
                <a:latin typeface="Times New Roman" pitchFamily="18" charset="0"/>
                <a:cs typeface="Times New Roman" pitchFamily="18" charset="0"/>
              </a:rPr>
              <a:t>, is the number of equivalent on-peak cooling full-load cooling hours that have been shifted during off-peak periods by using the TES system.</a:t>
            </a:r>
          </a:p>
          <a:p>
            <a:pPr marL="0" indent="0" algn="justLow">
              <a:buNone/>
            </a:pPr>
            <a:endParaRPr lang="en-US" i="0" dirty="0" smtClean="0">
              <a:solidFill>
                <a:srgbClr val="FFFF00"/>
              </a:solidFill>
              <a:latin typeface="Times New Roman" pitchFamily="18" charset="0"/>
              <a:cs typeface="Times New Roman" pitchFamily="18" charset="0"/>
            </a:endParaRPr>
          </a:p>
          <a:p>
            <a:pPr marL="0" indent="0" algn="justLow">
              <a:buNone/>
            </a:pPr>
            <a:r>
              <a:rPr lang="en-US" i="0" dirty="0" smtClean="0">
                <a:solidFill>
                  <a:srgbClr val="FFFF00"/>
                </a:solidFill>
                <a:latin typeface="Times New Roman" pitchFamily="18" charset="0"/>
                <a:cs typeface="Times New Roman" pitchFamily="18" charset="0"/>
              </a:rPr>
              <a:t> </a:t>
            </a: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3415976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484926" y="381000"/>
            <a:ext cx="180107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Example 1:</a:t>
            </a:r>
            <a:endParaRPr lang="ar-IQ" i="0" dirty="0">
              <a:solidFill>
                <a:srgbClr val="FFFF00"/>
              </a:solidFill>
              <a:latin typeface="Times New Roman" pitchFamily="18" charset="0"/>
              <a:cs typeface="Times New Roman" pitchFamily="18" charset="0"/>
            </a:endParaRPr>
          </a:p>
        </p:txBody>
      </p:sp>
      <p:sp>
        <p:nvSpPr>
          <p:cNvPr id="5" name="عنصر نائب للمحتوى 2"/>
          <p:cNvSpPr txBox="1">
            <a:spLocks/>
          </p:cNvSpPr>
          <p:nvPr/>
        </p:nvSpPr>
        <p:spPr bwMode="auto">
          <a:xfrm>
            <a:off x="484927" y="909144"/>
            <a:ext cx="8229600" cy="2062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chemeClr val="tx1"/>
                </a:solidFill>
                <a:latin typeface="Times New Roman" pitchFamily="18" charset="0"/>
                <a:cs typeface="Times New Roman" pitchFamily="18" charset="0"/>
              </a:rPr>
              <a:t>Consider the cooling load profile for an office building shown in Figure </a:t>
            </a:r>
            <a:r>
              <a:rPr lang="en-US" i="0" dirty="0" smtClean="0">
                <a:solidFill>
                  <a:schemeClr val="tx1"/>
                </a:solidFill>
                <a:latin typeface="Times New Roman" pitchFamily="18" charset="0"/>
                <a:cs typeface="Times New Roman" pitchFamily="18" charset="0"/>
              </a:rPr>
              <a:t>7. </a:t>
            </a:r>
            <a:r>
              <a:rPr lang="en-US" i="0" dirty="0">
                <a:solidFill>
                  <a:schemeClr val="tx1"/>
                </a:solidFill>
                <a:latin typeface="Times New Roman" pitchFamily="18" charset="0"/>
                <a:cs typeface="Times New Roman" pitchFamily="18" charset="0"/>
              </a:rPr>
              <a:t>The cooling is provided by a chiller having a capacity of 1,000 kW and with an average seasonal COP of 3.5. The </a:t>
            </a:r>
            <a:r>
              <a:rPr lang="en-US" i="0" dirty="0" err="1">
                <a:solidFill>
                  <a:schemeClr val="tx1"/>
                </a:solidFill>
                <a:latin typeface="Times New Roman" pitchFamily="18" charset="0"/>
                <a:cs typeface="Times New Roman" pitchFamily="18" charset="0"/>
              </a:rPr>
              <a:t>noncooling</a:t>
            </a:r>
            <a:r>
              <a:rPr lang="en-US" i="0" dirty="0">
                <a:solidFill>
                  <a:schemeClr val="tx1"/>
                </a:solidFill>
                <a:latin typeface="Times New Roman" pitchFamily="18" charset="0"/>
                <a:cs typeface="Times New Roman" pitchFamily="18" charset="0"/>
              </a:rPr>
              <a:t> profile experienced by the same office building is illustrated in Figure </a:t>
            </a:r>
            <a:r>
              <a:rPr lang="en-US" i="0" dirty="0" smtClean="0">
                <a:solidFill>
                  <a:schemeClr val="tx1"/>
                </a:solidFill>
                <a:latin typeface="Times New Roman" pitchFamily="18" charset="0"/>
                <a:cs typeface="Times New Roman" pitchFamily="18" charset="0"/>
              </a:rPr>
              <a:t>8. </a:t>
            </a:r>
            <a:r>
              <a:rPr lang="en-US" i="0" dirty="0">
                <a:solidFill>
                  <a:schemeClr val="tx1"/>
                </a:solidFill>
                <a:latin typeface="Times New Roman" pitchFamily="18" charset="0"/>
                <a:cs typeface="Times New Roman" pitchFamily="18" charset="0"/>
              </a:rPr>
              <a:t>It is proposed to install an ice storage system. When making ice the chiller has an average COP of 3.0. Determine the simple payback period of installing an ice storage system if the cost of electricity is as follows:</a:t>
            </a:r>
          </a:p>
          <a:p>
            <a:pPr marL="0" indent="0" algn="justLow">
              <a:buNone/>
            </a:pPr>
            <a:r>
              <a:rPr lang="en-US" i="0" dirty="0">
                <a:solidFill>
                  <a:prstClr val="white"/>
                </a:solidFill>
                <a:latin typeface="Times New Roman" pitchFamily="18" charset="0"/>
                <a:cs typeface="Times New Roman" pitchFamily="18" charset="0"/>
              </a:rPr>
              <a:t>• </a:t>
            </a:r>
            <a:r>
              <a:rPr lang="en-US" i="0" dirty="0" smtClean="0">
                <a:solidFill>
                  <a:schemeClr val="tx1"/>
                </a:solidFill>
                <a:latin typeface="Times New Roman" pitchFamily="18" charset="0"/>
                <a:cs typeface="Times New Roman" pitchFamily="18" charset="0"/>
              </a:rPr>
              <a:t>Energy </a:t>
            </a:r>
            <a:r>
              <a:rPr lang="en-US" i="0" dirty="0">
                <a:solidFill>
                  <a:schemeClr val="tx1"/>
                </a:solidFill>
                <a:latin typeface="Times New Roman" pitchFamily="18" charset="0"/>
                <a:cs typeface="Times New Roman" pitchFamily="18" charset="0"/>
              </a:rPr>
              <a:t>Charges: $0.07/kWh for on-peak hours (between 10:00 </a:t>
            </a:r>
            <a:r>
              <a:rPr lang="en-US" i="0" dirty="0" smtClean="0">
                <a:solidFill>
                  <a:schemeClr val="tx1"/>
                </a:solidFill>
                <a:latin typeface="Times New Roman" pitchFamily="18" charset="0"/>
                <a:cs typeface="Times New Roman" pitchFamily="18" charset="0"/>
              </a:rPr>
              <a:t>and </a:t>
            </a:r>
            <a:r>
              <a:rPr lang="en-US" i="0" dirty="0">
                <a:solidFill>
                  <a:schemeClr val="tx1"/>
                </a:solidFill>
                <a:latin typeface="Times New Roman" pitchFamily="18" charset="0"/>
                <a:cs typeface="Times New Roman" pitchFamily="18" charset="0"/>
              </a:rPr>
              <a:t>15:00 during weekdays) and only $ 0.02/Kwh during other hours.</a:t>
            </a:r>
          </a:p>
          <a:p>
            <a:pPr marL="0" indent="0" algn="justLow">
              <a:buNone/>
            </a:pPr>
            <a:r>
              <a:rPr lang="en-US" i="0" dirty="0">
                <a:solidFill>
                  <a:schemeClr val="tx1"/>
                </a:solidFill>
                <a:latin typeface="Times New Roman" pitchFamily="18" charset="0"/>
                <a:cs typeface="Times New Roman" pitchFamily="18" charset="0"/>
              </a:rPr>
              <a:t>• Demand charges: $15/kW during on-peak hours and $ 0/kW during off-peak hours. The demand charges are assessed on a monthly basis</a:t>
            </a:r>
            <a:r>
              <a:rPr lang="en-US" i="0" dirty="0" smtClean="0">
                <a:solidFill>
                  <a:schemeClr val="tx1"/>
                </a:solidFill>
                <a:latin typeface="Times New Roman" pitchFamily="18" charset="0"/>
                <a:cs typeface="Times New Roman" pitchFamily="18" charset="0"/>
              </a:rPr>
              <a:t>.</a:t>
            </a:r>
            <a:endParaRPr lang="en-US" i="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72980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6028" y="228600"/>
            <a:ext cx="5245773" cy="2743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مستطيل 4"/>
          <p:cNvSpPr/>
          <p:nvPr/>
        </p:nvSpPr>
        <p:spPr>
          <a:xfrm>
            <a:off x="609600" y="2971800"/>
            <a:ext cx="6820852"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i="0" dirty="0">
                <a:solidFill>
                  <a:schemeClr val="tx1"/>
                </a:solidFill>
                <a:latin typeface="Times New Roman" pitchFamily="18" charset="0"/>
              </a:rPr>
              <a:t>Fig. 7 Cooling load profile for an office </a:t>
            </a:r>
            <a:r>
              <a:rPr lang="en-US" sz="2000" i="0" dirty="0" smtClean="0">
                <a:solidFill>
                  <a:schemeClr val="tx1"/>
                </a:solidFill>
                <a:latin typeface="Times New Roman" pitchFamily="18" charset="0"/>
              </a:rPr>
              <a:t>building.</a:t>
            </a:r>
            <a:endParaRPr lang="ar-IQ" sz="2000" i="0" dirty="0">
              <a:solidFill>
                <a:schemeClr val="tx1"/>
              </a:solidFill>
              <a:latin typeface="Times New Roman" pitchFamily="18" charset="0"/>
            </a:endParaRPr>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8289" y="3527749"/>
            <a:ext cx="5243512" cy="2568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مستطيل 6"/>
          <p:cNvSpPr/>
          <p:nvPr/>
        </p:nvSpPr>
        <p:spPr>
          <a:xfrm>
            <a:off x="304800" y="5999181"/>
            <a:ext cx="86868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i="0" dirty="0">
                <a:solidFill>
                  <a:schemeClr val="tx1"/>
                </a:solidFill>
                <a:latin typeface="Times New Roman" pitchFamily="18" charset="0"/>
              </a:rPr>
              <a:t>Fig. 8 Electrical </a:t>
            </a:r>
            <a:r>
              <a:rPr lang="en-US" sz="2000" i="0" dirty="0" err="1">
                <a:solidFill>
                  <a:schemeClr val="tx1"/>
                </a:solidFill>
                <a:latin typeface="Times New Roman" pitchFamily="18" charset="0"/>
              </a:rPr>
              <a:t>noncooling</a:t>
            </a:r>
            <a:r>
              <a:rPr lang="en-US" sz="2000" i="0" dirty="0">
                <a:solidFill>
                  <a:schemeClr val="tx1"/>
                </a:solidFill>
                <a:latin typeface="Times New Roman" pitchFamily="18" charset="0"/>
              </a:rPr>
              <a:t> load profile for the office building used in </a:t>
            </a:r>
            <a:r>
              <a:rPr lang="en-US" sz="2000" i="0" dirty="0" smtClean="0">
                <a:solidFill>
                  <a:schemeClr val="tx1"/>
                </a:solidFill>
                <a:latin typeface="Times New Roman" pitchFamily="18" charset="0"/>
              </a:rPr>
              <a:t>Example 1.</a:t>
            </a:r>
            <a:endParaRPr lang="ar-IQ" sz="2000" i="0" dirty="0">
              <a:solidFill>
                <a:schemeClr val="tx1"/>
              </a:solidFill>
              <a:latin typeface="Times New Roman" pitchFamily="18" charset="0"/>
            </a:endParaRPr>
          </a:p>
        </p:txBody>
      </p:sp>
    </p:spTree>
    <p:extLst>
      <p:ext uri="{BB962C8B-B14F-4D97-AF65-F5344CB8AC3E}">
        <p14:creationId xmlns:p14="http://schemas.microsoft.com/office/powerpoint/2010/main" val="388210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170"/>
                                        </p:tgtEl>
                                        <p:attrNameLst>
                                          <p:attrName>style.visibility</p:attrName>
                                        </p:attrNameLst>
                                      </p:cBhvr>
                                      <p:to>
                                        <p:strVal val="visible"/>
                                      </p:to>
                                    </p:set>
                                    <p:anim calcmode="lin" valueType="num">
                                      <p:cBhvr additive="base">
                                        <p:cTn id="11" dur="500" fill="hold"/>
                                        <p:tgtEl>
                                          <p:spTgt spid="7170"/>
                                        </p:tgtEl>
                                        <p:attrNameLst>
                                          <p:attrName>ppt_x</p:attrName>
                                        </p:attrNameLst>
                                      </p:cBhvr>
                                      <p:tavLst>
                                        <p:tav tm="0">
                                          <p:val>
                                            <p:strVal val="#ppt_x"/>
                                          </p:val>
                                        </p:tav>
                                        <p:tav tm="100000">
                                          <p:val>
                                            <p:strVal val="#ppt_x"/>
                                          </p:val>
                                        </p:tav>
                                      </p:tavLst>
                                    </p:anim>
                                    <p:anim calcmode="lin" valueType="num">
                                      <p:cBhvr additive="base">
                                        <p:cTn id="12"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nodeType="withEffect">
                                  <p:stCondLst>
                                    <p:cond delay="0"/>
                                  </p:stCondLst>
                                  <p:childTnLst>
                                    <p:set>
                                      <p:cBhvr>
                                        <p:cTn id="19" dur="1" fill="hold">
                                          <p:stCondLst>
                                            <p:cond delay="0"/>
                                          </p:stCondLst>
                                        </p:cTn>
                                        <p:tgtEl>
                                          <p:spTgt spid="7171"/>
                                        </p:tgtEl>
                                        <p:attrNameLst>
                                          <p:attrName>style.visibility</p:attrName>
                                        </p:attrNameLst>
                                      </p:cBhvr>
                                      <p:to>
                                        <p:strVal val="visible"/>
                                      </p:to>
                                    </p:set>
                                    <p:animEffect transition="in" filter="fade">
                                      <p:cBhvr>
                                        <p:cTn id="20"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484927" y="381000"/>
            <a:ext cx="82296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chemeClr val="tx1"/>
                </a:solidFill>
                <a:latin typeface="Times New Roman" pitchFamily="18" charset="0"/>
                <a:cs typeface="Times New Roman" pitchFamily="18" charset="0"/>
              </a:rPr>
              <a:t>The installed cost of the TES system is $100/kW. Assume that the number of typical </a:t>
            </a:r>
            <a:r>
              <a:rPr lang="en-US" i="0" dirty="0" smtClean="0">
                <a:solidFill>
                  <a:schemeClr val="tx1"/>
                </a:solidFill>
                <a:latin typeface="Times New Roman" pitchFamily="18" charset="0"/>
                <a:cs typeface="Times New Roman" pitchFamily="18" charset="0"/>
              </a:rPr>
              <a:t>cooling days </a:t>
            </a:r>
            <a:r>
              <a:rPr lang="en-US" i="0" dirty="0">
                <a:solidFill>
                  <a:schemeClr val="tx1"/>
                </a:solidFill>
                <a:latin typeface="Times New Roman" pitchFamily="18" charset="0"/>
                <a:cs typeface="Times New Roman" pitchFamily="18" charset="0"/>
              </a:rPr>
              <a:t>during the entire year both before and after the installation of the TES system is 250 days.</a:t>
            </a:r>
          </a:p>
          <a:p>
            <a:pPr marL="0" indent="0" algn="justLow">
              <a:buNone/>
            </a:pPr>
            <a:r>
              <a:rPr lang="en-US" i="0" dirty="0">
                <a:solidFill>
                  <a:schemeClr val="tx1"/>
                </a:solidFill>
                <a:latin typeface="Times New Roman" pitchFamily="18" charset="0"/>
                <a:cs typeface="Times New Roman" pitchFamily="18" charset="0"/>
              </a:rPr>
              <a:t>The TES system is operated with demand-leveling control so that the power demand during </a:t>
            </a:r>
            <a:r>
              <a:rPr lang="en-US" i="0" dirty="0" err="1" smtClean="0">
                <a:solidFill>
                  <a:schemeClr val="tx1"/>
                </a:solidFill>
                <a:latin typeface="Times New Roman" pitchFamily="18" charset="0"/>
                <a:cs typeface="Times New Roman" pitchFamily="18" charset="0"/>
              </a:rPr>
              <a:t>onpeak</a:t>
            </a:r>
            <a:r>
              <a:rPr lang="en-US" i="0" dirty="0" smtClean="0">
                <a:solidFill>
                  <a:schemeClr val="tx1"/>
                </a:solidFill>
                <a:latin typeface="Times New Roman" pitchFamily="18" charset="0"/>
                <a:cs typeface="Times New Roman" pitchFamily="18" charset="0"/>
              </a:rPr>
              <a:t> hours </a:t>
            </a:r>
            <a:r>
              <a:rPr lang="en-US" i="0" dirty="0">
                <a:solidFill>
                  <a:schemeClr val="tx1"/>
                </a:solidFill>
                <a:latin typeface="Times New Roman" pitchFamily="18" charset="0"/>
                <a:cs typeface="Times New Roman" pitchFamily="18" charset="0"/>
              </a:rPr>
              <a:t>never exceeds 500 kW (which is the maximum </a:t>
            </a:r>
            <a:r>
              <a:rPr lang="en-US" i="0" dirty="0" err="1">
                <a:solidFill>
                  <a:schemeClr val="tx1"/>
                </a:solidFill>
                <a:latin typeface="Times New Roman" pitchFamily="18" charset="0"/>
                <a:cs typeface="Times New Roman" pitchFamily="18" charset="0"/>
              </a:rPr>
              <a:t>noncooling</a:t>
            </a:r>
            <a:r>
              <a:rPr lang="en-US" i="0" dirty="0">
                <a:solidFill>
                  <a:schemeClr val="tx1"/>
                </a:solidFill>
                <a:latin typeface="Times New Roman" pitchFamily="18" charset="0"/>
                <a:cs typeface="Times New Roman" pitchFamily="18" charset="0"/>
              </a:rPr>
              <a:t> load</a:t>
            </a:r>
            <a:r>
              <a:rPr lang="en-US" i="0" dirty="0" smtClean="0">
                <a:solidFill>
                  <a:schemeClr val="tx1"/>
                </a:solidFill>
                <a:latin typeface="Times New Roman" pitchFamily="18" charset="0"/>
                <a:cs typeface="Times New Roman" pitchFamily="18" charset="0"/>
              </a:rPr>
              <a:t>).</a:t>
            </a:r>
            <a:endParaRPr lang="en-US" i="0" dirty="0">
              <a:solidFill>
                <a:schemeClr val="tx1"/>
              </a:solidFill>
              <a:latin typeface="Times New Roman" pitchFamily="18" charset="0"/>
              <a:cs typeface="Times New Roman" pitchFamily="18" charset="0"/>
            </a:endParaRPr>
          </a:p>
        </p:txBody>
      </p:sp>
      <p:sp>
        <p:nvSpPr>
          <p:cNvPr id="6" name="عنصر نائب للمحتوى 2"/>
          <p:cNvSpPr txBox="1">
            <a:spLocks/>
          </p:cNvSpPr>
          <p:nvPr/>
        </p:nvSpPr>
        <p:spPr bwMode="auto">
          <a:xfrm>
            <a:off x="527007" y="2798928"/>
            <a:ext cx="142007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Solution:</a:t>
            </a:r>
            <a:endParaRPr lang="ar-IQ" i="0" dirty="0">
              <a:solidFill>
                <a:srgbClr val="FFFF00"/>
              </a:solidFill>
              <a:latin typeface="Times New Roman" pitchFamily="18" charset="0"/>
              <a:cs typeface="Times New Roman" pitchFamily="18" charset="0"/>
            </a:endParaRPr>
          </a:p>
        </p:txBody>
      </p:sp>
      <p:sp>
        <p:nvSpPr>
          <p:cNvPr id="7" name="عنصر نائب للمحتوى 2"/>
          <p:cNvSpPr txBox="1">
            <a:spLocks/>
          </p:cNvSpPr>
          <p:nvPr/>
        </p:nvSpPr>
        <p:spPr bwMode="auto">
          <a:xfrm>
            <a:off x="496300" y="3284560"/>
            <a:ext cx="8218227" cy="163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In this example, the entire cooling load during on-peak has to be shifted and thus </a:t>
            </a:r>
            <a:r>
              <a:rPr lang="en-US" i="0" dirty="0" smtClean="0">
                <a:solidFill>
                  <a:srgbClr val="FFFF00"/>
                </a:solidFill>
                <a:latin typeface="Times New Roman" pitchFamily="18" charset="0"/>
                <a:cs typeface="Times New Roman" pitchFamily="18" charset="0"/>
              </a:rPr>
              <a:t>the </a:t>
            </a:r>
            <a:r>
              <a:rPr lang="en-US" i="0" dirty="0">
                <a:solidFill>
                  <a:srgbClr val="FFFF00"/>
                </a:solidFill>
                <a:latin typeface="Times New Roman" pitchFamily="18" charset="0"/>
                <a:cs typeface="Times New Roman" pitchFamily="18" charset="0"/>
              </a:rPr>
              <a:t>fraction X = 1. Therefore, the savings in the electric power demand can be calculated </a:t>
            </a:r>
            <a:r>
              <a:rPr lang="en-US" i="0" dirty="0" smtClean="0">
                <a:solidFill>
                  <a:srgbClr val="FFFF00"/>
                </a:solidFill>
                <a:latin typeface="Times New Roman" pitchFamily="18" charset="0"/>
                <a:cs typeface="Times New Roman" pitchFamily="18" charset="0"/>
              </a:rPr>
              <a:t>using SEERCHW </a:t>
            </a:r>
            <a:r>
              <a:rPr lang="en-US" i="0" dirty="0">
                <a:solidFill>
                  <a:srgbClr val="FFFF00"/>
                </a:solidFill>
                <a:latin typeface="Times New Roman" pitchFamily="18" charset="0"/>
                <a:cs typeface="Times New Roman" pitchFamily="18" charset="0"/>
              </a:rPr>
              <a:t>= 3.5; and QC = 1,000 kW:</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8" name="مستطيل 7"/>
              <p:cNvSpPr/>
              <p:nvPr/>
            </p:nvSpPr>
            <p:spPr>
              <a:xfrm>
                <a:off x="838200" y="5133833"/>
                <a:ext cx="5791200" cy="1126975"/>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cs typeface="Arial"/>
                            </a:rPr>
                          </m:ctrlPr>
                        </m:sSubPr>
                        <m:e>
                          <m:r>
                            <a:rPr lang="en-US"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𝑘𝑊</m:t>
                          </m:r>
                        </m:e>
                        <m:sub>
                          <m:r>
                            <a:rPr lang="en-US" b="0" i="1" smtClean="0">
                              <a:solidFill>
                                <a:srgbClr val="FF0000"/>
                              </a:solidFill>
                              <a:latin typeface="Cambria Math"/>
                              <a:ea typeface="Cambria Math"/>
                              <a:cs typeface="Arial"/>
                            </a:rPr>
                            <m:t>𝑇𝐸𝑆</m:t>
                          </m:r>
                        </m:sub>
                      </m:sSub>
                      <m:r>
                        <a:rPr lang="en-US"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m:t>
                      </m:r>
                      <m:sSub>
                        <m:sSubPr>
                          <m:ctrlPr>
                            <a:rPr lang="en-US" i="1" smtClean="0">
                              <a:solidFill>
                                <a:srgbClr val="FF0000"/>
                              </a:solidFill>
                              <a:latin typeface="Cambria Math"/>
                              <a:ea typeface="Cambria Math"/>
                              <a:cs typeface="Arial"/>
                            </a:rPr>
                          </m:ctrlPr>
                        </m:sSubPr>
                        <m:e>
                          <m:f>
                            <m:fPr>
                              <m:ctrlPr>
                                <a:rPr lang="en-US" i="1" smtClean="0">
                                  <a:solidFill>
                                    <a:srgbClr val="FF0000"/>
                                  </a:solidFill>
                                  <a:latin typeface="Cambria Math"/>
                                  <a:ea typeface="Cambria Math"/>
                                  <a:cs typeface="Arial"/>
                                </a:rPr>
                              </m:ctrlPr>
                            </m:fPr>
                            <m:num>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𝑄</m:t>
                                  </m:r>
                                </m:e>
                                <m:sub>
                                  <m:r>
                                    <a:rPr lang="en-US" b="0" i="1" smtClean="0">
                                      <a:solidFill>
                                        <a:srgbClr val="FF0000"/>
                                      </a:solidFill>
                                      <a:latin typeface="Cambria Math"/>
                                      <a:ea typeface="Cambria Math"/>
                                      <a:cs typeface="Arial"/>
                                    </a:rPr>
                                    <m:t>𝑐</m:t>
                                  </m:r>
                                </m:sub>
                              </m:sSub>
                            </m:num>
                            <m:den>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𝑆𝐸𝐸𝑅</m:t>
                                  </m:r>
                                </m:e>
                                <m:sub>
                                  <m:r>
                                    <a:rPr lang="en-US" b="0" i="1" smtClean="0">
                                      <a:solidFill>
                                        <a:srgbClr val="FF0000"/>
                                      </a:solidFill>
                                      <a:latin typeface="Cambria Math"/>
                                      <a:ea typeface="Cambria Math"/>
                                      <a:cs typeface="Arial"/>
                                    </a:rPr>
                                    <m:t>𝐶𝐻𝑊</m:t>
                                  </m:r>
                                </m:sub>
                              </m:sSub>
                            </m:den>
                          </m:f>
                          <m:r>
                            <a:rPr lang="en-US" b="0" i="1" smtClean="0">
                              <a:solidFill>
                                <a:srgbClr val="FF0000"/>
                              </a:solidFill>
                              <a:latin typeface="Cambria Math"/>
                              <a:ea typeface="Cambria Math"/>
                              <a:cs typeface="Arial"/>
                            </a:rPr>
                            <m:t>]</m:t>
                          </m:r>
                        </m:e>
                        <m:sub>
                          <m:r>
                            <a:rPr lang="en-US" b="0" i="1" smtClean="0">
                              <a:solidFill>
                                <a:srgbClr val="FF0000"/>
                              </a:solidFill>
                              <a:latin typeface="Cambria Math"/>
                              <a:ea typeface="Cambria Math"/>
                              <a:cs typeface="Arial"/>
                            </a:rPr>
                            <m:t>𝑒</m:t>
                          </m:r>
                        </m:sub>
                      </m:sSub>
                      <m:r>
                        <a:rPr lang="en-US" b="0" i="1" smtClean="0">
                          <a:solidFill>
                            <a:srgbClr val="FF0000"/>
                          </a:solidFill>
                          <a:latin typeface="Cambria Math"/>
                          <a:ea typeface="Cambria Math"/>
                          <a:cs typeface="Arial"/>
                        </a:rPr>
                        <m:t>−</m:t>
                      </m:r>
                      <m:r>
                        <a:rPr lang="en-US" i="1" smtClean="0">
                          <a:solidFill>
                            <a:srgbClr val="FF0000"/>
                          </a:solidFill>
                          <a:latin typeface="Cambria Math"/>
                          <a:ea typeface="Cambria Math"/>
                          <a:cs typeface="Arial"/>
                        </a:rPr>
                        <m:t> </m:t>
                      </m:r>
                      <m:r>
                        <a:rPr lang="en-US">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f>
                            <m:fPr>
                              <m:ctrlPr>
                                <a:rPr lang="en-US" i="1">
                                  <a:solidFill>
                                    <a:srgbClr val="FF0000"/>
                                  </a:solidFill>
                                  <a:latin typeface="Cambria Math"/>
                                  <a:ea typeface="Cambria Math"/>
                                  <a:cs typeface="Arial"/>
                                </a:rPr>
                              </m:ctrlPr>
                            </m:fPr>
                            <m:num>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1</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𝑋</m:t>
                              </m:r>
                              <m:r>
                                <a:rPr lang="en-US" b="0" i="1" smtClean="0">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𝑄</m:t>
                                  </m:r>
                                </m:e>
                                <m:sub>
                                  <m:r>
                                    <a:rPr lang="en-US">
                                      <a:solidFill>
                                        <a:srgbClr val="FF0000"/>
                                      </a:solidFill>
                                      <a:latin typeface="Cambria Math"/>
                                      <a:ea typeface="Cambria Math"/>
                                      <a:cs typeface="Arial"/>
                                    </a:rPr>
                                    <m:t>𝑐</m:t>
                                  </m:r>
                                </m:sub>
                              </m:sSub>
                            </m:num>
                            <m:den>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𝑆𝐸𝐸𝑅</m:t>
                                  </m:r>
                                </m:e>
                                <m:sub>
                                  <m:r>
                                    <a:rPr lang="en-US">
                                      <a:solidFill>
                                        <a:srgbClr val="FF0000"/>
                                      </a:solidFill>
                                      <a:latin typeface="Cambria Math"/>
                                      <a:ea typeface="Cambria Math"/>
                                      <a:cs typeface="Arial"/>
                                    </a:rPr>
                                    <m:t>𝐶𝐻𝑊</m:t>
                                  </m:r>
                                </m:sub>
                              </m:sSub>
                            </m:den>
                          </m:f>
                          <m:r>
                            <a:rPr lang="en-US">
                              <a:solidFill>
                                <a:srgbClr val="FF0000"/>
                              </a:solidFill>
                              <a:latin typeface="Cambria Math"/>
                              <a:ea typeface="Cambria Math"/>
                              <a:cs typeface="Arial"/>
                            </a:rPr>
                            <m:t>]</m:t>
                          </m:r>
                        </m:e>
                        <m:sub>
                          <m:r>
                            <a:rPr lang="en-US" b="0" i="1" smtClean="0">
                              <a:solidFill>
                                <a:srgbClr val="FF0000"/>
                              </a:solidFill>
                              <a:latin typeface="Cambria Math"/>
                              <a:ea typeface="Cambria Math"/>
                              <a:cs typeface="Arial"/>
                            </a:rPr>
                            <m:t>𝑟</m:t>
                          </m:r>
                        </m:sub>
                      </m:sSub>
                    </m:oMath>
                  </m:oMathPara>
                </a14:m>
                <a:endParaRPr lang="en-US" sz="1600" dirty="0">
                  <a:solidFill>
                    <a:srgbClr val="FF0000"/>
                  </a:solidFill>
                  <a:effectLst/>
                  <a:latin typeface="Calibri"/>
                  <a:ea typeface="Calibri"/>
                  <a:cs typeface="Arial"/>
                </a:endParaRPr>
              </a:p>
            </p:txBody>
          </p:sp>
        </mc:Choice>
        <mc:Fallback xmlns="">
          <p:sp>
            <p:nvSpPr>
              <p:cNvPr id="8" name="مستطيل 7"/>
              <p:cNvSpPr>
                <a:spLocks noRot="1" noChangeAspect="1" noMove="1" noResize="1" noEditPoints="1" noAdjustHandles="1" noChangeArrowheads="1" noChangeShapeType="1" noTextEdit="1"/>
              </p:cNvSpPr>
              <p:nvPr/>
            </p:nvSpPr>
            <p:spPr>
              <a:xfrm>
                <a:off x="838200" y="5133833"/>
                <a:ext cx="5791200" cy="1126975"/>
              </a:xfrm>
              <a:prstGeom prst="rect">
                <a:avLst/>
              </a:prstGeom>
              <a:blipFill rotWithShape="1">
                <a:blip r:embed="rId2"/>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4224665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1)">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8" name="مستطيل 7"/>
              <p:cNvSpPr/>
              <p:nvPr/>
            </p:nvSpPr>
            <p:spPr>
              <a:xfrm>
                <a:off x="533400" y="381000"/>
                <a:ext cx="7391400" cy="1044838"/>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cs typeface="Arial"/>
                            </a:rPr>
                          </m:ctrlPr>
                        </m:sSubPr>
                        <m:e>
                          <m:r>
                            <a:rPr lang="en-US"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𝑘𝑊</m:t>
                          </m:r>
                        </m:e>
                        <m:sub>
                          <m:r>
                            <a:rPr lang="en-US" b="0" i="1" smtClean="0">
                              <a:solidFill>
                                <a:srgbClr val="FF0000"/>
                              </a:solidFill>
                              <a:latin typeface="Cambria Math"/>
                              <a:ea typeface="Cambria Math"/>
                              <a:cs typeface="Arial"/>
                            </a:rPr>
                            <m:t>𝑇𝐸𝑆</m:t>
                          </m:r>
                        </m:sub>
                      </m:sSub>
                      <m:r>
                        <a:rPr lang="en-US"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m:t>
                      </m:r>
                      <m:sSub>
                        <m:sSubPr>
                          <m:ctrlPr>
                            <a:rPr lang="en-US" i="1" smtClean="0">
                              <a:solidFill>
                                <a:srgbClr val="FF0000"/>
                              </a:solidFill>
                              <a:latin typeface="Cambria Math"/>
                              <a:ea typeface="Cambria Math"/>
                              <a:cs typeface="Arial"/>
                            </a:rPr>
                          </m:ctrlPr>
                        </m:sSubPr>
                        <m:e>
                          <m:f>
                            <m:fPr>
                              <m:ctrlPr>
                                <a:rPr lang="en-US" i="1" smtClean="0">
                                  <a:solidFill>
                                    <a:srgbClr val="FF0000"/>
                                  </a:solidFill>
                                  <a:latin typeface="Cambria Math"/>
                                  <a:ea typeface="Cambria Math"/>
                                  <a:cs typeface="Arial"/>
                                </a:rPr>
                              </m:ctrlPr>
                            </m:fPr>
                            <m:num>
                              <m:r>
                                <a:rPr lang="en-US" i="1" smtClean="0">
                                  <a:solidFill>
                                    <a:srgbClr val="FF0000"/>
                                  </a:solidFill>
                                  <a:latin typeface="Cambria Math"/>
                                  <a:ea typeface="Cambria Math"/>
                                  <a:cs typeface="Arial"/>
                                </a:rPr>
                                <m:t>1</m:t>
                              </m:r>
                              <m:r>
                                <a:rPr lang="en-US" b="0" i="1" smtClean="0">
                                  <a:solidFill>
                                    <a:srgbClr val="FF0000"/>
                                  </a:solidFill>
                                  <a:latin typeface="Cambria Math"/>
                                  <a:ea typeface="Cambria Math"/>
                                  <a:cs typeface="Arial"/>
                                </a:rPr>
                                <m:t>000</m:t>
                              </m:r>
                            </m:num>
                            <m:den>
                              <m:r>
                                <a:rPr lang="en-US" b="0" i="1" smtClean="0">
                                  <a:solidFill>
                                    <a:srgbClr val="FF0000"/>
                                  </a:solidFill>
                                  <a:latin typeface="Cambria Math"/>
                                  <a:ea typeface="Cambria Math"/>
                                  <a:cs typeface="Arial"/>
                                </a:rPr>
                                <m:t>3</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5</m:t>
                              </m:r>
                            </m:den>
                          </m:f>
                          <m:r>
                            <a:rPr lang="en-US" b="0" i="1" smtClean="0">
                              <a:solidFill>
                                <a:srgbClr val="FF0000"/>
                              </a:solidFill>
                              <a:latin typeface="Cambria Math"/>
                              <a:ea typeface="Cambria Math"/>
                              <a:cs typeface="Arial"/>
                            </a:rPr>
                            <m:t>]</m:t>
                          </m:r>
                        </m:e>
                        <m:sub>
                          <m:r>
                            <a:rPr lang="en-US" b="0" i="1" smtClean="0">
                              <a:solidFill>
                                <a:srgbClr val="FF0000"/>
                              </a:solidFill>
                              <a:latin typeface="Cambria Math"/>
                              <a:ea typeface="Cambria Math"/>
                              <a:cs typeface="Arial"/>
                            </a:rPr>
                            <m:t>𝑒</m:t>
                          </m:r>
                        </m:sub>
                      </m:sSub>
                      <m:r>
                        <a:rPr lang="en-US" b="0" i="1" smtClean="0">
                          <a:solidFill>
                            <a:srgbClr val="FF0000"/>
                          </a:solidFill>
                          <a:latin typeface="Cambria Math"/>
                          <a:ea typeface="Cambria Math"/>
                          <a:cs typeface="Arial"/>
                        </a:rPr>
                        <m:t>−</m:t>
                      </m:r>
                      <m:r>
                        <a:rPr lang="en-US" i="1" smtClean="0">
                          <a:solidFill>
                            <a:srgbClr val="FF0000"/>
                          </a:solidFill>
                          <a:latin typeface="Cambria Math"/>
                          <a:ea typeface="Cambria Math"/>
                          <a:cs typeface="Arial"/>
                        </a:rPr>
                        <m:t> </m:t>
                      </m:r>
                      <m:r>
                        <a:rPr lang="en-US">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f>
                            <m:fPr>
                              <m:ctrlPr>
                                <a:rPr lang="en-US" i="1">
                                  <a:solidFill>
                                    <a:srgbClr val="FF0000"/>
                                  </a:solidFill>
                                  <a:latin typeface="Cambria Math"/>
                                  <a:ea typeface="Cambria Math"/>
                                  <a:cs typeface="Arial"/>
                                </a:rPr>
                              </m:ctrlPr>
                            </m:fPr>
                            <m:num>
                              <m:d>
                                <m:dPr>
                                  <m:ctrlPr>
                                    <a:rPr lang="en-US" i="1">
                                      <a:solidFill>
                                        <a:srgbClr val="FF0000"/>
                                      </a:solidFill>
                                      <a:latin typeface="Cambria Math"/>
                                      <a:ea typeface="Cambria Math"/>
                                      <a:cs typeface="Arial"/>
                                    </a:rPr>
                                  </m:ctrlPr>
                                </m:dPr>
                                <m:e>
                                  <m:r>
                                    <a:rPr lang="en-US">
                                      <a:solidFill>
                                        <a:srgbClr val="FF0000"/>
                                      </a:solidFill>
                                      <a:latin typeface="Cambria Math"/>
                                      <a:ea typeface="Cambria Math"/>
                                      <a:cs typeface="Arial"/>
                                    </a:rPr>
                                    <m:t>1</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1</m:t>
                                  </m:r>
                                </m:e>
                              </m:d>
                              <m:r>
                                <a:rPr lang="en-US">
                                  <a:solidFill>
                                    <a:srgbClr val="FF0000"/>
                                  </a:solidFill>
                                  <a:latin typeface="Cambria Math"/>
                                  <a:ea typeface="Cambria Math"/>
                                  <a:cs typeface="Arial"/>
                                </a:rPr>
                                <m:t>100</m:t>
                              </m:r>
                              <m:r>
                                <a:rPr lang="en-US" b="0" i="1" smtClean="0">
                                  <a:solidFill>
                                    <a:srgbClr val="FF0000"/>
                                  </a:solidFill>
                                  <a:latin typeface="Cambria Math"/>
                                  <a:ea typeface="Cambria Math"/>
                                  <a:cs typeface="Arial"/>
                                </a:rPr>
                                <m:t>0</m:t>
                              </m:r>
                            </m:num>
                            <m:den>
                              <m:r>
                                <a:rPr lang="en-US">
                                  <a:solidFill>
                                    <a:srgbClr val="FF0000"/>
                                  </a:solidFill>
                                  <a:latin typeface="Cambria Math"/>
                                  <a:ea typeface="Cambria Math"/>
                                  <a:cs typeface="Arial"/>
                                </a:rPr>
                                <m:t>3</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5</m:t>
                              </m:r>
                            </m:den>
                          </m:f>
                          <m:r>
                            <a:rPr lang="en-US">
                              <a:solidFill>
                                <a:srgbClr val="FF0000"/>
                              </a:solidFill>
                              <a:latin typeface="Cambria Math"/>
                              <a:ea typeface="Cambria Math"/>
                              <a:cs typeface="Arial"/>
                            </a:rPr>
                            <m:t>]</m:t>
                          </m:r>
                        </m:e>
                        <m:sub>
                          <m:r>
                            <a:rPr lang="en-US">
                              <a:solidFill>
                                <a:srgbClr val="FF0000"/>
                              </a:solidFill>
                              <a:latin typeface="Cambria Math"/>
                              <a:ea typeface="Cambria Math"/>
                              <a:cs typeface="Arial"/>
                            </a:rPr>
                            <m:t>𝑟</m:t>
                          </m:r>
                        </m:sub>
                      </m:sSub>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286</m:t>
                      </m:r>
                      <m:r>
                        <a:rPr lang="en-US" b="0" i="1" smtClean="0">
                          <a:solidFill>
                            <a:srgbClr val="FF0000"/>
                          </a:solidFill>
                          <a:latin typeface="Cambria Math"/>
                          <a:ea typeface="Cambria Math"/>
                          <a:cs typeface="Arial"/>
                        </a:rPr>
                        <m:t> </m:t>
                      </m:r>
                      <m:r>
                        <a:rPr lang="en-US" b="0" i="1" smtClean="0">
                          <a:solidFill>
                            <a:srgbClr val="FF0000"/>
                          </a:solidFill>
                          <a:latin typeface="Cambria Math"/>
                          <a:ea typeface="Cambria Math"/>
                          <a:cs typeface="Arial"/>
                        </a:rPr>
                        <m:t>𝑘𝑊</m:t>
                      </m:r>
                    </m:oMath>
                  </m:oMathPara>
                </a14:m>
                <a:endParaRPr lang="en-US" sz="1600" dirty="0">
                  <a:solidFill>
                    <a:srgbClr val="FF0000"/>
                  </a:solidFill>
                  <a:effectLst/>
                  <a:latin typeface="Calibri"/>
                  <a:ea typeface="Calibri"/>
                  <a:cs typeface="Arial"/>
                </a:endParaRPr>
              </a:p>
            </p:txBody>
          </p:sp>
        </mc:Choice>
        <mc:Fallback>
          <p:sp>
            <p:nvSpPr>
              <p:cNvPr id="8" name="مستطيل 7"/>
              <p:cNvSpPr>
                <a:spLocks noRot="1" noChangeAspect="1" noMove="1" noResize="1" noEditPoints="1" noAdjustHandles="1" noChangeArrowheads="1" noChangeShapeType="1" noTextEdit="1"/>
              </p:cNvSpPr>
              <p:nvPr/>
            </p:nvSpPr>
            <p:spPr>
              <a:xfrm>
                <a:off x="533400" y="381000"/>
                <a:ext cx="7391400" cy="1044838"/>
              </a:xfrm>
              <a:prstGeom prst="rect">
                <a:avLst/>
              </a:prstGeom>
              <a:blipFill rotWithShape="1">
                <a:blip r:embed="rId2"/>
                <a:stretch>
                  <a:fillRect/>
                </a:stretch>
              </a:blipFill>
            </p:spPr>
            <p:txBody>
              <a:bodyPr/>
              <a:lstStyle/>
              <a:p>
                <a:r>
                  <a:rPr lang="ar-IQ">
                    <a:noFill/>
                  </a:rPr>
                  <a:t> </a:t>
                </a:r>
              </a:p>
            </p:txBody>
          </p:sp>
        </mc:Fallback>
      </mc:AlternateContent>
      <p:sp>
        <p:nvSpPr>
          <p:cNvPr id="10" name="عنصر نائب للمحتوى 2"/>
          <p:cNvSpPr txBox="1">
            <a:spLocks/>
          </p:cNvSpPr>
          <p:nvPr/>
        </p:nvSpPr>
        <p:spPr bwMode="auto">
          <a:xfrm>
            <a:off x="467867" y="1608160"/>
            <a:ext cx="8218227" cy="2201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Thus, the cost savings due to demand charges are: 286 kW*$15/kW*12 months/</a:t>
            </a:r>
            <a:r>
              <a:rPr lang="en-US" i="0" dirty="0" err="1">
                <a:solidFill>
                  <a:srgbClr val="FFFF00"/>
                </a:solidFill>
                <a:latin typeface="Times New Roman" pitchFamily="18" charset="0"/>
                <a:cs typeface="Times New Roman" pitchFamily="18" charset="0"/>
              </a:rPr>
              <a:t>yr</a:t>
            </a:r>
            <a:r>
              <a:rPr lang="en-US" i="0" dirty="0">
                <a:solidFill>
                  <a:srgbClr val="FFFF00"/>
                </a:solidFill>
                <a:latin typeface="Times New Roman" pitchFamily="18" charset="0"/>
                <a:cs typeface="Times New Roman" pitchFamily="18" charset="0"/>
              </a:rPr>
              <a:t> = $51, 480/yr.</a:t>
            </a:r>
          </a:p>
          <a:p>
            <a:pPr marL="0" indent="0" algn="justLow">
              <a:buNone/>
            </a:pPr>
            <a:r>
              <a:rPr lang="en-US" i="0" dirty="0">
                <a:solidFill>
                  <a:srgbClr val="FFFF00"/>
                </a:solidFill>
                <a:latin typeface="Times New Roman" pitchFamily="18" charset="0"/>
                <a:cs typeface="Times New Roman" pitchFamily="18" charset="0"/>
              </a:rPr>
              <a:t>The energy cost savings of using the TES </a:t>
            </a:r>
            <a:r>
              <a:rPr lang="en-US" i="0" dirty="0" smtClean="0">
                <a:solidFill>
                  <a:srgbClr val="FFFF00"/>
                </a:solidFill>
                <a:latin typeface="Times New Roman" pitchFamily="18" charset="0"/>
                <a:cs typeface="Times New Roman" pitchFamily="18" charset="0"/>
              </a:rPr>
              <a:t>with </a:t>
            </a:r>
            <a:r>
              <a:rPr lang="en-US" i="0" dirty="0">
                <a:solidFill>
                  <a:srgbClr val="FFFF00"/>
                </a:solidFill>
                <a:latin typeface="Times New Roman" pitchFamily="18" charset="0"/>
                <a:cs typeface="Times New Roman" pitchFamily="18" charset="0"/>
              </a:rPr>
              <a:t>the </a:t>
            </a:r>
            <a:r>
              <a:rPr lang="en-US" i="0" dirty="0" smtClean="0">
                <a:solidFill>
                  <a:srgbClr val="FFFF00"/>
                </a:solidFill>
                <a:latin typeface="Times New Roman" pitchFamily="18" charset="0"/>
                <a:cs typeface="Times New Roman" pitchFamily="18" charset="0"/>
              </a:rPr>
              <a:t>assumption that </a:t>
            </a:r>
            <a:r>
              <a:rPr lang="en-US" i="0" dirty="0">
                <a:solidFill>
                  <a:srgbClr val="FFFF00"/>
                </a:solidFill>
                <a:latin typeface="Times New Roman" pitchFamily="18" charset="0"/>
                <a:cs typeface="Times New Roman" pitchFamily="18" charset="0"/>
              </a:rPr>
              <a:t>there are 250 typical cooling days per </a:t>
            </a:r>
            <a:r>
              <a:rPr lang="en-US" i="0" dirty="0" smtClean="0">
                <a:solidFill>
                  <a:srgbClr val="FFFF00"/>
                </a:solidFill>
                <a:latin typeface="Times New Roman" pitchFamily="18" charset="0"/>
                <a:cs typeface="Times New Roman" pitchFamily="18" charset="0"/>
              </a:rPr>
              <a:t>year can </a:t>
            </a:r>
            <a:r>
              <a:rPr lang="en-US" i="0" dirty="0">
                <a:solidFill>
                  <a:srgbClr val="FFFF00"/>
                </a:solidFill>
                <a:latin typeface="Times New Roman" pitchFamily="18" charset="0"/>
                <a:cs typeface="Times New Roman" pitchFamily="18" charset="0"/>
              </a:rPr>
              <a:t>be calculated </a:t>
            </a:r>
            <a:r>
              <a:rPr lang="en-US" i="0" dirty="0" smtClean="0">
                <a:solidFill>
                  <a:srgbClr val="FFFF00"/>
                </a:solidFill>
                <a:latin typeface="Times New Roman" pitchFamily="18" charset="0"/>
                <a:cs typeface="Times New Roman" pitchFamily="18" charset="0"/>
              </a:rPr>
              <a:t>as:</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11" name="مستطيل 10"/>
              <p:cNvSpPr/>
              <p:nvPr/>
            </p:nvSpPr>
            <p:spPr>
              <a:xfrm>
                <a:off x="286252" y="4038600"/>
                <a:ext cx="8620124" cy="1248162"/>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100" i="1" smtClean="0">
                              <a:solidFill>
                                <a:srgbClr val="FF0000"/>
                              </a:solidFill>
                              <a:latin typeface="Cambria Math"/>
                              <a:ea typeface="Cambria Math"/>
                              <a:cs typeface="Arial"/>
                            </a:rPr>
                          </m:ctrlPr>
                        </m:sSubPr>
                        <m:e>
                          <m:r>
                            <a:rPr lang="en-US" sz="210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𝑘𝑊</m:t>
                          </m:r>
                        </m:e>
                        <m:sub>
                          <m:r>
                            <a:rPr lang="en-US" sz="2100" b="0" i="1" smtClean="0">
                              <a:solidFill>
                                <a:srgbClr val="FF0000"/>
                              </a:solidFill>
                              <a:latin typeface="Cambria Math"/>
                              <a:ea typeface="Cambria Math"/>
                              <a:cs typeface="Arial"/>
                            </a:rPr>
                            <m:t>𝑇𝐸𝑆</m:t>
                          </m:r>
                        </m:sub>
                      </m:sSub>
                      <m:r>
                        <a:rPr lang="en-US" sz="2100"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1000</m:t>
                      </m:r>
                      <m:r>
                        <a:rPr lang="en-US" sz="2100" b="0" i="1" smtClean="0">
                          <a:solidFill>
                            <a:srgbClr val="FF0000"/>
                          </a:solidFill>
                          <a:latin typeface="Cambria Math"/>
                          <a:ea typeface="Cambria Math"/>
                          <a:cs typeface="Arial"/>
                        </a:rPr>
                        <m:t> </m:t>
                      </m:r>
                      <m:r>
                        <a:rPr lang="en-US" sz="2100" b="0" i="1" smtClean="0">
                          <a:solidFill>
                            <a:srgbClr val="FF0000"/>
                          </a:solidFill>
                          <a:latin typeface="Cambria Math"/>
                          <a:ea typeface="Cambria Math"/>
                          <a:cs typeface="Arial"/>
                        </a:rPr>
                        <m:t>𝑘𝑤</m:t>
                      </m:r>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5</m:t>
                      </m:r>
                      <m:f>
                        <m:fPr>
                          <m:ctrlPr>
                            <a:rPr lang="en-US" sz="2100" b="0" i="1" smtClean="0">
                              <a:solidFill>
                                <a:srgbClr val="FF0000"/>
                              </a:solidFill>
                              <a:latin typeface="Cambria Math"/>
                              <a:ea typeface="Cambria Math"/>
                              <a:cs typeface="Arial"/>
                            </a:rPr>
                          </m:ctrlPr>
                        </m:fPr>
                        <m:num>
                          <m:r>
                            <a:rPr lang="en-US" sz="2100" b="0" i="1" smtClean="0">
                              <a:solidFill>
                                <a:srgbClr val="FF0000"/>
                              </a:solidFill>
                              <a:latin typeface="Cambria Math"/>
                              <a:ea typeface="Cambria Math"/>
                              <a:cs typeface="Arial"/>
                            </a:rPr>
                            <m:t>h</m:t>
                          </m:r>
                          <m:r>
                            <a:rPr lang="en-US" sz="2100" b="0" i="1" smtClean="0">
                              <a:solidFill>
                                <a:srgbClr val="FF0000"/>
                              </a:solidFill>
                              <a:latin typeface="Cambria Math"/>
                              <a:ea typeface="Cambria Math"/>
                              <a:cs typeface="Arial"/>
                            </a:rPr>
                            <m:t>𝑟𝑠</m:t>
                          </m:r>
                        </m:num>
                        <m:den>
                          <m:r>
                            <a:rPr lang="en-US" sz="2100" b="0" i="1" smtClean="0">
                              <a:solidFill>
                                <a:srgbClr val="FF0000"/>
                              </a:solidFill>
                              <a:latin typeface="Cambria Math"/>
                              <a:ea typeface="Cambria Math"/>
                              <a:cs typeface="Arial"/>
                            </a:rPr>
                            <m:t>𝑑𝑎𝑦</m:t>
                          </m:r>
                        </m:den>
                      </m:f>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250</m:t>
                      </m:r>
                      <m:r>
                        <a:rPr lang="en-US" sz="2100" b="0" i="1" smtClean="0">
                          <a:solidFill>
                            <a:srgbClr val="FF0000"/>
                          </a:solidFill>
                          <a:latin typeface="Cambria Math"/>
                          <a:ea typeface="Cambria Math"/>
                          <a:cs typeface="Arial"/>
                        </a:rPr>
                        <m:t>𝑑𝑎𝑦𝑠</m:t>
                      </m:r>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𝑦𝑟</m:t>
                      </m:r>
                      <m:r>
                        <a:rPr lang="en-US" sz="2100" b="0" i="1" smtClean="0">
                          <a:solidFill>
                            <a:srgbClr val="FF0000"/>
                          </a:solidFill>
                          <a:latin typeface="Cambria Math"/>
                          <a:ea typeface="Cambria Math"/>
                          <a:cs typeface="Arial"/>
                        </a:rPr>
                        <m:t>[</m:t>
                      </m:r>
                      <m:f>
                        <m:fPr>
                          <m:ctrlPr>
                            <a:rPr lang="en-US" sz="2100" b="0" i="1" smtClean="0">
                              <a:solidFill>
                                <a:srgbClr val="FF0000"/>
                              </a:solidFill>
                              <a:latin typeface="Cambria Math"/>
                              <a:ea typeface="Cambria Math"/>
                              <a:cs typeface="Arial"/>
                            </a:rPr>
                          </m:ctrlPr>
                        </m:fPr>
                        <m:num>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0</m:t>
                          </m:r>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07</m:t>
                          </m:r>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𝑘𝑊</m:t>
                          </m:r>
                          <m:r>
                            <a:rPr lang="en-US" sz="2100" b="0" i="1" smtClean="0">
                              <a:solidFill>
                                <a:srgbClr val="FF0000"/>
                              </a:solidFill>
                              <a:latin typeface="Cambria Math"/>
                              <a:ea typeface="Cambria Math"/>
                              <a:cs typeface="Arial"/>
                            </a:rPr>
                            <m:t>h</m:t>
                          </m:r>
                        </m:num>
                        <m:den>
                          <m:r>
                            <a:rPr lang="en-US" sz="2100" b="0" i="1" smtClean="0">
                              <a:solidFill>
                                <a:srgbClr val="FF0000"/>
                              </a:solidFill>
                              <a:latin typeface="Cambria Math"/>
                              <a:ea typeface="Cambria Math"/>
                              <a:cs typeface="Arial"/>
                            </a:rPr>
                            <m:t>3</m:t>
                          </m:r>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5</m:t>
                          </m:r>
                        </m:den>
                      </m:f>
                      <m:r>
                        <a:rPr lang="en-US" sz="2100" b="0" i="1" smtClean="0">
                          <a:solidFill>
                            <a:srgbClr val="FF0000"/>
                          </a:solidFill>
                          <a:latin typeface="Cambria Math"/>
                          <a:ea typeface="Cambria Math"/>
                          <a:cs typeface="Arial"/>
                        </a:rPr>
                        <m:t>−</m:t>
                      </m:r>
                      <m:f>
                        <m:fPr>
                          <m:ctrlPr>
                            <a:rPr lang="en-US" sz="2100" b="0" i="1" smtClean="0">
                              <a:solidFill>
                                <a:srgbClr val="FF0000"/>
                              </a:solidFill>
                              <a:latin typeface="Cambria Math"/>
                              <a:ea typeface="Cambria Math"/>
                              <a:cs typeface="Arial"/>
                            </a:rPr>
                          </m:ctrlPr>
                        </m:fPr>
                        <m:num>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0</m:t>
                          </m:r>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02</m:t>
                          </m:r>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𝑘𝑊</m:t>
                          </m:r>
                          <m:r>
                            <a:rPr lang="en-US" sz="2100" b="0" i="1" smtClean="0">
                              <a:solidFill>
                                <a:srgbClr val="FF0000"/>
                              </a:solidFill>
                              <a:latin typeface="Cambria Math"/>
                              <a:ea typeface="Cambria Math"/>
                              <a:cs typeface="Arial"/>
                            </a:rPr>
                            <m:t>h</m:t>
                          </m:r>
                        </m:num>
                        <m:den>
                          <m:r>
                            <a:rPr lang="en-US" sz="2100" b="0" i="1" smtClean="0">
                              <a:solidFill>
                                <a:srgbClr val="FF0000"/>
                              </a:solidFill>
                              <a:latin typeface="Cambria Math"/>
                              <a:ea typeface="Cambria Math"/>
                              <a:cs typeface="Arial"/>
                            </a:rPr>
                            <m:t>3</m:t>
                          </m:r>
                        </m:den>
                      </m:f>
                      <m:r>
                        <a:rPr lang="en-US" sz="2100" b="0" i="1" smtClean="0">
                          <a:solidFill>
                            <a:srgbClr val="FF0000"/>
                          </a:solidFill>
                          <a:latin typeface="Cambria Math"/>
                          <a:ea typeface="Cambria Math"/>
                          <a:cs typeface="Arial"/>
                        </a:rPr>
                        <m:t>]</m:t>
                      </m:r>
                      <m:r>
                        <a:rPr lang="en-US" sz="2100" i="1" smtClean="0">
                          <a:solidFill>
                            <a:srgbClr val="FF0000"/>
                          </a:solidFill>
                          <a:latin typeface="Cambria Math"/>
                          <a:ea typeface="Cambria Math"/>
                          <a:cs typeface="Arial"/>
                        </a:rPr>
                        <m:t> </m:t>
                      </m:r>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16</m:t>
                      </m:r>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667</m:t>
                      </m:r>
                      <m:r>
                        <a:rPr lang="en-US" sz="2100" b="0" i="1" smtClean="0">
                          <a:solidFill>
                            <a:srgbClr val="FF0000"/>
                          </a:solidFill>
                          <a:latin typeface="Cambria Math"/>
                          <a:ea typeface="Cambria Math"/>
                          <a:cs typeface="Arial"/>
                        </a:rPr>
                        <m:t>/ </m:t>
                      </m:r>
                      <m:r>
                        <a:rPr lang="en-US" sz="2100" b="0" i="1" smtClean="0">
                          <a:solidFill>
                            <a:srgbClr val="FF0000"/>
                          </a:solidFill>
                          <a:latin typeface="Cambria Math"/>
                          <a:ea typeface="Cambria Math"/>
                          <a:cs typeface="Arial"/>
                        </a:rPr>
                        <m:t>𝑦𝑟</m:t>
                      </m:r>
                    </m:oMath>
                  </m:oMathPara>
                </a14:m>
                <a:endParaRPr lang="en-US" sz="2100" dirty="0">
                  <a:solidFill>
                    <a:srgbClr val="FF0000"/>
                  </a:solidFill>
                  <a:effectLst/>
                  <a:latin typeface="Calibri"/>
                  <a:ea typeface="Calibri"/>
                  <a:cs typeface="Arial"/>
                </a:endParaRPr>
              </a:p>
            </p:txBody>
          </p:sp>
        </mc:Choice>
        <mc:Fallback xmlns="">
          <p:sp>
            <p:nvSpPr>
              <p:cNvPr id="11" name="مستطيل 10"/>
              <p:cNvSpPr>
                <a:spLocks noRot="1" noChangeAspect="1" noMove="1" noResize="1" noEditPoints="1" noAdjustHandles="1" noChangeArrowheads="1" noChangeShapeType="1" noTextEdit="1"/>
              </p:cNvSpPr>
              <p:nvPr/>
            </p:nvSpPr>
            <p:spPr>
              <a:xfrm>
                <a:off x="286252" y="4038600"/>
                <a:ext cx="8620124" cy="1248162"/>
              </a:xfrm>
              <a:prstGeom prst="rect">
                <a:avLst/>
              </a:prstGeom>
              <a:blipFill rotWithShape="1">
                <a:blip r:embed="rId3"/>
                <a:stretch>
                  <a:fillRect b="-2451"/>
                </a:stretch>
              </a:blipFill>
            </p:spPr>
            <p:txBody>
              <a:bodyPr/>
              <a:lstStyle/>
              <a:p>
                <a:r>
                  <a:rPr lang="ar-IQ">
                    <a:noFill/>
                  </a:rPr>
                  <a:t> </a:t>
                </a:r>
              </a:p>
            </p:txBody>
          </p:sp>
        </mc:Fallback>
      </mc:AlternateContent>
    </p:spTree>
    <p:extLst>
      <p:ext uri="{BB962C8B-B14F-4D97-AF65-F5344CB8AC3E}">
        <p14:creationId xmlns:p14="http://schemas.microsoft.com/office/powerpoint/2010/main" val="312083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heel(1)">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عنصر نائب للمحتوى 2"/>
          <p:cNvSpPr txBox="1">
            <a:spLocks/>
          </p:cNvSpPr>
          <p:nvPr/>
        </p:nvSpPr>
        <p:spPr bwMode="auto">
          <a:xfrm>
            <a:off x="487200" y="507240"/>
            <a:ext cx="8218227" cy="170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The size of the ice storage tank is such that it can hold the cooling energy required </a:t>
            </a:r>
            <a:r>
              <a:rPr lang="en-US" i="0" dirty="0" smtClean="0">
                <a:solidFill>
                  <a:srgbClr val="FFFF00"/>
                </a:solidFill>
                <a:latin typeface="Times New Roman" pitchFamily="18" charset="0"/>
                <a:cs typeface="Times New Roman" pitchFamily="18" charset="0"/>
              </a:rPr>
              <a:t>during on-peak </a:t>
            </a:r>
            <a:r>
              <a:rPr lang="en-US" i="0" dirty="0">
                <a:solidFill>
                  <a:srgbClr val="FFFF00"/>
                </a:solidFill>
                <a:latin typeface="Times New Roman" pitchFamily="18" charset="0"/>
                <a:cs typeface="Times New Roman" pitchFamily="18" charset="0"/>
              </a:rPr>
              <a:t>period; that is, 1,000 kW * 5 </a:t>
            </a:r>
            <a:r>
              <a:rPr lang="en-US" i="0" dirty="0" err="1">
                <a:solidFill>
                  <a:srgbClr val="FFFF00"/>
                </a:solidFill>
                <a:latin typeface="Times New Roman" pitchFamily="18" charset="0"/>
                <a:cs typeface="Times New Roman" pitchFamily="18" charset="0"/>
              </a:rPr>
              <a:t>hr</a:t>
            </a:r>
            <a:r>
              <a:rPr lang="en-US" i="0" dirty="0">
                <a:solidFill>
                  <a:srgbClr val="FFFF00"/>
                </a:solidFill>
                <a:latin typeface="Times New Roman" pitchFamily="18" charset="0"/>
                <a:cs typeface="Times New Roman" pitchFamily="18" charset="0"/>
              </a:rPr>
              <a:t> = 5,000 kWh. Therefore, the simple payback </a:t>
            </a:r>
            <a:r>
              <a:rPr lang="en-US" i="0" dirty="0" smtClean="0">
                <a:solidFill>
                  <a:srgbClr val="FFFF00"/>
                </a:solidFill>
                <a:latin typeface="Times New Roman" pitchFamily="18" charset="0"/>
                <a:cs typeface="Times New Roman" pitchFamily="18" charset="0"/>
              </a:rPr>
              <a:t>period (SPB) for installing </a:t>
            </a:r>
            <a:r>
              <a:rPr lang="en-US" i="0" dirty="0">
                <a:solidFill>
                  <a:srgbClr val="FFFF00"/>
                </a:solidFill>
                <a:latin typeface="Times New Roman" pitchFamily="18" charset="0"/>
                <a:cs typeface="Times New Roman" pitchFamily="18" charset="0"/>
              </a:rPr>
              <a:t>TES is estimated as follows::</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11" name="مستطيل 10"/>
              <p:cNvSpPr/>
              <p:nvPr/>
            </p:nvSpPr>
            <p:spPr>
              <a:xfrm>
                <a:off x="449669" y="2336042"/>
                <a:ext cx="5733549" cy="1007135"/>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100" i="1" smtClean="0">
                          <a:solidFill>
                            <a:srgbClr val="FF0000"/>
                          </a:solidFill>
                          <a:latin typeface="Cambria Math"/>
                          <a:ea typeface="Cambria Math"/>
                          <a:cs typeface="Arial"/>
                        </a:rPr>
                        <m:t>𝑆</m:t>
                      </m:r>
                      <m:r>
                        <a:rPr lang="en-US" sz="2100" b="0" i="1" smtClean="0">
                          <a:solidFill>
                            <a:srgbClr val="FF0000"/>
                          </a:solidFill>
                          <a:latin typeface="Cambria Math"/>
                          <a:ea typeface="Cambria Math"/>
                          <a:cs typeface="Arial"/>
                        </a:rPr>
                        <m:t>𝑃𝐵</m:t>
                      </m:r>
                      <m:r>
                        <a:rPr lang="en-US" sz="2100" smtClean="0">
                          <a:solidFill>
                            <a:srgbClr val="FF0000"/>
                          </a:solidFill>
                          <a:latin typeface="Cambria Math"/>
                          <a:ea typeface="Cambria Math"/>
                          <a:cs typeface="Arial"/>
                        </a:rPr>
                        <m:t>=</m:t>
                      </m:r>
                      <m:f>
                        <m:fPr>
                          <m:ctrlPr>
                            <a:rPr lang="en-US" sz="2100" i="1" smtClean="0">
                              <a:solidFill>
                                <a:srgbClr val="FF0000"/>
                              </a:solidFill>
                              <a:latin typeface="Cambria Math"/>
                              <a:ea typeface="Cambria Math"/>
                              <a:cs typeface="Arial"/>
                            </a:rPr>
                          </m:ctrlPr>
                        </m:fPr>
                        <m:num>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100</m:t>
                          </m:r>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𝑘𝑊</m:t>
                          </m:r>
                          <m:r>
                            <a:rPr lang="en-US" sz="2100" b="0" i="1" smtClean="0">
                              <a:solidFill>
                                <a:srgbClr val="FF0000"/>
                              </a:solidFill>
                              <a:latin typeface="Cambria Math"/>
                              <a:ea typeface="Cambria Math"/>
                              <a:cs typeface="Arial"/>
                            </a:rPr>
                            <m:t>h</m:t>
                          </m:r>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5000</m:t>
                          </m:r>
                          <m:r>
                            <a:rPr lang="en-US" sz="2100" b="0" i="1" smtClean="0">
                              <a:solidFill>
                                <a:srgbClr val="FF0000"/>
                              </a:solidFill>
                              <a:latin typeface="Cambria Math"/>
                              <a:ea typeface="Cambria Math"/>
                              <a:cs typeface="Arial"/>
                            </a:rPr>
                            <m:t>𝑘𝑊</m:t>
                          </m:r>
                          <m:r>
                            <a:rPr lang="en-US" sz="2100" b="0" i="1" smtClean="0">
                              <a:solidFill>
                                <a:srgbClr val="FF0000"/>
                              </a:solidFill>
                              <a:latin typeface="Cambria Math"/>
                              <a:ea typeface="Cambria Math"/>
                              <a:cs typeface="Arial"/>
                            </a:rPr>
                            <m:t>h</m:t>
                          </m:r>
                        </m:num>
                        <m:den>
                          <m:d>
                            <m:dPr>
                              <m:ctrlPr>
                                <a:rPr lang="en-US" sz="2100" i="1" smtClean="0">
                                  <a:solidFill>
                                    <a:srgbClr val="FF0000"/>
                                  </a:solidFill>
                                  <a:latin typeface="Cambria Math"/>
                                  <a:ea typeface="Cambria Math"/>
                                  <a:cs typeface="Arial"/>
                                </a:rPr>
                              </m:ctrlPr>
                            </m:dPr>
                            <m:e>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51480</m:t>
                              </m:r>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16667</m:t>
                              </m:r>
                            </m:e>
                          </m:d>
                        </m:den>
                      </m:f>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7</m:t>
                      </m:r>
                      <m:r>
                        <a:rPr lang="en-US" sz="2100" b="0" i="1" smtClean="0">
                          <a:solidFill>
                            <a:srgbClr val="FF0000"/>
                          </a:solidFill>
                          <a:latin typeface="Cambria Math"/>
                          <a:ea typeface="Cambria Math"/>
                          <a:cs typeface="Arial"/>
                        </a:rPr>
                        <m:t>.</m:t>
                      </m:r>
                      <m:r>
                        <a:rPr lang="en-US" sz="2100" b="0" i="1" smtClean="0">
                          <a:solidFill>
                            <a:srgbClr val="FF0000"/>
                          </a:solidFill>
                          <a:latin typeface="Cambria Math"/>
                          <a:ea typeface="Cambria Math"/>
                          <a:cs typeface="Arial"/>
                        </a:rPr>
                        <m:t>3</m:t>
                      </m:r>
                      <m:r>
                        <a:rPr lang="en-US" sz="2100" b="0" i="1" smtClean="0">
                          <a:solidFill>
                            <a:srgbClr val="FF0000"/>
                          </a:solidFill>
                          <a:latin typeface="Cambria Math"/>
                          <a:ea typeface="Cambria Math"/>
                          <a:cs typeface="Arial"/>
                        </a:rPr>
                        <m:t> </m:t>
                      </m:r>
                      <m:r>
                        <a:rPr lang="en-US" sz="2100" b="0" i="1" smtClean="0">
                          <a:solidFill>
                            <a:srgbClr val="FF0000"/>
                          </a:solidFill>
                          <a:latin typeface="Cambria Math"/>
                          <a:ea typeface="Cambria Math"/>
                          <a:cs typeface="Arial"/>
                        </a:rPr>
                        <m:t>𝑦𝑒𝑎𝑟𝑠</m:t>
                      </m:r>
                    </m:oMath>
                  </m:oMathPara>
                </a14:m>
                <a:endParaRPr lang="en-US" sz="2100" dirty="0">
                  <a:solidFill>
                    <a:srgbClr val="FF0000"/>
                  </a:solidFill>
                  <a:effectLst/>
                  <a:latin typeface="Calibri"/>
                  <a:ea typeface="Calibri"/>
                  <a:cs typeface="Arial"/>
                </a:endParaRPr>
              </a:p>
            </p:txBody>
          </p:sp>
        </mc:Choice>
        <mc:Fallback xmlns="">
          <p:sp>
            <p:nvSpPr>
              <p:cNvPr id="11" name="مستطيل 10"/>
              <p:cNvSpPr>
                <a:spLocks noRot="1" noChangeAspect="1" noMove="1" noResize="1" noEditPoints="1" noAdjustHandles="1" noChangeArrowheads="1" noChangeShapeType="1" noTextEdit="1"/>
              </p:cNvSpPr>
              <p:nvPr/>
            </p:nvSpPr>
            <p:spPr>
              <a:xfrm>
                <a:off x="449669" y="2336042"/>
                <a:ext cx="5733549" cy="1007135"/>
              </a:xfrm>
              <a:prstGeom prst="rect">
                <a:avLst/>
              </a:prstGeom>
              <a:blipFill rotWithShape="1">
                <a:blip r:embed="rId2"/>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3694103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7242" y="304800"/>
            <a:ext cx="8229600" cy="6400800"/>
          </a:xfrm>
        </p:spPr>
        <p:txBody>
          <a:bodyPr/>
          <a:lstStyle/>
          <a:p>
            <a:pPr marL="0" indent="0" algn="justLow">
              <a:buNone/>
            </a:pPr>
            <a:r>
              <a:rPr lang="en-US" sz="2300" dirty="0">
                <a:solidFill>
                  <a:srgbClr val="FFFF00"/>
                </a:solidFill>
                <a:latin typeface="Times New Roman" pitchFamily="18" charset="0"/>
                <a:cs typeface="Times New Roman" pitchFamily="18" charset="0"/>
              </a:rPr>
              <a:t>In addition to the differential charges for on-peak versus off-peak energy rates, the utilities have imposed demand charges, based on the monthly peak demand. These demand charges are intended to recover fixed costs such as investing in new generation plants, and transmission or distribution lines. In the United States, it is estimated that 35 percent of the electric peak demand is due to cooling. Therefore, the use of TES systems can be a good alternative to delay the use of chillers to meet space cooling especially for commercial </a:t>
            </a:r>
            <a:r>
              <a:rPr lang="en-US" sz="2300" dirty="0" smtClean="0">
                <a:solidFill>
                  <a:srgbClr val="FFFF00"/>
                </a:solidFill>
                <a:latin typeface="Times New Roman" pitchFamily="18" charset="0"/>
                <a:cs typeface="Times New Roman" pitchFamily="18" charset="0"/>
              </a:rPr>
              <a:t>buildings.</a:t>
            </a:r>
          </a:p>
          <a:p>
            <a:pPr marL="0" indent="0" algn="justLow">
              <a:buNone/>
            </a:pPr>
            <a:r>
              <a:rPr lang="en-US" sz="2300" dirty="0" smtClean="0">
                <a:solidFill>
                  <a:srgbClr val="FFFF00"/>
                </a:solidFill>
                <a:latin typeface="Times New Roman" pitchFamily="18" charset="0"/>
                <a:cs typeface="Times New Roman" pitchFamily="18" charset="0"/>
              </a:rPr>
              <a:t>TES systems can also be used to reduce the size and thus the initial cost of the cooling equipment especially in applications where peak loads occur only for a limited period during a year such as churches. For instance, a church can have a peak cooling load of 300 kW over a three-hour period that occurs once a week. Instead of using a chiller of 300 kW to operate for three hours in order to provide the required 900 kWh of cooling load, a 90-kW cooling system can be installed. </a:t>
            </a:r>
          </a:p>
          <a:p>
            <a:endParaRPr lang="ar-IQ" dirty="0"/>
          </a:p>
        </p:txBody>
      </p:sp>
    </p:spTree>
    <p:extLst>
      <p:ext uri="{BB962C8B-B14F-4D97-AF65-F5344CB8AC3E}">
        <p14:creationId xmlns:p14="http://schemas.microsoft.com/office/powerpoint/2010/main" val="1503439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3">
                                            <p:txEl>
                                              <p:pRg st="1" end="1"/>
                                            </p:txEl>
                                          </p:spTgt>
                                        </p:tgtEl>
                                      </p:cBhvr>
                                    </p:animEffect>
                                    <p:animScale>
                                      <p:cBhvr>
                                        <p:cTn id="12"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7242" y="304800"/>
            <a:ext cx="8229600" cy="6400800"/>
          </a:xfrm>
        </p:spPr>
        <p:txBody>
          <a:bodyPr/>
          <a:lstStyle/>
          <a:p>
            <a:pPr marL="0" indent="0" algn="justLow">
              <a:buNone/>
            </a:pPr>
            <a:r>
              <a:rPr lang="en-US" sz="2300" dirty="0">
                <a:solidFill>
                  <a:srgbClr val="FFFF00"/>
                </a:solidFill>
                <a:latin typeface="Times New Roman" pitchFamily="18" charset="0"/>
                <a:cs typeface="Times New Roman" pitchFamily="18" charset="0"/>
              </a:rPr>
              <a:t>The same cooling load (900 kWh) can then be produced by operating the 90-kW cooling system for a longer period (at least a 10-hour period to account for any storage losses</a:t>
            </a:r>
            <a:r>
              <a:rPr lang="en-US" sz="2300" dirty="0" smtClean="0">
                <a:solidFill>
                  <a:srgbClr val="FFFF00"/>
                </a:solidFill>
                <a:latin typeface="Times New Roman" pitchFamily="18" charset="0"/>
                <a:cs typeface="Times New Roman" pitchFamily="18" charset="0"/>
              </a:rPr>
              <a:t>).</a:t>
            </a:r>
          </a:p>
          <a:p>
            <a:pPr marL="0" indent="0" algn="justLow">
              <a:buNone/>
            </a:pPr>
            <a:r>
              <a:rPr lang="en-US" sz="2300" dirty="0">
                <a:solidFill>
                  <a:srgbClr val="FFFF00"/>
                </a:solidFill>
                <a:latin typeface="Times New Roman" pitchFamily="18" charset="0"/>
                <a:cs typeface="Times New Roman" pitchFamily="18" charset="0"/>
              </a:rPr>
              <a:t> Due to compressor efficiency and storage losses, cooling plants with TES systems may actually consume more energy that cooling plants without TES systems. However, TES systems if designed and controlled properly can reduce the overall operating costs of cooling plants. To determine the potential operating cost reduction, the auditor should carefully consider the various factors that affect the design and operation of TES systems.</a:t>
            </a:r>
            <a:endParaRPr lang="en-US" sz="2300" dirty="0" smtClean="0">
              <a:solidFill>
                <a:srgbClr val="FFFF00"/>
              </a:solidFill>
              <a:latin typeface="Times New Roman" pitchFamily="18" charset="0"/>
              <a:cs typeface="Times New Roman" pitchFamily="18" charset="0"/>
            </a:endParaRPr>
          </a:p>
          <a:p>
            <a:pPr marL="0" indent="0" algn="justLow">
              <a:buNone/>
            </a:pPr>
            <a:endParaRPr lang="ar-IQ" dirty="0"/>
          </a:p>
        </p:txBody>
      </p:sp>
    </p:spTree>
    <p:extLst>
      <p:ext uri="{BB962C8B-B14F-4D97-AF65-F5344CB8AC3E}">
        <p14:creationId xmlns:p14="http://schemas.microsoft.com/office/powerpoint/2010/main" val="384412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3">
                                            <p:txEl>
                                              <p:pRg st="1" end="1"/>
                                            </p:txEl>
                                          </p:spTgt>
                                        </p:tgtEl>
                                      </p:cBhvr>
                                    </p:animEffect>
                                    <p:animScale>
                                      <p:cBhvr>
                                        <p:cTn id="12"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7242" y="762000"/>
            <a:ext cx="8229600" cy="685800"/>
          </a:xfrm>
        </p:spPr>
        <p:txBody>
          <a:bodyPr/>
          <a:lstStyle/>
          <a:p>
            <a:pPr marL="0" indent="0" algn="justLow">
              <a:buNone/>
            </a:pPr>
            <a:r>
              <a:rPr lang="en-US" sz="2300" dirty="0">
                <a:solidFill>
                  <a:srgbClr val="FFFF00"/>
                </a:solidFill>
                <a:latin typeface="Times New Roman" pitchFamily="18" charset="0"/>
                <a:cs typeface="Times New Roman" pitchFamily="18" charset="0"/>
              </a:rPr>
              <a:t>Thermal energy storage can be achieved by two </a:t>
            </a:r>
            <a:r>
              <a:rPr lang="en-US" sz="2300" dirty="0" smtClean="0">
                <a:solidFill>
                  <a:srgbClr val="FFFF00"/>
                </a:solidFill>
                <a:latin typeface="Times New Roman" pitchFamily="18" charset="0"/>
                <a:cs typeface="Times New Roman" pitchFamily="18" charset="0"/>
              </a:rPr>
              <a:t>mechanisms:</a:t>
            </a:r>
            <a:endParaRPr lang="ar-IQ" sz="2300" dirty="0"/>
          </a:p>
        </p:txBody>
      </p:sp>
      <p:sp>
        <p:nvSpPr>
          <p:cNvPr id="4" name="Rectangle 3"/>
          <p:cNvSpPr>
            <a:spLocks noChangeArrowheads="1"/>
          </p:cNvSpPr>
          <p:nvPr/>
        </p:nvSpPr>
        <p:spPr bwMode="auto">
          <a:xfrm>
            <a:off x="533400" y="367091"/>
            <a:ext cx="2895600"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2- </a:t>
            </a:r>
            <a:r>
              <a:rPr lang="en-US" sz="2000" i="0" kern="0" dirty="0">
                <a:solidFill>
                  <a:sysClr val="windowText" lastClr="000000"/>
                </a:solidFill>
              </a:rPr>
              <a:t>Types of TES Systems</a:t>
            </a:r>
            <a:endParaRPr kumimoji="0" lang="ar-IQ" sz="2000" b="0" i="0" u="none" strike="noStrike" kern="0" cap="none" spc="0" normalizeH="0" baseline="0" noProof="0" dirty="0" smtClean="0">
              <a:ln>
                <a:noFill/>
              </a:ln>
              <a:solidFill>
                <a:sysClr val="windowText" lastClr="000000"/>
              </a:solidFill>
              <a:effectLst/>
              <a:uLnTx/>
              <a:uFillTx/>
            </a:endParaRPr>
          </a:p>
        </p:txBody>
      </p:sp>
      <p:sp>
        <p:nvSpPr>
          <p:cNvPr id="5" name="عنصر نائب للمحتوى 2"/>
          <p:cNvSpPr txBox="1">
            <a:spLocks/>
          </p:cNvSpPr>
          <p:nvPr/>
        </p:nvSpPr>
        <p:spPr bwMode="auto">
          <a:xfrm>
            <a:off x="533400" y="1295400"/>
            <a:ext cx="82296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99FF"/>
                </a:solidFill>
                <a:latin typeface="Times New Roman" pitchFamily="18" charset="0"/>
                <a:cs typeface="Times New Roman" pitchFamily="18" charset="0"/>
              </a:rPr>
              <a:t>1. Sensible Heat </a:t>
            </a:r>
            <a:r>
              <a:rPr lang="en-US" i="0" dirty="0" smtClean="0">
                <a:solidFill>
                  <a:srgbClr val="FF99FF"/>
                </a:solidFill>
                <a:latin typeface="Times New Roman" pitchFamily="18" charset="0"/>
                <a:cs typeface="Times New Roman" pitchFamily="18" charset="0"/>
              </a:rPr>
              <a:t>Storage: </a:t>
            </a:r>
            <a:r>
              <a:rPr lang="en-US" i="0" dirty="0" smtClean="0">
                <a:solidFill>
                  <a:srgbClr val="00FFFF"/>
                </a:solidFill>
                <a:latin typeface="Times New Roman" pitchFamily="18" charset="0"/>
                <a:cs typeface="Times New Roman" pitchFamily="18" charset="0"/>
              </a:rPr>
              <a:t>Sensible </a:t>
            </a:r>
            <a:r>
              <a:rPr lang="en-US" i="0" dirty="0">
                <a:solidFill>
                  <a:srgbClr val="00FFFF"/>
                </a:solidFill>
                <a:latin typeface="Times New Roman" pitchFamily="18" charset="0"/>
                <a:cs typeface="Times New Roman" pitchFamily="18" charset="0"/>
              </a:rPr>
              <a:t>energy storage by increasing (for heating applications) or decreasing (for cooling applications) the temperature of the storage medium (water for instance</a:t>
            </a:r>
            <a:r>
              <a:rPr lang="en-US" i="0" dirty="0" smtClean="0">
                <a:solidFill>
                  <a:srgbClr val="00FFFF"/>
                </a:solidFill>
                <a:latin typeface="Times New Roman" pitchFamily="18" charset="0"/>
                <a:cs typeface="Times New Roman" pitchFamily="18" charset="0"/>
              </a:rPr>
              <a:t>)</a:t>
            </a:r>
            <a:endParaRPr lang="en-US" i="0" dirty="0">
              <a:solidFill>
                <a:srgbClr val="00FFFF"/>
              </a:solidFill>
              <a:latin typeface="Times New Roman" pitchFamily="18" charset="0"/>
              <a:cs typeface="Times New Roman" pitchFamily="18" charset="0"/>
            </a:endParaRPr>
          </a:p>
        </p:txBody>
      </p:sp>
      <p:sp>
        <p:nvSpPr>
          <p:cNvPr id="7" name="عنصر نائب للمحتوى 2"/>
          <p:cNvSpPr txBox="1">
            <a:spLocks/>
          </p:cNvSpPr>
          <p:nvPr/>
        </p:nvSpPr>
        <p:spPr bwMode="auto">
          <a:xfrm>
            <a:off x="533400" y="2595349"/>
            <a:ext cx="8229600" cy="1290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99FF"/>
                </a:solidFill>
                <a:latin typeface="Times New Roman" pitchFamily="18" charset="0"/>
                <a:cs typeface="Times New Roman" pitchFamily="18" charset="0"/>
              </a:rPr>
              <a:t>2. Latent Heat </a:t>
            </a:r>
            <a:r>
              <a:rPr lang="en-US" i="0" dirty="0" smtClean="0">
                <a:solidFill>
                  <a:srgbClr val="FF99FF"/>
                </a:solidFill>
                <a:latin typeface="Times New Roman" pitchFamily="18" charset="0"/>
                <a:cs typeface="Times New Roman" pitchFamily="18" charset="0"/>
              </a:rPr>
              <a:t>Storage: </a:t>
            </a:r>
            <a:r>
              <a:rPr lang="en-US" i="0" dirty="0" smtClean="0">
                <a:solidFill>
                  <a:srgbClr val="00FFFF"/>
                </a:solidFill>
                <a:latin typeface="Times New Roman" pitchFamily="18" charset="0"/>
                <a:cs typeface="Times New Roman" pitchFamily="18" charset="0"/>
              </a:rPr>
              <a:t>Latent </a:t>
            </a:r>
            <a:r>
              <a:rPr lang="en-US" i="0" dirty="0">
                <a:solidFill>
                  <a:srgbClr val="00FFFF"/>
                </a:solidFill>
                <a:latin typeface="Times New Roman" pitchFamily="18" charset="0"/>
                <a:cs typeface="Times New Roman" pitchFamily="18" charset="0"/>
              </a:rPr>
              <a:t>energy storage by changing the phase of the storage medium (phase change </a:t>
            </a:r>
            <a:r>
              <a:rPr lang="en-US" i="0" dirty="0" smtClean="0">
                <a:solidFill>
                  <a:srgbClr val="00FFFF"/>
                </a:solidFill>
                <a:latin typeface="Times New Roman" pitchFamily="18" charset="0"/>
                <a:cs typeface="Times New Roman" pitchFamily="18" charset="0"/>
              </a:rPr>
              <a:t>materials, PCM</a:t>
            </a:r>
            <a:r>
              <a:rPr lang="en-US" i="0" dirty="0">
                <a:solidFill>
                  <a:srgbClr val="00FFFF"/>
                </a:solidFill>
                <a:latin typeface="Times New Roman" pitchFamily="18" charset="0"/>
                <a:cs typeface="Times New Roman" pitchFamily="18" charset="0"/>
              </a:rPr>
              <a:t>, eutectic salt solutions, or ice–water mixtures)</a:t>
            </a:r>
          </a:p>
        </p:txBody>
      </p:sp>
      <p:sp>
        <p:nvSpPr>
          <p:cNvPr id="8" name="عنصر نائب للمحتوى 2"/>
          <p:cNvSpPr txBox="1">
            <a:spLocks/>
          </p:cNvSpPr>
          <p:nvPr/>
        </p:nvSpPr>
        <p:spPr bwMode="auto">
          <a:xfrm>
            <a:off x="533400" y="3886200"/>
            <a:ext cx="8229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99FF"/>
                </a:solidFill>
                <a:latin typeface="Times New Roman" pitchFamily="18" charset="0"/>
                <a:cs typeface="Times New Roman" pitchFamily="18" charset="0"/>
              </a:rPr>
              <a:t>3</a:t>
            </a:r>
            <a:r>
              <a:rPr lang="en-US" i="0" dirty="0">
                <a:solidFill>
                  <a:srgbClr val="FF99FF"/>
                </a:solidFill>
                <a:latin typeface="Times New Roman" pitchFamily="18" charset="0"/>
                <a:cs typeface="Times New Roman" pitchFamily="18" charset="0"/>
              </a:rPr>
              <a:t>. Thermochemical Energy </a:t>
            </a:r>
            <a:r>
              <a:rPr lang="en-US" i="0" dirty="0" smtClean="0">
                <a:solidFill>
                  <a:srgbClr val="FF99FF"/>
                </a:solidFill>
                <a:latin typeface="Times New Roman" pitchFamily="18" charset="0"/>
                <a:cs typeface="Times New Roman" pitchFamily="18" charset="0"/>
              </a:rPr>
              <a:t>Storage: </a:t>
            </a:r>
            <a:r>
              <a:rPr lang="en-US" i="0" dirty="0">
                <a:solidFill>
                  <a:srgbClr val="00FFFF"/>
                </a:solidFill>
                <a:latin typeface="Times New Roman" pitchFamily="18" charset="0"/>
                <a:cs typeface="Times New Roman" pitchFamily="18" charset="0"/>
              </a:rPr>
              <a:t>Thermo-chemical storage (TCS), or Thermochemical Heat Storage (THS), requires a </a:t>
            </a:r>
            <a:r>
              <a:rPr lang="en-US" i="0" dirty="0" smtClean="0">
                <a:solidFill>
                  <a:srgbClr val="00FFFF"/>
                </a:solidFill>
                <a:latin typeface="Times New Roman" pitchFamily="18" charset="0"/>
                <a:cs typeface="Times New Roman" pitchFamily="18" charset="0"/>
              </a:rPr>
              <a:t>reversible chemical reaction. </a:t>
            </a:r>
            <a:r>
              <a:rPr lang="en-US" i="0" dirty="0">
                <a:solidFill>
                  <a:srgbClr val="00FFFF"/>
                </a:solidFill>
                <a:latin typeface="Times New Roman" pitchFamily="18" charset="0"/>
                <a:cs typeface="Times New Roman" pitchFamily="18" charset="0"/>
              </a:rPr>
              <a:t>THS is divided into three processes: charging, storing and discharging.</a:t>
            </a:r>
          </a:p>
        </p:txBody>
      </p:sp>
    </p:spTree>
    <p:extLst>
      <p:ext uri="{BB962C8B-B14F-4D97-AF65-F5344CB8AC3E}">
        <p14:creationId xmlns:p14="http://schemas.microsoft.com/office/powerpoint/2010/main" val="381173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3">
                                            <p:txEl>
                                              <p:pRg st="0" end="0"/>
                                            </p:txEl>
                                          </p:spTgt>
                                        </p:tgtEl>
                                      </p:cBhvr>
                                    </p:animEffect>
                                    <p:animScale>
                                      <p:cBhvr>
                                        <p:cTn id="12" dur="250" autoRev="1" fill="hold"/>
                                        <p:tgtEl>
                                          <p:spTgt spid="3">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5">
                                            <p:txEl>
                                              <p:pRg st="0" end="0"/>
                                            </p:txEl>
                                          </p:spTgt>
                                        </p:tgtEl>
                                      </p:cBhvr>
                                    </p:animEffect>
                                    <p:animScale>
                                      <p:cBhvr>
                                        <p:cTn id="17" dur="250" autoRev="1" fill="hold"/>
                                        <p:tgtEl>
                                          <p:spTgt spid="5">
                                            <p:txEl>
                                              <p:pRg st="0" end="0"/>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7">
                                            <p:txEl>
                                              <p:pRg st="0" end="0"/>
                                            </p:txEl>
                                          </p:spTgt>
                                        </p:tgtEl>
                                      </p:cBhvr>
                                    </p:animEffect>
                                    <p:animScale>
                                      <p:cBhvr>
                                        <p:cTn id="22" dur="250" autoRev="1" fill="hold"/>
                                        <p:tgtEl>
                                          <p:spTgt spid="7">
                                            <p:txEl>
                                              <p:pRg st="0" end="0"/>
                                            </p:txEl>
                                          </p:spTgt>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8">
                                            <p:txEl>
                                              <p:pRg st="0" end="0"/>
                                            </p:txEl>
                                          </p:spTgt>
                                        </p:tgtEl>
                                      </p:cBhvr>
                                    </p:animEffect>
                                    <p:animScale>
                                      <p:cBhvr>
                                        <p:cTn id="27" dur="250" autoRev="1" fill="hold"/>
                                        <p:tgtEl>
                                          <p:spTgt spid="8">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build="p"/>
      <p:bldP spid="7" grpId="0" build="p"/>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2"/>
          <p:cNvSpPr txBox="1">
            <a:spLocks/>
          </p:cNvSpPr>
          <p:nvPr/>
        </p:nvSpPr>
        <p:spPr bwMode="auto">
          <a:xfrm>
            <a:off x="457200" y="381000"/>
            <a:ext cx="8229600" cy="2578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FFFF00"/>
                </a:solidFill>
                <a:latin typeface="Times New Roman" pitchFamily="18" charset="0"/>
                <a:cs typeface="Times New Roman" pitchFamily="18" charset="0"/>
              </a:rPr>
              <a:t>For cooling applications, there are several types of TES systems that have been installed in various commercial buildings and industrial applications. Among these TES systems are:</a:t>
            </a:r>
          </a:p>
          <a:p>
            <a:pPr marL="0" indent="0" algn="justLow">
              <a:buNone/>
            </a:pPr>
            <a:r>
              <a:rPr lang="en-US" sz="2300" i="0" dirty="0">
                <a:solidFill>
                  <a:srgbClr val="FF99FF"/>
                </a:solidFill>
                <a:latin typeface="Times New Roman" pitchFamily="18" charset="0"/>
                <a:cs typeface="Times New Roman" pitchFamily="18" charset="0"/>
              </a:rPr>
              <a:t>a) Chilled water storage systems: </a:t>
            </a:r>
            <a:r>
              <a:rPr lang="en-US" sz="2300" i="0" dirty="0">
                <a:solidFill>
                  <a:srgbClr val="FFFF00"/>
                </a:solidFill>
                <a:latin typeface="Times New Roman" pitchFamily="18" charset="0"/>
                <a:cs typeface="Times New Roman" pitchFamily="18" charset="0"/>
              </a:rPr>
              <a:t>These systems typically consist of tanks where chilled water (temperature above freezing point) is stored before it is used during off-peak periods. There is no change of phase for the water in these systems and thus they can store a limited density of energy. Water is selected because it has the highest specific heat of all common materials (4.18 kJ/kg×°C). Typically, a tank volume varying from 0.09 to 0.17 m3 is required to store 1 kWh of energy using chilled water.</a:t>
            </a:r>
            <a:endParaRPr lang="ar-IQ" sz="2300" i="0" dirty="0"/>
          </a:p>
        </p:txBody>
      </p:sp>
    </p:spTree>
    <p:extLst>
      <p:ext uri="{BB962C8B-B14F-4D97-AF65-F5344CB8AC3E}">
        <p14:creationId xmlns:p14="http://schemas.microsoft.com/office/powerpoint/2010/main" val="4047253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6">
                                            <p:txEl>
                                              <p:pRg st="0" end="0"/>
                                            </p:txEl>
                                          </p:spTgt>
                                        </p:tgtEl>
                                      </p:cBhvr>
                                    </p:animEffect>
                                    <p:animScale>
                                      <p:cBhvr>
                                        <p:cTn id="7" dur="250" autoRev="1" fill="hold"/>
                                        <p:tgtEl>
                                          <p:spTgt spid="6">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6">
                                            <p:txEl>
                                              <p:pRg st="1" end="1"/>
                                            </p:txEl>
                                          </p:spTgt>
                                        </p:tgtEl>
                                      </p:cBhvr>
                                    </p:animEffect>
                                    <p:animScale>
                                      <p:cBhvr>
                                        <p:cTn id="12" dur="250" autoRev="1" fill="hold"/>
                                        <p:tgtEl>
                                          <p:spTgt spid="6">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2"/>
          <p:cNvSpPr txBox="1">
            <a:spLocks/>
          </p:cNvSpPr>
          <p:nvPr/>
        </p:nvSpPr>
        <p:spPr bwMode="auto">
          <a:xfrm>
            <a:off x="512928" y="228600"/>
            <a:ext cx="8229600" cy="4688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smtClean="0">
                <a:solidFill>
                  <a:srgbClr val="FF99FF"/>
                </a:solidFill>
                <a:latin typeface="Times New Roman" pitchFamily="18" charset="0"/>
                <a:cs typeface="Times New Roman" pitchFamily="18" charset="0"/>
              </a:rPr>
              <a:t>b</a:t>
            </a:r>
            <a:r>
              <a:rPr lang="en-US" sz="2300" i="0" dirty="0">
                <a:solidFill>
                  <a:srgbClr val="FF99FF"/>
                </a:solidFill>
                <a:latin typeface="Times New Roman" pitchFamily="18" charset="0"/>
                <a:cs typeface="Times New Roman" pitchFamily="18" charset="0"/>
              </a:rPr>
              <a:t>) Eutectic salts: </a:t>
            </a:r>
            <a:r>
              <a:rPr lang="en-US" sz="2300" i="0" dirty="0">
                <a:solidFill>
                  <a:srgbClr val="FFFF00"/>
                </a:solidFill>
                <a:latin typeface="Times New Roman" pitchFamily="18" charset="0"/>
                <a:cs typeface="Times New Roman" pitchFamily="18" charset="0"/>
              </a:rPr>
              <a:t>In these systems, a solution of salts is used to store energy at low temperatures. The advantage of these systems is that temperatures below 0°C can be achieved before the solution is frozen. In addition, some salts have heat of fusion comparable to that of ice. It should be noted that the solution of salts needs to be mixed in a controlled ratio to ensure that the mixture melts completely and has the same composition in both liquid and solid phases. For eutectic salts, the volume requirement for the storage tank is estimated to be 0.05 m3/kWh.</a:t>
            </a:r>
          </a:p>
          <a:p>
            <a:pPr marL="0" indent="0" algn="justLow">
              <a:buNone/>
            </a:pPr>
            <a:r>
              <a:rPr lang="en-US" sz="2300" i="0" dirty="0">
                <a:solidFill>
                  <a:srgbClr val="FF99FF"/>
                </a:solidFill>
                <a:latin typeface="Times New Roman" pitchFamily="18" charset="0"/>
                <a:cs typeface="Times New Roman" pitchFamily="18" charset="0"/>
              </a:rPr>
              <a:t>c) Ice storage systems: </a:t>
            </a:r>
            <a:r>
              <a:rPr lang="en-US" sz="2300" i="0" dirty="0">
                <a:solidFill>
                  <a:srgbClr val="FFFF00"/>
                </a:solidFill>
                <a:latin typeface="Times New Roman" pitchFamily="18" charset="0"/>
                <a:cs typeface="Times New Roman" pitchFamily="18" charset="0"/>
              </a:rPr>
              <a:t>In these systems, the water is transformed into ice which is stored in tanks. Therefore, the water can be present in the form of two phases (liquid and solid) inside the tank. Typically, the ice is made during the off-peak periods (charging) and is melted during on-peak periods (discharging). Ice storage systems have a higher energy density compared to chilled water systems. Thus, the volume of the storage tank required for ice systems is significantly less than that for chilled water systems (almost one-fourth</a:t>
            </a:r>
            <a:r>
              <a:rPr lang="en-US" sz="2300" i="0" dirty="0" smtClean="0">
                <a:solidFill>
                  <a:srgbClr val="FFFF00"/>
                </a:solidFill>
                <a:latin typeface="Times New Roman" pitchFamily="18" charset="0"/>
                <a:cs typeface="Times New Roman" pitchFamily="18" charset="0"/>
              </a:rPr>
              <a:t>).</a:t>
            </a:r>
            <a:endParaRPr lang="en-US" sz="2300" i="0" dirty="0">
              <a:solidFill>
                <a:srgbClr val="FFFF00"/>
              </a:solidFill>
              <a:latin typeface="Times New Roman" pitchFamily="18" charset="0"/>
              <a:cs typeface="Times New Roman" pitchFamily="18" charset="0"/>
            </a:endParaRPr>
          </a:p>
          <a:p>
            <a:pPr marL="0" indent="0" algn="justLow">
              <a:buNone/>
            </a:pPr>
            <a:endParaRPr lang="ar-IQ" i="0" dirty="0"/>
          </a:p>
        </p:txBody>
      </p:sp>
    </p:spTree>
    <p:extLst>
      <p:ext uri="{BB962C8B-B14F-4D97-AF65-F5344CB8AC3E}">
        <p14:creationId xmlns:p14="http://schemas.microsoft.com/office/powerpoint/2010/main" val="2903284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6">
                                            <p:txEl>
                                              <p:pRg st="0" end="0"/>
                                            </p:txEl>
                                          </p:spTgt>
                                        </p:tgtEl>
                                      </p:cBhvr>
                                    </p:animEffect>
                                    <p:animScale>
                                      <p:cBhvr>
                                        <p:cTn id="7" dur="250" autoRev="1" fill="hold"/>
                                        <p:tgtEl>
                                          <p:spTgt spid="6">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6">
                                            <p:txEl>
                                              <p:pRg st="1" end="1"/>
                                            </p:txEl>
                                          </p:spTgt>
                                        </p:tgtEl>
                                      </p:cBhvr>
                                    </p:animEffect>
                                    <p:animScale>
                                      <p:cBhvr>
                                        <p:cTn id="12" dur="250" autoRev="1" fill="hold"/>
                                        <p:tgtEl>
                                          <p:spTgt spid="6">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2"/>
          <p:cNvSpPr txBox="1">
            <a:spLocks/>
          </p:cNvSpPr>
          <p:nvPr/>
        </p:nvSpPr>
        <p:spPr bwMode="auto">
          <a:xfrm>
            <a:off x="512928" y="228600"/>
            <a:ext cx="8229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smtClean="0">
                <a:solidFill>
                  <a:srgbClr val="FFFF00"/>
                </a:solidFill>
                <a:latin typeface="Times New Roman" pitchFamily="18" charset="0"/>
                <a:cs typeface="Times New Roman" pitchFamily="18" charset="0"/>
              </a:rPr>
              <a:t>In addition, ice storage systems allow for innovative HVAC system design such as cold air distribution systems which have lower initial costs compared to conventional distribution systems. Common ice storage systems include:</a:t>
            </a:r>
            <a:endParaRPr lang="ar-IQ" i="0" dirty="0"/>
          </a:p>
        </p:txBody>
      </p:sp>
      <p:sp>
        <p:nvSpPr>
          <p:cNvPr id="2" name="مستطيل 1"/>
          <p:cNvSpPr/>
          <p:nvPr/>
        </p:nvSpPr>
        <p:spPr>
          <a:xfrm>
            <a:off x="512928" y="1752600"/>
            <a:ext cx="8097672" cy="2569934"/>
          </a:xfrm>
          <a:prstGeom prst="rect">
            <a:avLst/>
          </a:prstGeom>
        </p:spPr>
        <p:txBody>
          <a:bodyPr wrap="square">
            <a:spAutoFit/>
          </a:bodyPr>
          <a:lstStyle/>
          <a:p>
            <a:pPr lvl="0" algn="justLow"/>
            <a:r>
              <a:rPr lang="en-US" sz="2300" i="0" dirty="0" smtClean="0">
                <a:solidFill>
                  <a:srgbClr val="FF99FF"/>
                </a:solidFill>
                <a:cs typeface="Times New Roman" pitchFamily="18" charset="0"/>
              </a:rPr>
              <a:t>1</a:t>
            </a:r>
            <a:r>
              <a:rPr lang="en-US" sz="2300" i="0" dirty="0">
                <a:solidFill>
                  <a:srgbClr val="FF99FF"/>
                </a:solidFill>
                <a:cs typeface="Times New Roman" pitchFamily="18" charset="0"/>
              </a:rPr>
              <a:t>) Ice harvesters: </a:t>
            </a:r>
            <a:r>
              <a:rPr lang="en-US" sz="2300" i="0" dirty="0">
                <a:solidFill>
                  <a:srgbClr val="FFFF00"/>
                </a:solidFill>
                <a:cs typeface="Times New Roman" pitchFamily="18" charset="0"/>
              </a:rPr>
              <a:t>In these systems [Figure </a:t>
            </a:r>
            <a:r>
              <a:rPr lang="en-US" sz="2300" i="0" dirty="0" smtClean="0">
                <a:solidFill>
                  <a:srgbClr val="FFFF00"/>
                </a:solidFill>
                <a:cs typeface="Times New Roman" pitchFamily="18" charset="0"/>
              </a:rPr>
              <a:t>1(a</a:t>
            </a:r>
            <a:r>
              <a:rPr lang="en-US" sz="2300" i="0" dirty="0">
                <a:solidFill>
                  <a:srgbClr val="FFFF00"/>
                </a:solidFill>
                <a:cs typeface="Times New Roman" pitchFamily="18" charset="0"/>
              </a:rPr>
              <a:t>)], thin ice layers are formed around vertical plates  evaporator) that are sprayed with water pumped from the tank. The ice layers are harvested to the storage tank by circulating hot gases through the evaporator. The ice mixed with water is stored in the tank to obtain what is often referred to as ice slurry. The volume requirement for the storage tank used in ice harvesters is about 0.025 m3/kWh.</a:t>
            </a:r>
          </a:p>
        </p:txBody>
      </p:sp>
      <p:sp>
        <p:nvSpPr>
          <p:cNvPr id="4" name="مستطيل 3"/>
          <p:cNvSpPr/>
          <p:nvPr/>
        </p:nvSpPr>
        <p:spPr>
          <a:xfrm>
            <a:off x="578892" y="4413409"/>
            <a:ext cx="8097672" cy="2215991"/>
          </a:xfrm>
          <a:prstGeom prst="rect">
            <a:avLst/>
          </a:prstGeom>
        </p:spPr>
        <p:txBody>
          <a:bodyPr wrap="square">
            <a:spAutoFit/>
          </a:bodyPr>
          <a:lstStyle/>
          <a:p>
            <a:pPr lvl="0" algn="justLow"/>
            <a:r>
              <a:rPr lang="en-US" sz="2300" i="0" dirty="0" smtClean="0">
                <a:solidFill>
                  <a:srgbClr val="FF99FF"/>
                </a:solidFill>
                <a:cs typeface="Times New Roman" pitchFamily="18" charset="0"/>
              </a:rPr>
              <a:t>2) </a:t>
            </a:r>
            <a:r>
              <a:rPr lang="en-US" sz="2300" i="0" dirty="0">
                <a:solidFill>
                  <a:srgbClr val="FF99FF"/>
                </a:solidFill>
                <a:cs typeface="Times New Roman" pitchFamily="18" charset="0"/>
              </a:rPr>
              <a:t>Internal melt ice-on-soil storage systems: </a:t>
            </a:r>
            <a:r>
              <a:rPr lang="en-US" sz="2300" i="0" dirty="0">
                <a:solidFill>
                  <a:srgbClr val="FFFF00"/>
                </a:solidFill>
                <a:cs typeface="Times New Roman" pitchFamily="18" charset="0"/>
              </a:rPr>
              <a:t>In these </a:t>
            </a:r>
            <a:r>
              <a:rPr lang="en-US" sz="2300" i="0" dirty="0" smtClean="0">
                <a:solidFill>
                  <a:srgbClr val="FFFF00"/>
                </a:solidFill>
                <a:cs typeface="Times New Roman" pitchFamily="18" charset="0"/>
              </a:rPr>
              <a:t>systems [</a:t>
            </a:r>
            <a:r>
              <a:rPr lang="en-US" sz="2300" i="0" dirty="0">
                <a:solidFill>
                  <a:srgbClr val="FFFF00"/>
                </a:solidFill>
                <a:cs typeface="Times New Roman" pitchFamily="18" charset="0"/>
              </a:rPr>
              <a:t>Figure </a:t>
            </a:r>
            <a:r>
              <a:rPr lang="en-US" sz="2300" i="0" dirty="0" smtClean="0">
                <a:solidFill>
                  <a:srgbClr val="FFFF00"/>
                </a:solidFill>
                <a:cs typeface="Times New Roman" pitchFamily="18" charset="0"/>
              </a:rPr>
              <a:t>1(b)], </a:t>
            </a:r>
            <a:r>
              <a:rPr lang="en-US" sz="2300" i="0" dirty="0">
                <a:solidFill>
                  <a:srgbClr val="FFFF00"/>
                </a:solidFill>
                <a:cs typeface="Times New Roman" pitchFamily="18" charset="0"/>
              </a:rPr>
              <a:t>direct </a:t>
            </a:r>
            <a:r>
              <a:rPr lang="en-US" sz="2300" i="0" dirty="0" smtClean="0">
                <a:solidFill>
                  <a:srgbClr val="FFFF00"/>
                </a:solidFill>
                <a:cs typeface="Times New Roman" pitchFamily="18" charset="0"/>
              </a:rPr>
              <a:t>expansion coils </a:t>
            </a:r>
            <a:r>
              <a:rPr lang="en-US" sz="2300" i="0" dirty="0">
                <a:solidFill>
                  <a:srgbClr val="FFFF00"/>
                </a:solidFill>
                <a:cs typeface="Times New Roman" pitchFamily="18" charset="0"/>
              </a:rPr>
              <a:t>are fitted inside the storage tank which is filled with water. A brine solution (</a:t>
            </a:r>
            <a:r>
              <a:rPr lang="en-US" sz="2300" i="0" dirty="0" smtClean="0">
                <a:solidFill>
                  <a:srgbClr val="FFFF00"/>
                </a:solidFill>
                <a:cs typeface="Times New Roman" pitchFamily="18" charset="0"/>
              </a:rPr>
              <a:t>mixture of </a:t>
            </a:r>
            <a:r>
              <a:rPr lang="en-US" sz="2300" i="0" dirty="0">
                <a:solidFill>
                  <a:srgbClr val="FFFF00"/>
                </a:solidFill>
                <a:cs typeface="Times New Roman" pitchFamily="18" charset="0"/>
              </a:rPr>
              <a:t>water and ethylene glycol) is typically circulated through the coils with a </a:t>
            </a:r>
            <a:r>
              <a:rPr lang="en-US" sz="2300" i="0" dirty="0" smtClean="0">
                <a:solidFill>
                  <a:srgbClr val="FFFF00"/>
                </a:solidFill>
                <a:cs typeface="Times New Roman" pitchFamily="18" charset="0"/>
              </a:rPr>
              <a:t>temperature in </a:t>
            </a:r>
            <a:r>
              <a:rPr lang="en-US" sz="2300" i="0" dirty="0">
                <a:solidFill>
                  <a:srgbClr val="FFFF00"/>
                </a:solidFill>
                <a:cs typeface="Times New Roman" pitchFamily="18" charset="0"/>
              </a:rPr>
              <a:t>the range of –6°C to –3°C. In the charging mode, ice layers are formed around the coils.</a:t>
            </a:r>
          </a:p>
        </p:txBody>
      </p:sp>
    </p:spTree>
    <p:extLst>
      <p:ext uri="{BB962C8B-B14F-4D97-AF65-F5344CB8AC3E}">
        <p14:creationId xmlns:p14="http://schemas.microsoft.com/office/powerpoint/2010/main" val="502157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6">
                                            <p:txEl>
                                              <p:pRg st="0" end="0"/>
                                            </p:txEl>
                                          </p:spTgt>
                                        </p:tgtEl>
                                      </p:cBhvr>
                                    </p:animEffect>
                                    <p:animScale>
                                      <p:cBhvr>
                                        <p:cTn id="7" dur="250" autoRev="1" fill="hold"/>
                                        <p:tgtEl>
                                          <p:spTgt spid="6">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1)">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2" grpId="0"/>
      <p:bldP spid="4" grpId="0"/>
    </p:bld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Thatch</Template>
  <TotalTime>9306</TotalTime>
  <Words>4281</Words>
  <Application>Microsoft Office PowerPoint</Application>
  <PresentationFormat>عرض على الشاشة (3:4)‏</PresentationFormat>
  <Paragraphs>115</Paragraphs>
  <Slides>36</Slides>
  <Notes>0</Notes>
  <HiddenSlides>0</HiddenSlides>
  <MMClips>0</MMClips>
  <ScaleCrop>false</ScaleCrop>
  <HeadingPairs>
    <vt:vector size="4" baseType="variant">
      <vt:variant>
        <vt:lpstr>نسق</vt:lpstr>
      </vt:variant>
      <vt:variant>
        <vt:i4>1</vt:i4>
      </vt:variant>
      <vt:variant>
        <vt:lpstr>عناوين الشرائح</vt:lpstr>
      </vt:variant>
      <vt:variant>
        <vt:i4>36</vt:i4>
      </vt:variant>
    </vt:vector>
  </HeadingPairs>
  <TitlesOfParts>
    <vt:vector size="37" baseType="lpstr">
      <vt:lpstr>Thatch</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TAMU-CC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6.  Fluid Mechanics</dc:title>
  <dc:creator>Joe Fox</dc:creator>
  <cp:lastModifiedBy>Maher</cp:lastModifiedBy>
  <cp:revision>478</cp:revision>
  <dcterms:created xsi:type="dcterms:W3CDTF">2002-07-12T16:24:03Z</dcterms:created>
  <dcterms:modified xsi:type="dcterms:W3CDTF">2020-05-05T20:51:01Z</dcterms:modified>
</cp:coreProperties>
</file>