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35"/>
  </p:notesMasterIdLst>
  <p:sldIdLst>
    <p:sldId id="368" r:id="rId2"/>
    <p:sldId id="505" r:id="rId3"/>
    <p:sldId id="553" r:id="rId4"/>
    <p:sldId id="554" r:id="rId5"/>
    <p:sldId id="555" r:id="rId6"/>
    <p:sldId id="547" r:id="rId7"/>
    <p:sldId id="510" r:id="rId8"/>
    <p:sldId id="549" r:id="rId9"/>
    <p:sldId id="556" r:id="rId10"/>
    <p:sldId id="557" r:id="rId11"/>
    <p:sldId id="518" r:id="rId12"/>
    <p:sldId id="548" r:id="rId13"/>
    <p:sldId id="550" r:id="rId14"/>
    <p:sldId id="551" r:id="rId15"/>
    <p:sldId id="552" r:id="rId16"/>
    <p:sldId id="558" r:id="rId17"/>
    <p:sldId id="561" r:id="rId18"/>
    <p:sldId id="559" r:id="rId19"/>
    <p:sldId id="560" r:id="rId20"/>
    <p:sldId id="565" r:id="rId21"/>
    <p:sldId id="542" r:id="rId22"/>
    <p:sldId id="566" r:id="rId23"/>
    <p:sldId id="563" r:id="rId24"/>
    <p:sldId id="564" r:id="rId25"/>
    <p:sldId id="562" r:id="rId26"/>
    <p:sldId id="570" r:id="rId27"/>
    <p:sldId id="569" r:id="rId28"/>
    <p:sldId id="567" r:id="rId29"/>
    <p:sldId id="568" r:id="rId30"/>
    <p:sldId id="571" r:id="rId31"/>
    <p:sldId id="572" r:id="rId32"/>
    <p:sldId id="573" r:id="rId33"/>
    <p:sldId id="574" r:id="rId34"/>
  </p:sldIdLst>
  <p:sldSz cx="9144000" cy="6858000" type="screen4x3"/>
  <p:notesSz cx="6735763" cy="9869488"/>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mn-cs"/>
      </a:defRPr>
    </a:lvl1pPr>
    <a:lvl2pPr marL="457200" algn="l" rtl="0" fontAlgn="base">
      <a:spcBef>
        <a:spcPct val="0"/>
      </a:spcBef>
      <a:spcAft>
        <a:spcPct val="0"/>
      </a:spcAft>
      <a:defRPr sz="2400" i="1" kern="1200">
        <a:solidFill>
          <a:schemeClr val="tx1"/>
        </a:solidFill>
        <a:latin typeface="Times New Roman" pitchFamily="18" charset="0"/>
        <a:ea typeface="+mn-ea"/>
        <a:cs typeface="+mn-cs"/>
      </a:defRPr>
    </a:lvl2pPr>
    <a:lvl3pPr marL="914400" algn="l" rtl="0" fontAlgn="base">
      <a:spcBef>
        <a:spcPct val="0"/>
      </a:spcBef>
      <a:spcAft>
        <a:spcPct val="0"/>
      </a:spcAft>
      <a:defRPr sz="2400" i="1" kern="1200">
        <a:solidFill>
          <a:schemeClr val="tx1"/>
        </a:solidFill>
        <a:latin typeface="Times New Roman" pitchFamily="18" charset="0"/>
        <a:ea typeface="+mn-ea"/>
        <a:cs typeface="+mn-cs"/>
      </a:defRPr>
    </a:lvl3pPr>
    <a:lvl4pPr marL="1371600" algn="l" rtl="0" fontAlgn="base">
      <a:spcBef>
        <a:spcPct val="0"/>
      </a:spcBef>
      <a:spcAft>
        <a:spcPct val="0"/>
      </a:spcAft>
      <a:defRPr sz="2400" i="1" kern="1200">
        <a:solidFill>
          <a:schemeClr val="tx1"/>
        </a:solidFill>
        <a:latin typeface="Times New Roman" pitchFamily="18" charset="0"/>
        <a:ea typeface="+mn-ea"/>
        <a:cs typeface="+mn-cs"/>
      </a:defRPr>
    </a:lvl4pPr>
    <a:lvl5pPr marL="1828800" algn="l" rtl="0" fontAlgn="base">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00FF"/>
    <a:srgbClr val="FF99FF"/>
    <a:srgbClr val="D2A72E"/>
    <a:srgbClr val="FFFFCC"/>
    <a:srgbClr val="FFCC00"/>
    <a:srgbClr val="FF6600"/>
    <a:srgbClr val="F8F8F8"/>
    <a:srgbClr val="FF9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0" d="100"/>
          <a:sy n="70" d="100"/>
        </p:scale>
        <p:origin x="-11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6350" y="0"/>
            <a:ext cx="2919413" cy="493713"/>
          </a:xfrm>
          <a:prstGeom prst="rect">
            <a:avLst/>
          </a:prstGeom>
        </p:spPr>
        <p:txBody>
          <a:bodyPr vert="horz" lIns="91440" tIns="45720" rIns="91440" bIns="45720" rtlCol="1"/>
          <a:lstStyle>
            <a:lvl1pPr algn="r">
              <a:defRPr sz="1200"/>
            </a:lvl1pPr>
          </a:lstStyle>
          <a:p>
            <a:pPr>
              <a:defRPr/>
            </a:pPr>
            <a:endParaRPr lang="ar-SA"/>
          </a:p>
        </p:txBody>
      </p:sp>
      <p:sp>
        <p:nvSpPr>
          <p:cNvPr id="3" name="عنصر نائب للتاريخ 2"/>
          <p:cNvSpPr>
            <a:spLocks noGrp="1"/>
          </p:cNvSpPr>
          <p:nvPr>
            <p:ph type="dt" idx="1"/>
          </p:nvPr>
        </p:nvSpPr>
        <p:spPr>
          <a:xfrm>
            <a:off x="1588" y="0"/>
            <a:ext cx="2919412" cy="493713"/>
          </a:xfrm>
          <a:prstGeom prst="rect">
            <a:avLst/>
          </a:prstGeom>
        </p:spPr>
        <p:txBody>
          <a:bodyPr vert="horz" lIns="91440" tIns="45720" rIns="91440" bIns="45720" rtlCol="1"/>
          <a:lstStyle>
            <a:lvl1pPr algn="l">
              <a:defRPr sz="1200"/>
            </a:lvl1pPr>
          </a:lstStyle>
          <a:p>
            <a:pPr>
              <a:defRPr/>
            </a:pPr>
            <a:fld id="{5C8DD6A4-6779-4EBD-BDC1-09D24A8B40A2}" type="datetimeFigureOut">
              <a:rPr lang="ar-SA"/>
              <a:pPr>
                <a:defRPr/>
              </a:pPr>
              <a:t>13/09/1441</a:t>
            </a:fld>
            <a:endParaRPr lang="ar-SA"/>
          </a:p>
        </p:txBody>
      </p:sp>
      <p:sp>
        <p:nvSpPr>
          <p:cNvPr id="4" name="عنصر نائب لصورة الشريحة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عنصر نائب للملاحظات 4"/>
          <p:cNvSpPr>
            <a:spLocks noGrp="1"/>
          </p:cNvSpPr>
          <p:nvPr>
            <p:ph type="body" sz="quarter" idx="3"/>
          </p:nvPr>
        </p:nvSpPr>
        <p:spPr>
          <a:xfrm>
            <a:off x="673100" y="4687888"/>
            <a:ext cx="5389563" cy="4441825"/>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16350" y="9374188"/>
            <a:ext cx="2919413" cy="493712"/>
          </a:xfrm>
          <a:prstGeom prst="rect">
            <a:avLst/>
          </a:prstGeom>
        </p:spPr>
        <p:txBody>
          <a:bodyPr vert="horz" lIns="91440" tIns="45720" rIns="91440" bIns="45720" rtlCol="1" anchor="b"/>
          <a:lstStyle>
            <a:lvl1pPr algn="r">
              <a:defRPr sz="1200"/>
            </a:lvl1pPr>
          </a:lstStyle>
          <a:p>
            <a:pPr>
              <a:defRPr/>
            </a:pPr>
            <a:endParaRPr lang="ar-SA"/>
          </a:p>
        </p:txBody>
      </p:sp>
      <p:sp>
        <p:nvSpPr>
          <p:cNvPr id="7" name="عنصر نائب لرقم الشريحة 6"/>
          <p:cNvSpPr>
            <a:spLocks noGrp="1"/>
          </p:cNvSpPr>
          <p:nvPr>
            <p:ph type="sldNum" sz="quarter" idx="5"/>
          </p:nvPr>
        </p:nvSpPr>
        <p:spPr>
          <a:xfrm>
            <a:off x="1588" y="9374188"/>
            <a:ext cx="2919412" cy="493712"/>
          </a:xfrm>
          <a:prstGeom prst="rect">
            <a:avLst/>
          </a:prstGeom>
        </p:spPr>
        <p:txBody>
          <a:bodyPr vert="horz" lIns="91440" tIns="45720" rIns="91440" bIns="45720" rtlCol="1" anchor="b"/>
          <a:lstStyle>
            <a:lvl1pPr algn="l">
              <a:defRPr sz="1200"/>
            </a:lvl1pPr>
          </a:lstStyle>
          <a:p>
            <a:pPr>
              <a:defRPr/>
            </a:pPr>
            <a:fld id="{E5DD89B6-A3EB-4E1A-BD83-D27301100361}" type="slidenum">
              <a:rPr lang="ar-SA"/>
              <a:pPr>
                <a:defRPr/>
              </a:pPr>
              <a:t>‹#›</a:t>
            </a:fld>
            <a:endParaRPr lang="ar-SA"/>
          </a:p>
        </p:txBody>
      </p:sp>
    </p:spTree>
    <p:extLst>
      <p:ext uri="{BB962C8B-B14F-4D97-AF65-F5344CB8AC3E}">
        <p14:creationId xmlns:p14="http://schemas.microsoft.com/office/powerpoint/2010/main" val="83178377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0" y="-30163"/>
            <a:ext cx="9067800" cy="6889751"/>
            <a:chOff x="0" y="-30477"/>
            <a:chExt cx="9067800" cy="6889273"/>
          </a:xfrm>
        </p:grpSpPr>
        <p:cxnSp>
          <p:nvCxnSpPr>
            <p:cNvPr id="5" name="Straight Connector 4"/>
            <p:cNvCxnSpPr/>
            <p:nvPr/>
          </p:nvCxnSpPr>
          <p:spPr>
            <a:xfrm rot="16200000" flipH="1">
              <a:off x="-1447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16380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1485662"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2382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33144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371362" y="2971246"/>
              <a:ext cx="6857524"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19162"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2704862"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2133362"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31239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18285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8191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2438162" y="3123646"/>
              <a:ext cx="6857524"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1731724"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1141968"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9141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1855549"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26429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1953974" y="3325258"/>
              <a:ext cx="6857524" cy="206375"/>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2361962"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21333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106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876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1028938" y="3237946"/>
              <a:ext cx="6857524"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723662"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799862"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52161"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304562" y="3199846"/>
              <a:ext cx="6857524"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190262"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381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609362"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860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304562"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028462"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782876" y="2722008"/>
              <a:ext cx="6857524"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13726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600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59051"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28349" y="3252233"/>
              <a:ext cx="6857524"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560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52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381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2743438" y="3352246"/>
              <a:ext cx="6857524"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20957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27053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1829038" y="3276046"/>
              <a:ext cx="6857524"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10670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23624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2646601" y="2722008"/>
              <a:ext cx="6857524"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3049032" y="3276840"/>
              <a:ext cx="6857524"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2895838" y="3276046"/>
              <a:ext cx="6857524"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389426" y="3226833"/>
              <a:ext cx="6857524"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22370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17528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19814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3467338" y="3314146"/>
              <a:ext cx="6857524"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3467338" y="3314146"/>
              <a:ext cx="6857524"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038839" y="3428446"/>
              <a:ext cx="6857524" cy="3175"/>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3886438" y="3199846"/>
              <a:ext cx="6857524"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4000738" y="3237946"/>
              <a:ext cx="6857524"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4572238" y="3199846"/>
              <a:ext cx="6857524"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37340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3619738" y="3314146"/>
              <a:ext cx="6857524"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42150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43436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4572238" y="3352246"/>
              <a:ext cx="6857524"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258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0675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5219938" y="3237946"/>
              <a:ext cx="6857524"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4877038" y="3352246"/>
              <a:ext cx="6857524"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5528707" y="3318116"/>
              <a:ext cx="6887685"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4850051" y="3226833"/>
              <a:ext cx="6857524"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4751626" y="3325258"/>
              <a:ext cx="6857524"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5562839" y="3428446"/>
              <a:ext cx="6857524"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2552938" y="3390346"/>
              <a:ext cx="6857524"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3048238" y="3352246"/>
              <a:ext cx="6857524"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3238738" y="3237946"/>
              <a:ext cx="6857524"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2133838" y="3276046"/>
              <a:ext cx="6857524"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3148251" y="3252233"/>
              <a:ext cx="6857524"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3772138" y="3237946"/>
              <a:ext cx="6857524"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4229338" y="2933146"/>
              <a:ext cx="6857524"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1371044" y="3200640"/>
              <a:ext cx="6859112"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grpSp>
        <p:nvGrpSpPr>
          <p:cNvPr id="89" name="Group 92"/>
          <p:cNvGrpSpPr>
            <a:grpSpLocks/>
          </p:cNvGrpSpPr>
          <p:nvPr/>
        </p:nvGrpSpPr>
        <p:grpSpPr bwMode="auto">
          <a:xfrm>
            <a:off x="0" y="2057400"/>
            <a:ext cx="4802188" cy="2820988"/>
            <a:chOff x="0" y="2057400"/>
            <a:chExt cx="4801394" cy="2820988"/>
          </a:xfrm>
        </p:grpSpPr>
        <p:cxnSp>
          <p:nvCxnSpPr>
            <p:cNvPr id="90" name="Straight Connector 89"/>
            <p:cNvCxnSpPr/>
            <p:nvPr/>
          </p:nvCxnSpPr>
          <p:spPr>
            <a:xfrm>
              <a:off x="0" y="20574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0" y="4876800"/>
              <a:ext cx="4799806"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3391694" y="3467100"/>
              <a:ext cx="2817812"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3" name="Date Placeholder 3"/>
          <p:cNvSpPr>
            <a:spLocks noGrp="1"/>
          </p:cNvSpPr>
          <p:nvPr>
            <p:ph type="dt" sz="half" idx="10"/>
          </p:nvPr>
        </p:nvSpPr>
        <p:spPr/>
        <p:txBody>
          <a:bodyPr/>
          <a:lstStyle>
            <a:lvl1pPr>
              <a:defRPr i="1"/>
            </a:lvl1pPr>
          </a:lstStyle>
          <a:p>
            <a:pPr>
              <a:defRPr/>
            </a:pPr>
            <a:fld id="{756315A0-EC41-41ED-B7AD-52868A9D91CC}" type="datetimeFigureOut">
              <a:rPr lang="en-US"/>
              <a:pPr>
                <a:defRPr/>
              </a:pPr>
              <a:t>5/5/2020</a:t>
            </a:fld>
            <a:endParaRPr lang="en-US"/>
          </a:p>
        </p:txBody>
      </p:sp>
      <p:sp>
        <p:nvSpPr>
          <p:cNvPr id="94" name="Footer Placeholder 4"/>
          <p:cNvSpPr>
            <a:spLocks noGrp="1"/>
          </p:cNvSpPr>
          <p:nvPr>
            <p:ph type="ftr" sz="quarter" idx="11"/>
          </p:nvPr>
        </p:nvSpPr>
        <p:spPr/>
        <p:txBody>
          <a:bodyPr/>
          <a:lstStyle>
            <a:lvl1pPr>
              <a:defRPr i="1"/>
            </a:lvl1pPr>
          </a:lstStyle>
          <a:p>
            <a:pPr>
              <a:defRPr/>
            </a:pPr>
            <a:endParaRPr lang="en-US"/>
          </a:p>
        </p:txBody>
      </p:sp>
      <p:sp>
        <p:nvSpPr>
          <p:cNvPr id="95" name="Slide Number Placeholder 5"/>
          <p:cNvSpPr>
            <a:spLocks noGrp="1"/>
          </p:cNvSpPr>
          <p:nvPr>
            <p:ph type="sldNum" sz="quarter" idx="12"/>
          </p:nvPr>
        </p:nvSpPr>
        <p:spPr/>
        <p:txBody>
          <a:bodyPr/>
          <a:lstStyle>
            <a:lvl1pPr>
              <a:defRPr i="1"/>
            </a:lvl1pPr>
          </a:lstStyle>
          <a:p>
            <a:pPr>
              <a:defRPr/>
            </a:pPr>
            <a:fld id="{280BB3B5-7FCE-4DE5-9E52-D73A452EC26C}" type="slidenum">
              <a:rPr lang="en-US"/>
              <a:pPr>
                <a:defRPr/>
              </a:pPr>
              <a:t>‹#›</a:t>
            </a:fld>
            <a:endParaRPr lang="en-US"/>
          </a:p>
        </p:txBody>
      </p:sp>
    </p:spTree>
    <p:extLst>
      <p:ext uri="{BB962C8B-B14F-4D97-AF65-F5344CB8AC3E}">
        <p14:creationId xmlns:p14="http://schemas.microsoft.com/office/powerpoint/2010/main" val="186865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B269F944-35FC-4B48-B8CC-9854499FF236}" type="datetimeFigureOut">
              <a:rPr lang="en-US"/>
              <a:pPr>
                <a:defRPr/>
              </a:pPr>
              <a:t>5/5/2020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FF9BBB00-6659-42F4-8B03-8CA164A0904D}" type="slidenum">
              <a:rPr lang="en-US"/>
              <a:pPr>
                <a:defRPr/>
              </a:pPr>
              <a:t>‹#›</a:t>
            </a:fld>
            <a:endParaRPr lang="en-US"/>
          </a:p>
        </p:txBody>
      </p:sp>
    </p:spTree>
    <p:extLst>
      <p:ext uri="{BB962C8B-B14F-4D97-AF65-F5344CB8AC3E}">
        <p14:creationId xmlns:p14="http://schemas.microsoft.com/office/powerpoint/2010/main" val="587157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D4E1C528-6ACE-4DC1-BCCC-5DD35FC031A1}" type="datetimeFigureOut">
              <a:rPr lang="en-US"/>
              <a:pPr>
                <a:defRPr/>
              </a:pPr>
              <a:t>5/5/2020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D6DB40C8-D5E9-45BD-AE50-0849825A6E0E}" type="slidenum">
              <a:rPr lang="en-US"/>
              <a:pPr>
                <a:defRPr/>
              </a:pPr>
              <a:t>‹#›</a:t>
            </a:fld>
            <a:endParaRPr lang="en-US"/>
          </a:p>
        </p:txBody>
      </p:sp>
    </p:spTree>
    <p:extLst>
      <p:ext uri="{BB962C8B-B14F-4D97-AF65-F5344CB8AC3E}">
        <p14:creationId xmlns:p14="http://schemas.microsoft.com/office/powerpoint/2010/main" val="2662440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i="1"/>
            </a:lvl1pPr>
          </a:lstStyle>
          <a:p>
            <a:pPr>
              <a:defRPr/>
            </a:pPr>
            <a:fld id="{AAD4A005-9B82-4D5D-B8CE-CFEAB49D7154}" type="datetimeFigureOut">
              <a:rPr lang="en-US"/>
              <a:pPr>
                <a:defRPr/>
              </a:pPr>
              <a:t>5/5/2020</a:t>
            </a:fld>
            <a:endParaRPr lang="en-US"/>
          </a:p>
        </p:txBody>
      </p:sp>
      <p:sp>
        <p:nvSpPr>
          <p:cNvPr id="5" name="Footer Placeholder 4"/>
          <p:cNvSpPr>
            <a:spLocks noGrp="1"/>
          </p:cNvSpPr>
          <p:nvPr>
            <p:ph type="ftr" sz="quarter" idx="11"/>
          </p:nvPr>
        </p:nvSpPr>
        <p:spPr/>
        <p:txBody>
          <a:bodyPr/>
          <a:lstStyle>
            <a:lvl1pPr>
              <a:defRPr i="1"/>
            </a:lvl1pPr>
          </a:lstStyle>
          <a:p>
            <a:pPr>
              <a:defRPr/>
            </a:pPr>
            <a:endParaRPr lang="en-US"/>
          </a:p>
        </p:txBody>
      </p:sp>
      <p:sp>
        <p:nvSpPr>
          <p:cNvPr id="6" name="Slide Number Placeholder 5"/>
          <p:cNvSpPr>
            <a:spLocks noGrp="1"/>
          </p:cNvSpPr>
          <p:nvPr>
            <p:ph type="sldNum" sz="quarter" idx="12"/>
          </p:nvPr>
        </p:nvSpPr>
        <p:spPr/>
        <p:txBody>
          <a:bodyPr/>
          <a:lstStyle>
            <a:lvl1pPr>
              <a:defRPr i="1"/>
            </a:lvl1pPr>
          </a:lstStyle>
          <a:p>
            <a:pPr>
              <a:defRPr/>
            </a:pPr>
            <a:fld id="{6A147271-FD92-4889-A4DC-03BD74A34AE7}" type="slidenum">
              <a:rPr lang="en-US"/>
              <a:pPr>
                <a:defRPr/>
              </a:pPr>
              <a:t>‹#›</a:t>
            </a:fld>
            <a:endParaRPr lang="en-US"/>
          </a:p>
        </p:txBody>
      </p:sp>
    </p:spTree>
    <p:extLst>
      <p:ext uri="{BB962C8B-B14F-4D97-AF65-F5344CB8AC3E}">
        <p14:creationId xmlns:p14="http://schemas.microsoft.com/office/powerpoint/2010/main" val="3086528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4" name="Group 92"/>
          <p:cNvGrpSpPr>
            <a:grpSpLocks/>
          </p:cNvGrpSpPr>
          <p:nvPr/>
        </p:nvGrpSpPr>
        <p:grpSpPr bwMode="auto">
          <a:xfrm>
            <a:off x="0" y="-30163"/>
            <a:ext cx="9067800" cy="4846638"/>
            <a:chOff x="1" y="-30477"/>
            <a:chExt cx="9067799" cy="4526277"/>
          </a:xfrm>
        </p:grpSpPr>
        <p:cxnSp>
          <p:nvCxnSpPr>
            <p:cNvPr id="5" name="Straight Connector 4"/>
            <p:cNvCxnSpPr/>
            <p:nvPr/>
          </p:nvCxnSpPr>
          <p:spPr>
            <a:xfrm rot="16200000" flipH="1">
              <a:off x="-2715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16200000" flipH="1">
              <a:off x="-4620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309660"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06226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213846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195360" y="1785840"/>
              <a:ext cx="450552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1643160"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52886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95736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4796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6200000" flipH="1">
              <a:off x="-652560"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16431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790370" y="2019629"/>
              <a:ext cx="4495143"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5722"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34034"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2618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954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H="1">
              <a:off x="-1466947"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777972"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118596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95736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224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2052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2204939" y="2052540"/>
              <a:ext cx="450552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52340"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76140"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1024634"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871440" y="2014440"/>
              <a:ext cx="450552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985740"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6200000" flipH="1">
              <a:off x="1557240"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566640"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18620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8714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47540"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1958878" y="1536602"/>
              <a:ext cx="4505521" cy="1412875"/>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5486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2776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835053"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1047653" y="2066827"/>
              <a:ext cx="450552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6200000" flipH="1">
              <a:off x="1736628"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6200000" flipH="1">
              <a:off x="1328640"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557240"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39194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32717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38813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3005039" y="2090640"/>
              <a:ext cx="4505521"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22430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35384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822602" y="1536602"/>
              <a:ext cx="4505521" cy="1412875"/>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5400000">
              <a:off x="4225033" y="2091434"/>
              <a:ext cx="4505521" cy="303212"/>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071839" y="2090640"/>
              <a:ext cx="450552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565427" y="2041427"/>
              <a:ext cx="4505521" cy="40322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16200000" flipH="1">
              <a:off x="34130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6200000" flipH="1">
              <a:off x="2928839" y="2166840"/>
              <a:ext cx="450552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3081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4643339" y="2128740"/>
              <a:ext cx="450552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4643339" y="2128740"/>
              <a:ext cx="450552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5215633" y="2242246"/>
              <a:ext cx="450552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6200000" flipH="1">
              <a:off x="5062439" y="2014440"/>
              <a:ext cx="450552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5176739" y="2052540"/>
              <a:ext cx="450552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16200000" flipH="1">
              <a:off x="57482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49100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95739" y="2128740"/>
              <a:ext cx="450552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3910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16200000" flipH="1">
              <a:off x="55196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748239" y="2166840"/>
              <a:ext cx="450552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6434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62435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63959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053039" y="2166840"/>
              <a:ext cx="450552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6709412" y="2137412"/>
              <a:ext cx="4526277" cy="1905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026052" y="2041427"/>
              <a:ext cx="4505521" cy="403225"/>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5927627" y="2139852"/>
              <a:ext cx="4505521" cy="206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38840" y="2241452"/>
              <a:ext cx="4505521" cy="317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3728939" y="2204940"/>
              <a:ext cx="450552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4224239" y="2166840"/>
              <a:ext cx="450552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16200000" flipH="1">
              <a:off x="4414739" y="2052540"/>
              <a:ext cx="450552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309839" y="2090640"/>
              <a:ext cx="450552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324252" y="2066827"/>
              <a:ext cx="450552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4948139" y="2052540"/>
              <a:ext cx="450552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5405339" y="1747740"/>
              <a:ext cx="450552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2547839" y="2014440"/>
              <a:ext cx="4505521" cy="457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88" name="Rectangle 87"/>
          <p:cNvSpPr/>
          <p:nvPr/>
        </p:nvSpPr>
        <p:spPr>
          <a:xfrm>
            <a:off x="0" y="4311650"/>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89" name="Straight Connector 88"/>
          <p:cNvCxnSpPr/>
          <p:nvPr/>
        </p:nvCxnSpPr>
        <p:spPr>
          <a:xfrm>
            <a:off x="0" y="438785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0" y="6138863"/>
            <a:ext cx="9144000"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91" name="Date Placeholder 1"/>
          <p:cNvSpPr>
            <a:spLocks noGrp="1"/>
          </p:cNvSpPr>
          <p:nvPr>
            <p:ph type="dt" sz="half" idx="10"/>
          </p:nvPr>
        </p:nvSpPr>
        <p:spPr/>
        <p:txBody>
          <a:bodyPr/>
          <a:lstStyle>
            <a:lvl1pPr>
              <a:defRPr i="1"/>
            </a:lvl1pPr>
          </a:lstStyle>
          <a:p>
            <a:pPr>
              <a:defRPr/>
            </a:pPr>
            <a:fld id="{195491F9-BB80-4E89-8061-DF811049D73D}" type="datetimeFigureOut">
              <a:rPr lang="en-US"/>
              <a:pPr>
                <a:defRPr/>
              </a:pPr>
              <a:t>5/5/2020</a:t>
            </a:fld>
            <a:endParaRPr lang="en-US"/>
          </a:p>
        </p:txBody>
      </p:sp>
      <p:sp>
        <p:nvSpPr>
          <p:cNvPr id="92" name="Footer Placeholder 90"/>
          <p:cNvSpPr>
            <a:spLocks noGrp="1"/>
          </p:cNvSpPr>
          <p:nvPr>
            <p:ph type="ftr" sz="quarter" idx="11"/>
          </p:nvPr>
        </p:nvSpPr>
        <p:spPr/>
        <p:txBody>
          <a:bodyPr/>
          <a:lstStyle>
            <a:lvl1pPr>
              <a:defRPr i="1"/>
            </a:lvl1pPr>
          </a:lstStyle>
          <a:p>
            <a:pPr>
              <a:defRPr/>
            </a:pPr>
            <a:endParaRPr lang="en-US"/>
          </a:p>
        </p:txBody>
      </p:sp>
      <p:sp>
        <p:nvSpPr>
          <p:cNvPr id="93" name="Slide Number Placeholder 91"/>
          <p:cNvSpPr>
            <a:spLocks noGrp="1"/>
          </p:cNvSpPr>
          <p:nvPr>
            <p:ph type="sldNum" sz="quarter" idx="12"/>
          </p:nvPr>
        </p:nvSpPr>
        <p:spPr/>
        <p:txBody>
          <a:bodyPr/>
          <a:lstStyle>
            <a:lvl1pPr>
              <a:defRPr i="1"/>
            </a:lvl1pPr>
          </a:lstStyle>
          <a:p>
            <a:pPr>
              <a:defRPr/>
            </a:pPr>
            <a:fld id="{589D7CDA-909B-44D5-BEF9-9E8D02B83D10}" type="slidenum">
              <a:rPr lang="en-US"/>
              <a:pPr>
                <a:defRPr/>
              </a:pPr>
              <a:t>‹#›</a:t>
            </a:fld>
            <a:endParaRPr lang="en-US"/>
          </a:p>
        </p:txBody>
      </p:sp>
    </p:spTree>
    <p:extLst>
      <p:ext uri="{BB962C8B-B14F-4D97-AF65-F5344CB8AC3E}">
        <p14:creationId xmlns:p14="http://schemas.microsoft.com/office/powerpoint/2010/main" val="417475160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i="1"/>
            </a:lvl1pPr>
          </a:lstStyle>
          <a:p>
            <a:pPr>
              <a:defRPr/>
            </a:pPr>
            <a:fld id="{F0353C9B-553C-4770-9448-E260ECF49AE8}" type="datetimeFigureOut">
              <a:rPr lang="en-US"/>
              <a:pPr>
                <a:defRPr/>
              </a:pPr>
              <a:t>5/5/2020</a:t>
            </a:fld>
            <a:endParaRPr lang="en-US"/>
          </a:p>
        </p:txBody>
      </p:sp>
      <p:sp>
        <p:nvSpPr>
          <p:cNvPr id="6" name="Footer Placeholder 5"/>
          <p:cNvSpPr>
            <a:spLocks noGrp="1"/>
          </p:cNvSpPr>
          <p:nvPr>
            <p:ph type="ftr" sz="quarter" idx="11"/>
          </p:nvPr>
        </p:nvSpPr>
        <p:spPr/>
        <p:txBody>
          <a:bodyPr/>
          <a:lstStyle>
            <a:lvl1pPr>
              <a:defRPr i="1"/>
            </a:lvl1pPr>
          </a:lstStyle>
          <a:p>
            <a:pPr>
              <a:defRPr/>
            </a:pPr>
            <a:endParaRPr lang="en-US"/>
          </a:p>
        </p:txBody>
      </p:sp>
      <p:sp>
        <p:nvSpPr>
          <p:cNvPr id="7" name="Slide Number Placeholder 6"/>
          <p:cNvSpPr>
            <a:spLocks noGrp="1"/>
          </p:cNvSpPr>
          <p:nvPr>
            <p:ph type="sldNum" sz="quarter" idx="12"/>
          </p:nvPr>
        </p:nvSpPr>
        <p:spPr/>
        <p:txBody>
          <a:bodyPr/>
          <a:lstStyle>
            <a:lvl1pPr>
              <a:defRPr i="1"/>
            </a:lvl1pPr>
          </a:lstStyle>
          <a:p>
            <a:pPr>
              <a:defRPr/>
            </a:pPr>
            <a:fld id="{8AF8547E-3C71-4C23-8089-3E75D6CD93D9}" type="slidenum">
              <a:rPr lang="en-US"/>
              <a:pPr>
                <a:defRPr/>
              </a:pPr>
              <a:t>‹#›</a:t>
            </a:fld>
            <a:endParaRPr lang="en-US"/>
          </a:p>
        </p:txBody>
      </p:sp>
    </p:spTree>
    <p:extLst>
      <p:ext uri="{BB962C8B-B14F-4D97-AF65-F5344CB8AC3E}">
        <p14:creationId xmlns:p14="http://schemas.microsoft.com/office/powerpoint/2010/main" val="2644465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i="1"/>
            </a:lvl1pPr>
          </a:lstStyle>
          <a:p>
            <a:pPr>
              <a:defRPr/>
            </a:pPr>
            <a:fld id="{F77A6D44-38F4-466E-96D9-D174DB5CC253}" type="datetimeFigureOut">
              <a:rPr lang="en-US"/>
              <a:pPr>
                <a:defRPr/>
              </a:pPr>
              <a:t>5/5/2020</a:t>
            </a:fld>
            <a:endParaRPr lang="en-US"/>
          </a:p>
        </p:txBody>
      </p:sp>
      <p:sp>
        <p:nvSpPr>
          <p:cNvPr id="8" name="Footer Placeholder 7"/>
          <p:cNvSpPr>
            <a:spLocks noGrp="1"/>
          </p:cNvSpPr>
          <p:nvPr>
            <p:ph type="ftr" sz="quarter" idx="11"/>
          </p:nvPr>
        </p:nvSpPr>
        <p:spPr/>
        <p:txBody>
          <a:bodyPr/>
          <a:lstStyle>
            <a:lvl1pPr>
              <a:defRPr i="1"/>
            </a:lvl1pPr>
          </a:lstStyle>
          <a:p>
            <a:pPr>
              <a:defRPr/>
            </a:pPr>
            <a:endParaRPr lang="en-US"/>
          </a:p>
        </p:txBody>
      </p:sp>
      <p:sp>
        <p:nvSpPr>
          <p:cNvPr id="9" name="Slide Number Placeholder 8"/>
          <p:cNvSpPr>
            <a:spLocks noGrp="1"/>
          </p:cNvSpPr>
          <p:nvPr>
            <p:ph type="sldNum" sz="quarter" idx="12"/>
          </p:nvPr>
        </p:nvSpPr>
        <p:spPr/>
        <p:txBody>
          <a:bodyPr/>
          <a:lstStyle>
            <a:lvl1pPr>
              <a:defRPr i="1"/>
            </a:lvl1pPr>
          </a:lstStyle>
          <a:p>
            <a:pPr>
              <a:defRPr/>
            </a:pPr>
            <a:fld id="{669100C7-513F-4553-B757-B18FC0DA557C}" type="slidenum">
              <a:rPr lang="en-US"/>
              <a:pPr>
                <a:defRPr/>
              </a:pPr>
              <a:t>‹#›</a:t>
            </a:fld>
            <a:endParaRPr lang="en-US"/>
          </a:p>
        </p:txBody>
      </p:sp>
    </p:spTree>
    <p:extLst>
      <p:ext uri="{BB962C8B-B14F-4D97-AF65-F5344CB8AC3E}">
        <p14:creationId xmlns:p14="http://schemas.microsoft.com/office/powerpoint/2010/main" val="81313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i="1"/>
            </a:lvl1pPr>
          </a:lstStyle>
          <a:p>
            <a:pPr>
              <a:defRPr/>
            </a:pPr>
            <a:fld id="{745F3E14-7EDA-4611-9AD7-505D41335369}" type="datetimeFigureOut">
              <a:rPr lang="en-US"/>
              <a:pPr>
                <a:defRPr/>
              </a:pPr>
              <a:t>5/5/2020</a:t>
            </a:fld>
            <a:endParaRPr lang="en-US"/>
          </a:p>
        </p:txBody>
      </p:sp>
      <p:sp>
        <p:nvSpPr>
          <p:cNvPr id="4" name="Footer Placeholder 3"/>
          <p:cNvSpPr>
            <a:spLocks noGrp="1"/>
          </p:cNvSpPr>
          <p:nvPr>
            <p:ph type="ftr" sz="quarter" idx="11"/>
          </p:nvPr>
        </p:nvSpPr>
        <p:spPr/>
        <p:txBody>
          <a:bodyPr/>
          <a:lstStyle>
            <a:lvl1pPr>
              <a:defRPr i="1"/>
            </a:lvl1pPr>
          </a:lstStyle>
          <a:p>
            <a:pPr>
              <a:defRPr/>
            </a:pPr>
            <a:endParaRPr lang="en-US"/>
          </a:p>
        </p:txBody>
      </p:sp>
      <p:sp>
        <p:nvSpPr>
          <p:cNvPr id="5" name="Slide Number Placeholder 4"/>
          <p:cNvSpPr>
            <a:spLocks noGrp="1"/>
          </p:cNvSpPr>
          <p:nvPr>
            <p:ph type="sldNum" sz="quarter" idx="12"/>
          </p:nvPr>
        </p:nvSpPr>
        <p:spPr/>
        <p:txBody>
          <a:bodyPr/>
          <a:lstStyle>
            <a:lvl1pPr>
              <a:defRPr i="1"/>
            </a:lvl1pPr>
          </a:lstStyle>
          <a:p>
            <a:pPr>
              <a:defRPr/>
            </a:pPr>
            <a:fld id="{D79A5CF8-B23D-4B1F-BBE7-8E0DFB105BEA}" type="slidenum">
              <a:rPr lang="en-US"/>
              <a:pPr>
                <a:defRPr/>
              </a:pPr>
              <a:t>‹#›</a:t>
            </a:fld>
            <a:endParaRPr lang="en-US"/>
          </a:p>
        </p:txBody>
      </p:sp>
    </p:spTree>
    <p:extLst>
      <p:ext uri="{BB962C8B-B14F-4D97-AF65-F5344CB8AC3E}">
        <p14:creationId xmlns:p14="http://schemas.microsoft.com/office/powerpoint/2010/main" val="101959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i="1"/>
            </a:lvl1pPr>
          </a:lstStyle>
          <a:p>
            <a:pPr>
              <a:defRPr/>
            </a:pPr>
            <a:fld id="{D5C61B03-DD92-485D-A48A-C9ABE71AA110}" type="datetimeFigureOut">
              <a:rPr lang="en-US"/>
              <a:pPr>
                <a:defRPr/>
              </a:pPr>
              <a:t>5/5/2020</a:t>
            </a:fld>
            <a:endParaRPr lang="en-US"/>
          </a:p>
        </p:txBody>
      </p:sp>
      <p:sp>
        <p:nvSpPr>
          <p:cNvPr id="3" name="Footer Placeholder 2"/>
          <p:cNvSpPr>
            <a:spLocks noGrp="1"/>
          </p:cNvSpPr>
          <p:nvPr>
            <p:ph type="ftr" sz="quarter" idx="11"/>
          </p:nvPr>
        </p:nvSpPr>
        <p:spPr/>
        <p:txBody>
          <a:bodyPr/>
          <a:lstStyle>
            <a:lvl1pPr>
              <a:defRPr i="1"/>
            </a:lvl1pPr>
          </a:lstStyle>
          <a:p>
            <a:pPr>
              <a:defRPr/>
            </a:pPr>
            <a:endParaRPr lang="en-US"/>
          </a:p>
        </p:txBody>
      </p:sp>
      <p:sp>
        <p:nvSpPr>
          <p:cNvPr id="4" name="Slide Number Placeholder 3"/>
          <p:cNvSpPr>
            <a:spLocks noGrp="1"/>
          </p:cNvSpPr>
          <p:nvPr>
            <p:ph type="sldNum" sz="quarter" idx="12"/>
          </p:nvPr>
        </p:nvSpPr>
        <p:spPr/>
        <p:txBody>
          <a:bodyPr/>
          <a:lstStyle>
            <a:lvl1pPr>
              <a:defRPr i="1"/>
            </a:lvl1pPr>
          </a:lstStyle>
          <a:p>
            <a:pPr>
              <a:defRPr/>
            </a:pPr>
            <a:fld id="{88337595-6A2C-4E4A-AD19-86FEA9F5C6B7}" type="slidenum">
              <a:rPr lang="en-US"/>
              <a:pPr>
                <a:defRPr/>
              </a:pPr>
              <a:t>‹#›</a:t>
            </a:fld>
            <a:endParaRPr lang="en-US"/>
          </a:p>
        </p:txBody>
      </p:sp>
    </p:spTree>
    <p:extLst>
      <p:ext uri="{BB962C8B-B14F-4D97-AF65-F5344CB8AC3E}">
        <p14:creationId xmlns:p14="http://schemas.microsoft.com/office/powerpoint/2010/main" val="291839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152400" y="1901952"/>
            <a:ext cx="2377440" cy="1371600"/>
          </a:xfrm>
        </p:spPr>
        <p:txBody>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24F84D9F-D89C-4123-9E36-A9BD7D76AA46}" type="datetimeFigureOut">
              <a:rPr lang="en-US"/>
              <a:pPr>
                <a:defRPr/>
              </a:pPr>
              <a:t>5/5/2020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07289457-7449-47C6-9970-2BE4D570526E}" type="slidenum">
              <a:rPr lang="en-US"/>
              <a:pPr>
                <a:defRPr/>
              </a:pPr>
              <a:t>‹#›</a:t>
            </a:fld>
            <a:endParaRPr lang="en-US"/>
          </a:p>
        </p:txBody>
      </p:sp>
    </p:spTree>
    <p:extLst>
      <p:ext uri="{BB962C8B-B14F-4D97-AF65-F5344CB8AC3E}">
        <p14:creationId xmlns:p14="http://schemas.microsoft.com/office/powerpoint/2010/main" val="367043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1563688"/>
            <a:ext cx="2762250" cy="3313112"/>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6" name="Straight Connector 5"/>
          <p:cNvCxnSpPr/>
          <p:nvPr/>
        </p:nvCxnSpPr>
        <p:spPr>
          <a:xfrm rot="5400000">
            <a:off x="1127919" y="3221832"/>
            <a:ext cx="3017837"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0" y="1712913"/>
            <a:ext cx="2651125" cy="158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4733925"/>
            <a:ext cx="2651125"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2" name="Title 1"/>
          <p:cNvSpPr>
            <a:spLocks noGrp="1"/>
          </p:cNvSpPr>
          <p:nvPr>
            <p:ph type="title"/>
          </p:nvPr>
        </p:nvSpPr>
        <p:spPr>
          <a:xfrm>
            <a:off x="155448" y="1905000"/>
            <a:ext cx="2377440" cy="1371600"/>
          </a:xfrm>
        </p:spPr>
        <p:txBody>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i="1"/>
            </a:lvl1pPr>
          </a:lstStyle>
          <a:p>
            <a:pPr>
              <a:defRPr/>
            </a:pPr>
            <a:fld id="{3CC4353D-FDED-4022-AE5A-260C27C71B40}" type="datetimeFigureOut">
              <a:rPr lang="en-US"/>
              <a:pPr>
                <a:defRPr/>
              </a:pPr>
              <a:t>5/5/2020</a:t>
            </a:fld>
            <a:endParaRPr lang="en-US"/>
          </a:p>
        </p:txBody>
      </p:sp>
      <p:sp>
        <p:nvSpPr>
          <p:cNvPr id="10" name="Footer Placeholder 5"/>
          <p:cNvSpPr>
            <a:spLocks noGrp="1"/>
          </p:cNvSpPr>
          <p:nvPr>
            <p:ph type="ftr" sz="quarter" idx="11"/>
          </p:nvPr>
        </p:nvSpPr>
        <p:spPr/>
        <p:txBody>
          <a:bodyPr/>
          <a:lstStyle>
            <a:lvl1pPr>
              <a:defRPr i="1"/>
            </a:lvl1pPr>
          </a:lstStyle>
          <a:p>
            <a:pPr>
              <a:defRPr/>
            </a:pPr>
            <a:endParaRPr lang="en-US"/>
          </a:p>
        </p:txBody>
      </p:sp>
      <p:sp>
        <p:nvSpPr>
          <p:cNvPr id="11" name="Slide Number Placeholder 6"/>
          <p:cNvSpPr>
            <a:spLocks noGrp="1"/>
          </p:cNvSpPr>
          <p:nvPr>
            <p:ph type="sldNum" sz="quarter" idx="12"/>
          </p:nvPr>
        </p:nvSpPr>
        <p:spPr/>
        <p:txBody>
          <a:bodyPr/>
          <a:lstStyle>
            <a:lvl1pPr>
              <a:defRPr i="1"/>
            </a:lvl1pPr>
          </a:lstStyle>
          <a:p>
            <a:pPr>
              <a:defRPr/>
            </a:pPr>
            <a:fld id="{6C1E9482-14AB-46FA-9DC4-1BAF19785BB6}" type="slidenum">
              <a:rPr lang="en-US"/>
              <a:pPr>
                <a:defRPr/>
              </a:pPr>
              <a:t>‹#›</a:t>
            </a:fld>
            <a:endParaRPr lang="en-US"/>
          </a:p>
        </p:txBody>
      </p:sp>
    </p:spTree>
    <p:extLst>
      <p:ext uri="{BB962C8B-B14F-4D97-AF65-F5344CB8AC3E}">
        <p14:creationId xmlns:p14="http://schemas.microsoft.com/office/powerpoint/2010/main" val="2051768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90" name="Rectangle 189"/>
          <p:cNvSpPr/>
          <p:nvPr/>
        </p:nvSpPr>
        <p:spPr>
          <a:xfrm>
            <a:off x="149225" y="136525"/>
            <a:ext cx="8869363" cy="658495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11900"/>
            <a:ext cx="2133600" cy="365125"/>
          </a:xfrm>
          <a:prstGeom prst="rect">
            <a:avLst/>
          </a:prstGeom>
        </p:spPr>
        <p:txBody>
          <a:bodyPr vert="horz" lIns="91440" tIns="45720" rIns="91440" bIns="45720" rtlCol="0" anchor="ctr"/>
          <a:lstStyle>
            <a:lvl1pPr algn="l">
              <a:defRPr sz="1200" i="0">
                <a:solidFill>
                  <a:srgbClr val="D6ECFF"/>
                </a:solidFill>
              </a:defRPr>
            </a:lvl1pPr>
          </a:lstStyle>
          <a:p>
            <a:pPr>
              <a:defRPr/>
            </a:pPr>
            <a:fld id="{ECA46CC7-6789-4733-94AF-D85F0FFF46A2}" type="datetimeFigureOut">
              <a:rPr lang="en-US"/>
              <a:pPr>
                <a:defRPr/>
              </a:pPr>
              <a:t>5/5/2020</a:t>
            </a:fld>
            <a:endParaRPr lang="en-US"/>
          </a:p>
        </p:txBody>
      </p:sp>
      <p:sp>
        <p:nvSpPr>
          <p:cNvPr id="5" name="Footer Placeholder 4"/>
          <p:cNvSpPr>
            <a:spLocks noGrp="1"/>
          </p:cNvSpPr>
          <p:nvPr>
            <p:ph type="ftr" sz="quarter" idx="3"/>
          </p:nvPr>
        </p:nvSpPr>
        <p:spPr>
          <a:xfrm>
            <a:off x="2830513" y="6311900"/>
            <a:ext cx="3482975" cy="365125"/>
          </a:xfrm>
          <a:prstGeom prst="rect">
            <a:avLst/>
          </a:prstGeom>
        </p:spPr>
        <p:txBody>
          <a:bodyPr vert="horz" lIns="91440" tIns="45720" rIns="91440" bIns="45720" rtlCol="0" anchor="ctr"/>
          <a:lstStyle>
            <a:lvl1pPr algn="ctr">
              <a:defRPr sz="1200" i="0">
                <a:solidFill>
                  <a:srgbClr val="D6ECFF"/>
                </a:solidFill>
              </a:defRPr>
            </a:lvl1pPr>
          </a:lstStyle>
          <a:p>
            <a:pPr>
              <a:defRPr/>
            </a:pPr>
            <a:endParaRPr lang="en-US"/>
          </a:p>
        </p:txBody>
      </p:sp>
      <p:sp>
        <p:nvSpPr>
          <p:cNvPr id="6" name="Slide Number Placeholder 5"/>
          <p:cNvSpPr>
            <a:spLocks noGrp="1"/>
          </p:cNvSpPr>
          <p:nvPr>
            <p:ph type="sldNum" sz="quarter" idx="4"/>
          </p:nvPr>
        </p:nvSpPr>
        <p:spPr>
          <a:xfrm>
            <a:off x="6553200" y="6311900"/>
            <a:ext cx="2133600" cy="365125"/>
          </a:xfrm>
          <a:prstGeom prst="rect">
            <a:avLst/>
          </a:prstGeom>
        </p:spPr>
        <p:txBody>
          <a:bodyPr vert="horz" lIns="91440" tIns="45720" rIns="91440" bIns="45720" rtlCol="0" anchor="ctr"/>
          <a:lstStyle>
            <a:lvl1pPr algn="r">
              <a:defRPr sz="1200" i="0">
                <a:solidFill>
                  <a:srgbClr val="D6ECFF"/>
                </a:solidFill>
              </a:defRPr>
            </a:lvl1pPr>
          </a:lstStyle>
          <a:p>
            <a:pPr>
              <a:defRPr/>
            </a:pPr>
            <a:fld id="{A445D236-D641-4975-9EC8-BE2249CB5AB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Lst>
  <p:txStyles>
    <p:titleStyle>
      <a:lvl1pPr algn="l" rtl="0" eaLnBrk="0" fontAlgn="base" hangingPunct="0">
        <a:spcBef>
          <a:spcPct val="0"/>
        </a:spcBef>
        <a:spcAft>
          <a:spcPct val="0"/>
        </a:spcAft>
        <a:tabLst>
          <a:tab pos="3830638" algn="l"/>
        </a:tabLst>
        <a:defRPr sz="3600" b="1" kern="1200" spc="50">
          <a:ln w="13335" cmpd="sng">
            <a:solidFill>
              <a:schemeClr val="accent1">
                <a:lumMod val="50000"/>
              </a:schemeClr>
            </a:solidFill>
            <a:prstDash val="solid"/>
          </a:ln>
          <a:solidFill>
            <a:srgbClr val="FEFEFE"/>
          </a:solidFill>
          <a:latin typeface="+mj-lt"/>
          <a:ea typeface="+mj-ea"/>
          <a:cs typeface="+mj-cs"/>
        </a:defRPr>
      </a:lvl1pPr>
      <a:lvl2pPr algn="l" rtl="0" eaLnBrk="0" fontAlgn="base" hangingPunct="0">
        <a:spcBef>
          <a:spcPct val="0"/>
        </a:spcBef>
        <a:spcAft>
          <a:spcPct val="0"/>
        </a:spcAft>
        <a:tabLst>
          <a:tab pos="3830638" algn="l"/>
        </a:tabLst>
        <a:defRPr sz="3600" b="1">
          <a:solidFill>
            <a:srgbClr val="FEFEFE"/>
          </a:solidFill>
          <a:latin typeface="Tw Cen MT" pitchFamily="34" charset="0"/>
        </a:defRPr>
      </a:lvl2pPr>
      <a:lvl3pPr algn="l" rtl="0" eaLnBrk="0" fontAlgn="base" hangingPunct="0">
        <a:spcBef>
          <a:spcPct val="0"/>
        </a:spcBef>
        <a:spcAft>
          <a:spcPct val="0"/>
        </a:spcAft>
        <a:tabLst>
          <a:tab pos="3830638" algn="l"/>
        </a:tabLst>
        <a:defRPr sz="3600" b="1">
          <a:solidFill>
            <a:srgbClr val="FEFEFE"/>
          </a:solidFill>
          <a:latin typeface="Tw Cen MT" pitchFamily="34" charset="0"/>
        </a:defRPr>
      </a:lvl3pPr>
      <a:lvl4pPr algn="l" rtl="0" eaLnBrk="0" fontAlgn="base" hangingPunct="0">
        <a:spcBef>
          <a:spcPct val="0"/>
        </a:spcBef>
        <a:spcAft>
          <a:spcPct val="0"/>
        </a:spcAft>
        <a:tabLst>
          <a:tab pos="3830638" algn="l"/>
        </a:tabLst>
        <a:defRPr sz="3600" b="1">
          <a:solidFill>
            <a:srgbClr val="FEFEFE"/>
          </a:solidFill>
          <a:latin typeface="Tw Cen MT" pitchFamily="34" charset="0"/>
        </a:defRPr>
      </a:lvl4pPr>
      <a:lvl5pPr algn="l" rtl="0" eaLnBrk="0" fontAlgn="base" hangingPunct="0">
        <a:spcBef>
          <a:spcPct val="0"/>
        </a:spcBef>
        <a:spcAft>
          <a:spcPct val="0"/>
        </a:spcAft>
        <a:tabLst>
          <a:tab pos="3830638" algn="l"/>
        </a:tabLst>
        <a:defRPr sz="3600" b="1">
          <a:solidFill>
            <a:srgbClr val="FEFEFE"/>
          </a:solidFill>
          <a:latin typeface="Tw Cen MT" pitchFamily="34" charset="0"/>
        </a:defRPr>
      </a:lvl5pPr>
      <a:lvl6pPr marL="457200" algn="l" rtl="0" fontAlgn="base">
        <a:spcBef>
          <a:spcPct val="0"/>
        </a:spcBef>
        <a:spcAft>
          <a:spcPct val="0"/>
        </a:spcAft>
        <a:tabLst>
          <a:tab pos="3830638" algn="l"/>
        </a:tabLst>
        <a:defRPr sz="3600" b="1">
          <a:solidFill>
            <a:srgbClr val="FEFEFE"/>
          </a:solidFill>
          <a:latin typeface="Tw Cen MT" pitchFamily="34" charset="0"/>
        </a:defRPr>
      </a:lvl6pPr>
      <a:lvl7pPr marL="914400" algn="l" rtl="0" fontAlgn="base">
        <a:spcBef>
          <a:spcPct val="0"/>
        </a:spcBef>
        <a:spcAft>
          <a:spcPct val="0"/>
        </a:spcAft>
        <a:tabLst>
          <a:tab pos="3830638" algn="l"/>
        </a:tabLst>
        <a:defRPr sz="3600" b="1">
          <a:solidFill>
            <a:srgbClr val="FEFEFE"/>
          </a:solidFill>
          <a:latin typeface="Tw Cen MT" pitchFamily="34" charset="0"/>
        </a:defRPr>
      </a:lvl7pPr>
      <a:lvl8pPr marL="1371600" algn="l" rtl="0" fontAlgn="base">
        <a:spcBef>
          <a:spcPct val="0"/>
        </a:spcBef>
        <a:spcAft>
          <a:spcPct val="0"/>
        </a:spcAft>
        <a:tabLst>
          <a:tab pos="3830638" algn="l"/>
        </a:tabLst>
        <a:defRPr sz="3600" b="1">
          <a:solidFill>
            <a:srgbClr val="FEFEFE"/>
          </a:solidFill>
          <a:latin typeface="Tw Cen MT" pitchFamily="34" charset="0"/>
        </a:defRPr>
      </a:lvl8pPr>
      <a:lvl9pPr marL="1828800" algn="l" rtl="0" fontAlgn="base">
        <a:spcBef>
          <a:spcPct val="0"/>
        </a:spcBef>
        <a:spcAft>
          <a:spcPct val="0"/>
        </a:spcAft>
        <a:tabLst>
          <a:tab pos="3830638" algn="l"/>
        </a:tabLst>
        <a:defRPr sz="3600" b="1">
          <a:solidFill>
            <a:srgbClr val="FEFEFE"/>
          </a:solidFill>
          <a:latin typeface="Tw Cen MT" pitchFamily="34" charset="0"/>
        </a:defRPr>
      </a:lvl9pPr>
    </p:titleStyle>
    <p:body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3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247650" y="304800"/>
            <a:ext cx="48577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lr>
                <a:srgbClr val="ACC2C9"/>
              </a:buClr>
              <a:buFont typeface="Arial" charset="0"/>
              <a:buChar char="•"/>
              <a:defRPr sz="2400">
                <a:solidFill>
                  <a:schemeClr val="tx2"/>
                </a:solidFill>
                <a:latin typeface="Tw Cen MT" pitchFamily="34" charset="0"/>
              </a:defRPr>
            </a:lvl1pPr>
            <a:lvl2pPr marL="742950" indent="-285750" eaLnBrk="0" hangingPunct="0">
              <a:spcBef>
                <a:spcPct val="20000"/>
              </a:spcBef>
              <a:buClr>
                <a:srgbClr val="ACC2C9"/>
              </a:buClr>
              <a:buFont typeface="Arial" charset="0"/>
              <a:buChar char="•"/>
              <a:defRPr sz="2000">
                <a:solidFill>
                  <a:schemeClr val="tx1"/>
                </a:solidFill>
                <a:latin typeface="Tw Cen MT" pitchFamily="34" charset="0"/>
              </a:defRPr>
            </a:lvl2pPr>
            <a:lvl3pPr marL="1143000" indent="-228600" eaLnBrk="0" hangingPunct="0">
              <a:spcBef>
                <a:spcPct val="20000"/>
              </a:spcBef>
              <a:buClr>
                <a:schemeClr val="accent2"/>
              </a:buClr>
              <a:buFont typeface="Arial" charset="0"/>
              <a:buChar char="•"/>
              <a:defRPr sz="2000">
                <a:solidFill>
                  <a:schemeClr val="tx2"/>
                </a:solidFill>
                <a:latin typeface="Tw Cen MT" pitchFamily="34" charset="0"/>
              </a:defRPr>
            </a:lvl3pPr>
            <a:lvl4pPr marL="1600200" indent="-228600" eaLnBrk="0" hangingPunct="0">
              <a:spcBef>
                <a:spcPct val="20000"/>
              </a:spcBef>
              <a:buClr>
                <a:srgbClr val="99987F"/>
              </a:buClr>
              <a:buFont typeface="Arial" charset="0"/>
              <a:buChar char="•"/>
              <a:defRPr>
                <a:solidFill>
                  <a:schemeClr val="tx1"/>
                </a:solidFill>
                <a:latin typeface="Tw Cen MT" pitchFamily="34" charset="0"/>
              </a:defRPr>
            </a:lvl4pPr>
            <a:lvl5pPr marL="2057400" indent="-228600" eaLnBrk="0" hangingPunct="0">
              <a:spcBef>
                <a:spcPct val="20000"/>
              </a:spcBef>
              <a:buClr>
                <a:srgbClr val="90AC97"/>
              </a:buClr>
              <a:buFont typeface="Arial" charset="0"/>
              <a:buChar char="•"/>
              <a:defRPr sz="1600">
                <a:solidFill>
                  <a:schemeClr val="tx2"/>
                </a:solidFill>
                <a:latin typeface="Tw Cen MT" pitchFamily="34" charset="0"/>
              </a:defRPr>
            </a:lvl5pPr>
            <a:lvl6pPr marL="25146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6pPr>
            <a:lvl7pPr marL="29718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7pPr>
            <a:lvl8pPr marL="34290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8pPr>
            <a:lvl9pPr marL="3886200" indent="-228600" eaLnBrk="0" fontAlgn="base" hangingPunct="0">
              <a:spcBef>
                <a:spcPct val="20000"/>
              </a:spcBef>
              <a:spcAft>
                <a:spcPct val="0"/>
              </a:spcAft>
              <a:buClr>
                <a:srgbClr val="90AC97"/>
              </a:buClr>
              <a:buFont typeface="Arial" charset="0"/>
              <a:buChar char="•"/>
              <a:defRPr sz="1600">
                <a:solidFill>
                  <a:schemeClr val="tx2"/>
                </a:solidFill>
                <a:latin typeface="Tw Cen MT" pitchFamily="34" charset="0"/>
              </a:defRPr>
            </a:lvl9pPr>
          </a:lstStyle>
          <a:p>
            <a:pPr algn="ctr" eaLnBrk="1" hangingPunct="1">
              <a:lnSpc>
                <a:spcPct val="125000"/>
              </a:lnSpc>
              <a:spcBef>
                <a:spcPct val="0"/>
              </a:spcBef>
              <a:buClrTx/>
              <a:buFontTx/>
              <a:buNone/>
            </a:pPr>
            <a:r>
              <a:rPr lang="en-US" altLang="en-US" sz="2000" b="1">
                <a:solidFill>
                  <a:srgbClr val="FFCC66"/>
                </a:solidFill>
                <a:latin typeface="Times New Roman" pitchFamily="18" charset="0"/>
              </a:rPr>
              <a:t>Ministry of Higher Education  &amp;scientific Research</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Al-Mustansiriya University</a:t>
            </a:r>
          </a:p>
          <a:p>
            <a:pPr algn="ctr" eaLnBrk="1" hangingPunct="1">
              <a:lnSpc>
                <a:spcPct val="125000"/>
              </a:lnSpc>
              <a:spcBef>
                <a:spcPct val="0"/>
              </a:spcBef>
              <a:buClrTx/>
              <a:buFontTx/>
              <a:buNone/>
            </a:pPr>
            <a:r>
              <a:rPr lang="en-US" altLang="en-US" sz="2000" b="1">
                <a:solidFill>
                  <a:srgbClr val="FFCC66"/>
                </a:solidFill>
                <a:latin typeface="Times New Roman" pitchFamily="18" charset="0"/>
              </a:rPr>
              <a:t>College of Engineering</a:t>
            </a:r>
            <a:endParaRPr lang="ar-SA" altLang="en-US" sz="2000" b="1">
              <a:solidFill>
                <a:srgbClr val="FFCC66"/>
              </a:solidFill>
              <a:latin typeface="Times New Roman" pitchFamily="18" charset="0"/>
            </a:endParaRPr>
          </a:p>
        </p:txBody>
      </p:sp>
      <p:pic>
        <p:nvPicPr>
          <p:cNvPr id="14341" name="Picture 5" descr="D:\المشاريع النهائية\هبة النهائي\شعار الجامعة.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0813" y="285750"/>
            <a:ext cx="1785937"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a:spLocks noChangeArrowheads="1"/>
          </p:cNvSpPr>
          <p:nvPr/>
        </p:nvSpPr>
        <p:spPr bwMode="auto">
          <a:xfrm>
            <a:off x="1219200" y="3124200"/>
            <a:ext cx="6629400" cy="990600"/>
          </a:xfrm>
          <a:prstGeom prst="rect">
            <a:avLst/>
          </a:prstGeom>
          <a:solidFill>
            <a:srgbClr val="FF3300"/>
          </a:solidFill>
          <a:ln w="9525" algn="ctr">
            <a:solidFill>
              <a:srgbClr val="FFFF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lgn="ctr" eaLnBrk="0" fontAlgn="auto" hangingPunct="0">
              <a:spcBef>
                <a:spcPts val="0"/>
              </a:spcBef>
              <a:spcAft>
                <a:spcPts val="0"/>
              </a:spcAft>
              <a:defRPr/>
            </a:pPr>
            <a:r>
              <a:rPr kumimoji="0" lang="en-US" sz="2400" b="1" i="0" u="none" strike="noStrike" kern="0" cap="none" spc="0" normalizeH="0" baseline="0" noProof="0" dirty="0" smtClean="0">
                <a:ln>
                  <a:noFill/>
                </a:ln>
                <a:solidFill>
                  <a:sysClr val="windowText" lastClr="000000"/>
                </a:solidFill>
                <a:effectLst/>
                <a:uLnTx/>
                <a:uFillTx/>
              </a:rPr>
              <a:t>Energy management and applications </a:t>
            </a:r>
          </a:p>
          <a:p>
            <a:pPr lvl="0" algn="ctr" eaLnBrk="0" fontAlgn="auto" hangingPunct="0">
              <a:spcBef>
                <a:spcPts val="0"/>
              </a:spcBef>
              <a:spcAft>
                <a:spcPts val="0"/>
              </a:spcAft>
              <a:defRPr/>
            </a:pPr>
            <a:r>
              <a:rPr lang="en-US" b="1" i="0" kern="0" dirty="0">
                <a:solidFill>
                  <a:sysClr val="windowText" lastClr="000000"/>
                </a:solidFill>
              </a:rPr>
              <a:t>Heat Recovery Systems</a:t>
            </a:r>
            <a:endParaRPr kumimoji="0" lang="ar-IQ" sz="1800" b="0" i="0" u="none" strike="noStrike" kern="0" cap="none" spc="0" normalizeH="0" baseline="0" noProof="0" dirty="0" smtClean="0">
              <a:ln>
                <a:noFill/>
              </a:ln>
              <a:solidFill>
                <a:sysClr val="windowText" lastClr="000000"/>
              </a:solidFill>
              <a:effectLst/>
              <a:uLnTx/>
              <a:uFillTx/>
            </a:endParaRPr>
          </a:p>
        </p:txBody>
      </p:sp>
      <p:sp>
        <p:nvSpPr>
          <p:cNvPr id="8" name="Rectangle 4"/>
          <p:cNvSpPr>
            <a:spLocks noChangeArrowheads="1"/>
          </p:cNvSpPr>
          <p:nvPr/>
        </p:nvSpPr>
        <p:spPr bwMode="auto">
          <a:xfrm>
            <a:off x="1219200" y="5114583"/>
            <a:ext cx="6172200" cy="523875"/>
          </a:xfrm>
          <a:prstGeom prst="rect">
            <a:avLst/>
          </a:prstGeom>
          <a:gradFill>
            <a:gsLst>
              <a:gs pos="0">
                <a:srgbClr val="FFF200"/>
              </a:gs>
              <a:gs pos="45000">
                <a:srgbClr val="FF7A00"/>
              </a:gs>
              <a:gs pos="70000">
                <a:srgbClr val="FF0300"/>
              </a:gs>
              <a:gs pos="100000">
                <a:srgbClr val="4D0808"/>
              </a:gs>
            </a:gsLst>
            <a:lin ang="5400000" scaled="0"/>
          </a:gradFill>
          <a:ln>
            <a:noFill/>
          </a:ln>
        </p:spPr>
        <p:txBody>
          <a:bodyPr>
            <a:spAutoFit/>
          </a:bodyPr>
          <a:lstStyle/>
          <a:p>
            <a:pPr algn="ctr" rtl="0" eaLnBrk="0" hangingPunct="0"/>
            <a:r>
              <a:rPr lang="sv-SE" sz="2800" dirty="0">
                <a:latin typeface="Times New Roman" pitchFamily="18" charset="0"/>
                <a:cs typeface="Times New Roman" pitchFamily="18" charset="0"/>
              </a:rPr>
              <a:t>Asst. Prof. Dr. Hayder Mohammad Jaffal</a:t>
            </a:r>
          </a:p>
        </p:txBody>
      </p:sp>
      <p:sp>
        <p:nvSpPr>
          <p:cNvPr id="9" name="Rectangle 6"/>
          <p:cNvSpPr>
            <a:spLocks noChangeArrowheads="1"/>
          </p:cNvSpPr>
          <p:nvPr/>
        </p:nvSpPr>
        <p:spPr bwMode="auto">
          <a:xfrm>
            <a:off x="3884612" y="4439895"/>
            <a:ext cx="1204176" cy="369332"/>
          </a:xfrm>
          <a:prstGeom prst="rect">
            <a:avLst/>
          </a:prstGeom>
          <a:solidFill>
            <a:schemeClr val="accent2">
              <a:lumMod val="60000"/>
              <a:lumOff val="40000"/>
            </a:schemeClr>
          </a:solidFill>
          <a:ln>
            <a:noFill/>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(Section 5)</a:t>
            </a:r>
            <a:endParaRPr kumimoji="0" lang="ar-IQ" sz="1800" b="0" i="0" u="none" strike="noStrike" kern="0" cap="none" spc="0" normalizeH="0" baseline="0" noProof="0" dirty="0" smtClean="0">
              <a:ln>
                <a:noFill/>
              </a:ln>
              <a:solidFill>
                <a:sysClr val="windowText" lastClr="000000"/>
              </a:solidFill>
              <a:effectLst/>
              <a:uLnTx/>
              <a:uFillTx/>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down)">
                                      <p:cBhvr>
                                        <p:cTn id="10" dur="500"/>
                                        <p:tgtEl>
                                          <p:spTgt spid="6">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down)">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1)">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7" grpId="0" animBg="1"/>
      <p:bldP spid="8"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639170" y="228600"/>
            <a:ext cx="8229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200" i="0" dirty="0" smtClean="0">
                <a:solidFill>
                  <a:srgbClr val="00FFFF"/>
                </a:solidFill>
                <a:latin typeface="Times New Roman" pitchFamily="18" charset="0"/>
                <a:cs typeface="Times New Roman" pitchFamily="18" charset="0"/>
              </a:rPr>
              <a:t>Heating</a:t>
            </a:r>
            <a:r>
              <a:rPr lang="en-US" sz="2200" i="0" dirty="0">
                <a:solidFill>
                  <a:srgbClr val="00FFFF"/>
                </a:solidFill>
                <a:latin typeface="Times New Roman" pitchFamily="18" charset="0"/>
                <a:cs typeface="Times New Roman" pitchFamily="18" charset="0"/>
              </a:rPr>
              <a:t>: </a:t>
            </a:r>
            <a:r>
              <a:rPr lang="en-US" sz="2200" i="0" dirty="0">
                <a:solidFill>
                  <a:srgbClr val="FFFF00"/>
                </a:solidFill>
                <a:latin typeface="Times New Roman" pitchFamily="18" charset="0"/>
                <a:cs typeface="Times New Roman" pitchFamily="18" charset="0"/>
              </a:rPr>
              <a:t>The above process is reversed during winter to preheat the make up air.</a:t>
            </a:r>
          </a:p>
          <a:p>
            <a:pPr marL="0" indent="0" algn="justLow">
              <a:buNone/>
            </a:pPr>
            <a:r>
              <a:rPr lang="en-US" sz="2200" i="0" dirty="0">
                <a:solidFill>
                  <a:srgbClr val="00FFFF"/>
                </a:solidFill>
                <a:latin typeface="Times New Roman" pitchFamily="18" charset="0"/>
                <a:cs typeface="Times New Roman" pitchFamily="18" charset="0"/>
              </a:rPr>
              <a:t>The other applications in industries are:</a:t>
            </a:r>
          </a:p>
          <a:p>
            <a:pPr marL="0" indent="0" algn="justLow">
              <a:buNone/>
            </a:pPr>
            <a:r>
              <a:rPr lang="en-US" sz="2200" i="0" dirty="0">
                <a:solidFill>
                  <a:srgbClr val="FF99FF"/>
                </a:solidFill>
                <a:latin typeface="Times New Roman" pitchFamily="18" charset="0"/>
                <a:cs typeface="Times New Roman" pitchFamily="18" charset="0"/>
              </a:rPr>
              <a:t>• </a:t>
            </a:r>
            <a:r>
              <a:rPr lang="en-US" sz="2200" i="0" dirty="0">
                <a:solidFill>
                  <a:srgbClr val="FFFF00"/>
                </a:solidFill>
                <a:latin typeface="Times New Roman" pitchFamily="18" charset="0"/>
                <a:cs typeface="Times New Roman" pitchFamily="18" charset="0"/>
              </a:rPr>
              <a:t>Preheating of boiler combustion air</a:t>
            </a:r>
          </a:p>
          <a:p>
            <a:pPr marL="0" indent="0" algn="justLow">
              <a:buNone/>
            </a:pPr>
            <a:r>
              <a:rPr lang="en-US" sz="2200" i="0" dirty="0">
                <a:solidFill>
                  <a:srgbClr val="FFFF00"/>
                </a:solidFill>
                <a:latin typeface="Times New Roman" pitchFamily="18" charset="0"/>
                <a:cs typeface="Times New Roman" pitchFamily="18" charset="0"/>
              </a:rPr>
              <a:t>• Recovery of Waste heat from furnaces</a:t>
            </a:r>
          </a:p>
          <a:p>
            <a:pPr marL="0" indent="0" algn="justLow">
              <a:buNone/>
            </a:pPr>
            <a:r>
              <a:rPr lang="en-US" sz="2200" i="0" dirty="0">
                <a:solidFill>
                  <a:srgbClr val="FFFF00"/>
                </a:solidFill>
                <a:latin typeface="Times New Roman" pitchFamily="18" charset="0"/>
                <a:cs typeface="Times New Roman" pitchFamily="18" charset="0"/>
              </a:rPr>
              <a:t>• Reheating of fresh air for hot air driers</a:t>
            </a:r>
          </a:p>
          <a:p>
            <a:pPr marL="0" indent="0" algn="justLow">
              <a:buNone/>
            </a:pPr>
            <a:r>
              <a:rPr lang="en-US" sz="2200" i="0" dirty="0">
                <a:solidFill>
                  <a:srgbClr val="FFFF00"/>
                </a:solidFill>
                <a:latin typeface="Times New Roman" pitchFamily="18" charset="0"/>
                <a:cs typeface="Times New Roman" pitchFamily="18" charset="0"/>
              </a:rPr>
              <a:t>• Recovery of waste heat from catalytic deodorizing equipment</a:t>
            </a:r>
          </a:p>
          <a:p>
            <a:pPr marL="0" indent="0" algn="justLow">
              <a:buNone/>
            </a:pPr>
            <a:r>
              <a:rPr lang="en-US" sz="2200" i="0" dirty="0">
                <a:solidFill>
                  <a:srgbClr val="FFFF00"/>
                </a:solidFill>
                <a:latin typeface="Times New Roman" pitchFamily="18" charset="0"/>
                <a:cs typeface="Times New Roman" pitchFamily="18" charset="0"/>
              </a:rPr>
              <a:t>• Reuse of Furnace waste heat as heat source for other oven</a:t>
            </a:r>
          </a:p>
          <a:p>
            <a:pPr marL="0" indent="0" algn="justLow">
              <a:buNone/>
            </a:pPr>
            <a:r>
              <a:rPr lang="en-US" sz="2200" i="0" dirty="0">
                <a:solidFill>
                  <a:srgbClr val="FFFF00"/>
                </a:solidFill>
                <a:latin typeface="Times New Roman" pitchFamily="18" charset="0"/>
                <a:cs typeface="Times New Roman" pitchFamily="18" charset="0"/>
              </a:rPr>
              <a:t>• Cooling of closed rooms with outside air</a:t>
            </a:r>
          </a:p>
          <a:p>
            <a:pPr marL="0" indent="0" algn="justLow">
              <a:buNone/>
            </a:pPr>
            <a:r>
              <a:rPr lang="en-US" sz="2200" i="0" dirty="0">
                <a:solidFill>
                  <a:srgbClr val="FFFF00"/>
                </a:solidFill>
                <a:latin typeface="Times New Roman" pitchFamily="18" charset="0"/>
                <a:cs typeface="Times New Roman" pitchFamily="18" charset="0"/>
              </a:rPr>
              <a:t>• Preheating of boiler feed water with waste heat recovery from flue gases in the heat pipe economizers.</a:t>
            </a:r>
          </a:p>
          <a:p>
            <a:pPr marL="0" indent="0" algn="justLow">
              <a:buNone/>
            </a:pPr>
            <a:r>
              <a:rPr lang="en-US" sz="2200" i="0" dirty="0">
                <a:solidFill>
                  <a:srgbClr val="FFFF00"/>
                </a:solidFill>
                <a:latin typeface="Times New Roman" pitchFamily="18" charset="0"/>
                <a:cs typeface="Times New Roman" pitchFamily="18" charset="0"/>
              </a:rPr>
              <a:t>• Drying, curing and baking ovens</a:t>
            </a:r>
          </a:p>
          <a:p>
            <a:pPr marL="0" indent="0" algn="justLow">
              <a:buNone/>
            </a:pPr>
            <a:r>
              <a:rPr lang="en-US" sz="2200" i="0" dirty="0">
                <a:solidFill>
                  <a:srgbClr val="FFFF00"/>
                </a:solidFill>
                <a:latin typeface="Times New Roman" pitchFamily="18" charset="0"/>
                <a:cs typeface="Times New Roman" pitchFamily="18" charset="0"/>
              </a:rPr>
              <a:t>• Waste steam reclamation</a:t>
            </a:r>
          </a:p>
          <a:p>
            <a:pPr marL="0" indent="0" algn="justLow">
              <a:buNone/>
            </a:pPr>
            <a:r>
              <a:rPr lang="en-US" sz="2200" i="0" dirty="0">
                <a:solidFill>
                  <a:srgbClr val="FFFF00"/>
                </a:solidFill>
                <a:latin typeface="Times New Roman" pitchFamily="18" charset="0"/>
                <a:cs typeface="Times New Roman" pitchFamily="18" charset="0"/>
              </a:rPr>
              <a:t>• Brick kilns (secondary recovery)</a:t>
            </a:r>
          </a:p>
          <a:p>
            <a:pPr marL="0" indent="0" algn="justLow">
              <a:buNone/>
            </a:pPr>
            <a:r>
              <a:rPr lang="en-US" sz="2200" i="0" dirty="0">
                <a:solidFill>
                  <a:srgbClr val="FFFF00"/>
                </a:solidFill>
                <a:latin typeface="Times New Roman" pitchFamily="18" charset="0"/>
                <a:cs typeface="Times New Roman" pitchFamily="18" charset="0"/>
              </a:rPr>
              <a:t>• </a:t>
            </a:r>
            <a:r>
              <a:rPr lang="en-US" sz="2200" i="0" dirty="0" err="1">
                <a:solidFill>
                  <a:srgbClr val="FFFF00"/>
                </a:solidFill>
                <a:latin typeface="Times New Roman" pitchFamily="18" charset="0"/>
                <a:cs typeface="Times New Roman" pitchFamily="18" charset="0"/>
              </a:rPr>
              <a:t>Reverberatory</a:t>
            </a:r>
            <a:r>
              <a:rPr lang="en-US" sz="2200" i="0" dirty="0">
                <a:solidFill>
                  <a:srgbClr val="FFFF00"/>
                </a:solidFill>
                <a:latin typeface="Times New Roman" pitchFamily="18" charset="0"/>
                <a:cs typeface="Times New Roman" pitchFamily="18" charset="0"/>
              </a:rPr>
              <a:t> furnaces (secondary recovery)</a:t>
            </a:r>
          </a:p>
          <a:p>
            <a:pPr marL="0" indent="0" algn="justLow">
              <a:buNone/>
            </a:pPr>
            <a:r>
              <a:rPr lang="en-US" sz="2200" i="0" dirty="0">
                <a:solidFill>
                  <a:srgbClr val="FFFF00"/>
                </a:solidFill>
                <a:latin typeface="Times New Roman" pitchFamily="18" charset="0"/>
                <a:cs typeface="Times New Roman" pitchFamily="18" charset="0"/>
              </a:rPr>
              <a:t>• Heating, ventilating and air-conditioning systems</a:t>
            </a:r>
          </a:p>
          <a:p>
            <a:pPr marL="0" indent="0" algn="justLow">
              <a:buNone/>
            </a:pPr>
            <a:endParaRPr lang="en-US" sz="2200" i="0" dirty="0">
              <a:solidFill>
                <a:srgbClr val="FF99FF"/>
              </a:solidFill>
              <a:latin typeface="Times New Roman" pitchFamily="18" charset="0"/>
              <a:cs typeface="Times New Roman" pitchFamily="18" charset="0"/>
            </a:endParaRPr>
          </a:p>
          <a:p>
            <a:pPr marL="0" indent="0" algn="justLow">
              <a:buNone/>
            </a:pPr>
            <a:endParaRPr lang="en-US" sz="2200" i="0" dirty="0">
              <a:solidFill>
                <a:srgbClr val="FF99FF"/>
              </a:solidFill>
              <a:latin typeface="Times New Roman" pitchFamily="18" charset="0"/>
              <a:cs typeface="Times New Roman" pitchFamily="18" charset="0"/>
            </a:endParaRPr>
          </a:p>
        </p:txBody>
      </p:sp>
    </p:spTree>
    <p:extLst>
      <p:ext uri="{BB962C8B-B14F-4D97-AF65-F5344CB8AC3E}">
        <p14:creationId xmlns:p14="http://schemas.microsoft.com/office/powerpoint/2010/main" val="74082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332548" y="3460418"/>
            <a:ext cx="6172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a:solidFill>
                  <a:schemeClr val="tx1"/>
                </a:solidFill>
                <a:latin typeface="Times New Roman" pitchFamily="18" charset="0"/>
              </a:rPr>
              <a:t>Fig. 2 construction details of </a:t>
            </a:r>
            <a:r>
              <a:rPr lang="en-US" sz="2000" dirty="0" smtClean="0">
                <a:solidFill>
                  <a:schemeClr val="tx1"/>
                </a:solidFill>
                <a:latin typeface="Times New Roman" pitchFamily="18" charset="0"/>
              </a:rPr>
              <a:t>heat </a:t>
            </a:r>
            <a:r>
              <a:rPr lang="en-US" sz="2000" dirty="0">
                <a:solidFill>
                  <a:schemeClr val="tx1"/>
                </a:solidFill>
                <a:latin typeface="Times New Roman" pitchFamily="18" charset="0"/>
              </a:rPr>
              <a:t>pipe</a:t>
            </a:r>
            <a:endParaRPr lang="ar-IQ" sz="2000" dirty="0">
              <a:solidFill>
                <a:schemeClr val="tx1"/>
              </a:solidFill>
              <a:latin typeface="Times New Roman" pitchFamily="18" charset="0"/>
            </a:endParaRPr>
          </a:p>
        </p:txBody>
      </p:sp>
      <p:pic>
        <p:nvPicPr>
          <p:cNvPr id="2054" name="Picture 6" descr="D:\ادارة الطاقة ماجستير\New folder\heat recovery\1-s2.0-S0140700714000838-g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57200"/>
            <a:ext cx="5332096" cy="296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700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wipe(down)">
                                      <p:cBhvr>
                                        <p:cTn id="7" dur="500"/>
                                        <p:tgtEl>
                                          <p:spTgt spid="205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639170" y="228600"/>
            <a:ext cx="82296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200" i="0" dirty="0">
                <a:solidFill>
                  <a:srgbClr val="00FFFF"/>
                </a:solidFill>
                <a:latin typeface="Times New Roman" pitchFamily="18" charset="0"/>
                <a:cs typeface="Times New Roman" pitchFamily="18" charset="0"/>
              </a:rPr>
              <a:t>Rotary thermal wheels</a:t>
            </a:r>
            <a:r>
              <a:rPr lang="en-US" sz="2200" i="0" dirty="0">
                <a:solidFill>
                  <a:srgbClr val="FFFF00"/>
                </a:solidFill>
                <a:latin typeface="Times New Roman" pitchFamily="18" charset="0"/>
                <a:cs typeface="Times New Roman" pitchFamily="18" charset="0"/>
              </a:rPr>
              <a:t>: include a rotating cylinder filled with an air-permeable medium with a large internal surface area. The medium can be appropriately selected either to recover sensible heat only or to reclaim total heat (i.e., sensible and latent heat). Typically, the air streams flow in a </a:t>
            </a:r>
            <a:r>
              <a:rPr lang="en-US" sz="2200" i="0" dirty="0" err="1">
                <a:solidFill>
                  <a:srgbClr val="FFFF00"/>
                </a:solidFill>
                <a:latin typeface="Times New Roman" pitchFamily="18" charset="0"/>
                <a:cs typeface="Times New Roman" pitchFamily="18" charset="0"/>
              </a:rPr>
              <a:t>counterflow</a:t>
            </a:r>
            <a:r>
              <a:rPr lang="en-US" sz="2200" i="0" dirty="0">
                <a:solidFill>
                  <a:srgbClr val="FFFF00"/>
                </a:solidFill>
                <a:latin typeface="Times New Roman" pitchFamily="18" charset="0"/>
                <a:cs typeface="Times New Roman" pitchFamily="18" charset="0"/>
              </a:rPr>
              <a:t> configuration as depicted in Figure </a:t>
            </a:r>
            <a:r>
              <a:rPr lang="en-US" sz="2200" i="0" dirty="0" smtClean="0">
                <a:solidFill>
                  <a:srgbClr val="FFFF00"/>
                </a:solidFill>
                <a:latin typeface="Times New Roman" pitchFamily="18" charset="0"/>
                <a:cs typeface="Times New Roman" pitchFamily="18" charset="0"/>
              </a:rPr>
              <a:t>3 </a:t>
            </a:r>
            <a:r>
              <a:rPr lang="en-US" sz="2200" i="0" dirty="0">
                <a:solidFill>
                  <a:srgbClr val="FFFF00"/>
                </a:solidFill>
                <a:latin typeface="Times New Roman" pitchFamily="18" charset="0"/>
                <a:cs typeface="Times New Roman" pitchFamily="18" charset="0"/>
              </a:rPr>
              <a:t>to increase the heat transfer effectiveness. Generally, rotary thermal wheels include a purge section to reduce cross-contamination between air streams. This cross-contamination occurs by carryover air becoming entrained within the rotating heat exchanger medium or by leakage due to differential pressure across the two air </a:t>
            </a:r>
            <a:r>
              <a:rPr lang="en-US" sz="2200" i="0" dirty="0" smtClean="0">
                <a:solidFill>
                  <a:srgbClr val="FFFF00"/>
                </a:solidFill>
                <a:latin typeface="Times New Roman" pitchFamily="18" charset="0"/>
                <a:cs typeface="Times New Roman" pitchFamily="18" charset="0"/>
              </a:rPr>
              <a:t>streams.</a:t>
            </a:r>
          </a:p>
          <a:p>
            <a:pPr marL="0" indent="0" algn="justLow">
              <a:buNone/>
            </a:pPr>
            <a:r>
              <a:rPr lang="en-US" sz="2200" i="0" dirty="0">
                <a:solidFill>
                  <a:srgbClr val="FFFF00"/>
                </a:solidFill>
                <a:latin typeface="Times New Roman" pitchFamily="18" charset="0"/>
                <a:cs typeface="Times New Roman" pitchFamily="18" charset="0"/>
              </a:rPr>
              <a:t>A variation of the Heat Wheel is the rotary regenerator where the matrix is in a cylinder rotating across the waste gas and air streams. The heat or energy recovery wheel is a rotary gas heat regenerator, which can transfer heat from exhaust to incoming gases.</a:t>
            </a:r>
          </a:p>
          <a:p>
            <a:pPr marL="0" indent="0" algn="justLow">
              <a:buNone/>
            </a:pPr>
            <a:r>
              <a:rPr lang="en-US" sz="2200" i="0" dirty="0">
                <a:solidFill>
                  <a:srgbClr val="FFFF00"/>
                </a:solidFill>
                <a:latin typeface="Times New Roman" pitchFamily="18" charset="0"/>
                <a:cs typeface="Times New Roman" pitchFamily="18" charset="0"/>
              </a:rPr>
              <a:t>Its main area of application is where heat exchange between large masses of air having small temperature differences is required. Heating and ventilation systems and recovery of heat from dryer exhaust air are typical </a:t>
            </a:r>
            <a:r>
              <a:rPr lang="en-US" sz="2200" i="0" dirty="0" smtClean="0">
                <a:solidFill>
                  <a:srgbClr val="FFFF00"/>
                </a:solidFill>
                <a:latin typeface="Times New Roman" pitchFamily="18" charset="0"/>
                <a:cs typeface="Times New Roman" pitchFamily="18" charset="0"/>
              </a:rPr>
              <a:t>applications.</a:t>
            </a:r>
            <a:endParaRPr lang="en-US" sz="2200" i="0" dirty="0">
              <a:solidFill>
                <a:srgbClr val="FFFF00"/>
              </a:solidFill>
              <a:latin typeface="Times New Roman" pitchFamily="18" charset="0"/>
              <a:cs typeface="Times New Roman" pitchFamily="18" charset="0"/>
            </a:endParaRPr>
          </a:p>
          <a:p>
            <a:pPr marL="0" indent="0" algn="justLow">
              <a:buNone/>
            </a:pPr>
            <a:endParaRPr lang="en-US" sz="2200" i="0" dirty="0">
              <a:solidFill>
                <a:srgbClr val="FF9900"/>
              </a:solidFill>
              <a:latin typeface="Times New Roman" pitchFamily="18" charset="0"/>
              <a:cs typeface="Times New Roman" pitchFamily="18" charset="0"/>
            </a:endParaRPr>
          </a:p>
        </p:txBody>
      </p:sp>
    </p:spTree>
    <p:extLst>
      <p:ext uri="{BB962C8B-B14F-4D97-AF65-F5344CB8AC3E}">
        <p14:creationId xmlns:p14="http://schemas.microsoft.com/office/powerpoint/2010/main" val="3991218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332548" y="3765218"/>
            <a:ext cx="61722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a:solidFill>
                  <a:schemeClr val="tx1"/>
                </a:solidFill>
                <a:latin typeface="Times New Roman" pitchFamily="18" charset="0"/>
              </a:rPr>
              <a:t>Fig. 3 Rotary thermal </a:t>
            </a:r>
            <a:r>
              <a:rPr lang="en-US" sz="2000" dirty="0" smtClean="0">
                <a:solidFill>
                  <a:schemeClr val="tx1"/>
                </a:solidFill>
                <a:latin typeface="Times New Roman" pitchFamily="18" charset="0"/>
              </a:rPr>
              <a:t>wheel</a:t>
            </a:r>
            <a:endParaRPr lang="ar-IQ" sz="2000" dirty="0">
              <a:solidFill>
                <a:schemeClr val="tx1"/>
              </a:solidFill>
              <a:latin typeface="Times New Roman" pitchFamily="18" charset="0"/>
            </a:endParaRPr>
          </a:p>
        </p:txBody>
      </p:sp>
      <p:pic>
        <p:nvPicPr>
          <p:cNvPr id="3074" name="Picture 2" descr="D:\ادارة الطاقة ماجستير\New folder\heat recovery\7J-005-Figure-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527924"/>
            <a:ext cx="5449252" cy="32372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2914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639170" y="228600"/>
            <a:ext cx="8229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00FFFF"/>
                </a:solidFill>
                <a:latin typeface="Times New Roman" pitchFamily="18" charset="0"/>
                <a:cs typeface="Times New Roman" pitchFamily="18" charset="0"/>
              </a:rPr>
              <a:t>Glycol loop heat exchangers: </a:t>
            </a:r>
            <a:r>
              <a:rPr lang="en-US" sz="2300" i="0" dirty="0">
                <a:solidFill>
                  <a:srgbClr val="FFFF00"/>
                </a:solidFill>
                <a:latin typeface="Times New Roman" pitchFamily="18" charset="0"/>
                <a:cs typeface="Times New Roman" pitchFamily="18" charset="0"/>
              </a:rPr>
              <a:t>consist generally of finned-tube water coils placed in the supply and exhaust air streams. These coils are part of a closed-loop system that transfers heat from one air stream to the other using a glycol (antifreeze) solution. These systems, often referred to as runaround coils, are suitable for sensible heat recovery applications. </a:t>
            </a:r>
            <a:r>
              <a:rPr lang="en-US" sz="2300" i="0" dirty="0" smtClean="0">
                <a:solidFill>
                  <a:srgbClr val="FFFF00"/>
                </a:solidFill>
                <a:latin typeface="Times New Roman" pitchFamily="18" charset="0"/>
                <a:cs typeface="Times New Roman" pitchFamily="18" charset="0"/>
              </a:rPr>
              <a:t>Figure 4 </a:t>
            </a:r>
            <a:r>
              <a:rPr lang="en-US" sz="2300" i="0" dirty="0">
                <a:solidFill>
                  <a:srgbClr val="FFFF00"/>
                </a:solidFill>
                <a:latin typeface="Times New Roman" pitchFamily="18" charset="0"/>
                <a:cs typeface="Times New Roman" pitchFamily="18" charset="0"/>
              </a:rPr>
              <a:t>illustrates one configuration of runaround coil systems that is commonly used to preheat or precool fresh outdoor air with exhaust </a:t>
            </a:r>
            <a:r>
              <a:rPr lang="en-US" sz="2300" i="0" dirty="0" smtClean="0">
                <a:solidFill>
                  <a:srgbClr val="FFFF00"/>
                </a:solidFill>
                <a:latin typeface="Times New Roman" pitchFamily="18" charset="0"/>
                <a:cs typeface="Times New Roman" pitchFamily="18" charset="0"/>
              </a:rPr>
              <a:t>air.</a:t>
            </a:r>
            <a:endParaRPr lang="en-US" sz="2300"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13164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ادارة الطاقة ماجستير\New folder\heat recovery\unnam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85549"/>
            <a:ext cx="4001893" cy="4595813"/>
          </a:xfrm>
          <a:prstGeom prst="rect">
            <a:avLst/>
          </a:prstGeom>
          <a:noFill/>
          <a:extLst>
            <a:ext uri="{909E8E84-426E-40DD-AFC4-6F175D3DCCD1}">
              <a14:hiddenFill xmlns:a14="http://schemas.microsoft.com/office/drawing/2010/main">
                <a:solidFill>
                  <a:srgbClr val="FFFFFF"/>
                </a:solidFill>
              </a14:hiddenFill>
            </a:ext>
          </a:extLst>
        </p:spPr>
      </p:pic>
      <p:sp>
        <p:nvSpPr>
          <p:cNvPr id="5" name="مستطيل 4"/>
          <p:cNvSpPr/>
          <p:nvPr/>
        </p:nvSpPr>
        <p:spPr>
          <a:xfrm>
            <a:off x="1332548" y="5181600"/>
            <a:ext cx="6820852"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a:solidFill>
                  <a:schemeClr val="tx1"/>
                </a:solidFill>
                <a:latin typeface="Times New Roman" pitchFamily="18" charset="0"/>
              </a:rPr>
              <a:t>Fig. 4 Basic set-up of a glycol loop heat exchanger.</a:t>
            </a:r>
            <a:endParaRPr lang="ar-IQ" sz="2000" dirty="0">
              <a:solidFill>
                <a:schemeClr val="tx1"/>
              </a:solidFill>
              <a:latin typeface="Times New Roman" pitchFamily="18" charset="0"/>
            </a:endParaRPr>
          </a:p>
        </p:txBody>
      </p:sp>
    </p:spTree>
    <p:extLst>
      <p:ext uri="{BB962C8B-B14F-4D97-AF65-F5344CB8AC3E}">
        <p14:creationId xmlns:p14="http://schemas.microsoft.com/office/powerpoint/2010/main" val="160928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91402" y="228600"/>
            <a:ext cx="8229600" cy="5884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00FFFF"/>
                </a:solidFill>
                <a:latin typeface="Times New Roman" pitchFamily="18" charset="0"/>
                <a:cs typeface="Times New Roman" pitchFamily="18" charset="0"/>
              </a:rPr>
              <a:t>Table </a:t>
            </a:r>
            <a:r>
              <a:rPr lang="en-US" sz="2300" i="0" dirty="0" smtClean="0">
                <a:solidFill>
                  <a:srgbClr val="00FFFF"/>
                </a:solidFill>
                <a:latin typeface="Times New Roman" pitchFamily="18" charset="0"/>
                <a:cs typeface="Times New Roman" pitchFamily="18" charset="0"/>
              </a:rPr>
              <a:t>1 </a:t>
            </a:r>
            <a:r>
              <a:rPr lang="en-US" sz="2300" i="0" dirty="0">
                <a:solidFill>
                  <a:srgbClr val="00FFFF"/>
                </a:solidFill>
                <a:latin typeface="Times New Roman" pitchFamily="18" charset="0"/>
                <a:cs typeface="Times New Roman" pitchFamily="18" charset="0"/>
              </a:rPr>
              <a:t>summarizes some of the characteristics of the four heat recovery systems discussed </a:t>
            </a:r>
            <a:r>
              <a:rPr lang="en-US" sz="2300" i="0" dirty="0" smtClean="0">
                <a:solidFill>
                  <a:srgbClr val="00FFFF"/>
                </a:solidFill>
                <a:latin typeface="Times New Roman" pitchFamily="18" charset="0"/>
                <a:cs typeface="Times New Roman" pitchFamily="18" charset="0"/>
              </a:rPr>
              <a:t>above</a:t>
            </a:r>
            <a:r>
              <a:rPr lang="en-US" sz="2300" i="0" dirty="0" smtClean="0">
                <a:solidFill>
                  <a:srgbClr val="FF9900"/>
                </a:solidFill>
                <a:latin typeface="Times New Roman" pitchFamily="18" charset="0"/>
                <a:cs typeface="Times New Roman" pitchFamily="18" charset="0"/>
              </a:rPr>
              <a:t>.</a:t>
            </a:r>
            <a:endParaRPr lang="en-US" sz="2300" i="0" dirty="0">
              <a:solidFill>
                <a:srgbClr val="FF990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1"/>
            <a:ext cx="8705940" cy="4942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9218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399" y="367091"/>
            <a:ext cx="4572001"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5- </a:t>
            </a:r>
            <a:r>
              <a:rPr lang="en-US" sz="2000" i="0" kern="0" dirty="0">
                <a:solidFill>
                  <a:sysClr val="windowText" lastClr="000000"/>
                </a:solidFill>
              </a:rPr>
              <a:t>Performance of Heat Recovery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65244" y="820655"/>
            <a:ext cx="8229600" cy="5884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The performance of heat recovery systems can be determined using laboratory testing. For instance, ASHRAE Standard 84 (ASHRAE-84, 2008) presents a systematic procedure for testing and evaluating the performance of air-to-air heat exchangers under controllable laboratory conditions. Moreover, ARI Standard 1060 (ARI, 2001) provides an industry-established standard to rate and verify the performance of air-to-air heat exchangers for use in energy recovery ventilation equipment. However, the in situ performance of heat recovery systems can be significantly different from that obtained through laboratory testing. Indeed, balances in mass airflow as required by both ASHRAE and ARI standards are generally not achieved in field operation of heat recovery systems. Therefore, the actual—rather than the rated—performance of the heat recovery systems should be used to determine their cost-effectiveness in retrofit </a:t>
            </a:r>
            <a:r>
              <a:rPr lang="en-US" sz="2300" i="0" dirty="0" smtClean="0">
                <a:solidFill>
                  <a:srgbClr val="FFFF00"/>
                </a:solidFill>
                <a:latin typeface="Times New Roman" pitchFamily="18" charset="0"/>
                <a:cs typeface="Times New Roman" pitchFamily="18" charset="0"/>
              </a:rPr>
              <a:t>applications.</a:t>
            </a:r>
            <a:endParaRPr lang="en-US" sz="2300"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79296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565244"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The performance of air-to-air heat exchangers depends on the type of heat and mass transfer involved and is typically measured in terms of:</a:t>
            </a:r>
          </a:p>
          <a:p>
            <a:pPr marL="0" indent="0" algn="justLow">
              <a:buNone/>
            </a:pPr>
            <a:r>
              <a:rPr lang="en-US" sz="2300" i="0" dirty="0">
                <a:solidFill>
                  <a:srgbClr val="FFFF00"/>
                </a:solidFill>
                <a:latin typeface="Times New Roman" pitchFamily="18" charset="0"/>
                <a:cs typeface="Times New Roman" pitchFamily="18" charset="0"/>
              </a:rPr>
              <a:t>• </a:t>
            </a:r>
            <a:r>
              <a:rPr lang="en-US" sz="2300" i="0" dirty="0" smtClean="0">
                <a:solidFill>
                  <a:srgbClr val="FFFF00"/>
                </a:solidFill>
                <a:latin typeface="Times New Roman" pitchFamily="18" charset="0"/>
                <a:cs typeface="Times New Roman" pitchFamily="18" charset="0"/>
              </a:rPr>
              <a:t>Sensible </a:t>
            </a:r>
            <a:r>
              <a:rPr lang="en-US" sz="2300" i="0" dirty="0">
                <a:solidFill>
                  <a:srgbClr val="FFFF00"/>
                </a:solidFill>
                <a:latin typeface="Times New Roman" pitchFamily="18" charset="0"/>
                <a:cs typeface="Times New Roman" pitchFamily="18" charset="0"/>
              </a:rPr>
              <a:t>energy transfer using </a:t>
            </a:r>
            <a:r>
              <a:rPr lang="en-US" sz="2300" i="0" dirty="0" smtClean="0">
                <a:solidFill>
                  <a:srgbClr val="FFFF00"/>
                </a:solidFill>
                <a:latin typeface="Times New Roman" pitchFamily="18" charset="0"/>
                <a:cs typeface="Times New Roman" pitchFamily="18" charset="0"/>
              </a:rPr>
              <a:t>dry-bulb </a:t>
            </a:r>
            <a:r>
              <a:rPr lang="en-US" sz="2300" i="0" dirty="0">
                <a:solidFill>
                  <a:srgbClr val="FFFF00"/>
                </a:solidFill>
                <a:latin typeface="Times New Roman" pitchFamily="18" charset="0"/>
                <a:cs typeface="Times New Roman" pitchFamily="18" charset="0"/>
              </a:rPr>
              <a:t>temperature</a:t>
            </a:r>
          </a:p>
          <a:p>
            <a:pPr marL="0" indent="0" algn="justLow">
              <a:buNone/>
            </a:pPr>
            <a:r>
              <a:rPr lang="en-US" sz="2300" i="0" dirty="0">
                <a:solidFill>
                  <a:srgbClr val="FFFF00"/>
                </a:solidFill>
                <a:latin typeface="Times New Roman" pitchFamily="18" charset="0"/>
                <a:cs typeface="Times New Roman" pitchFamily="18" charset="0"/>
              </a:rPr>
              <a:t>• Latent energy transfer using humidity ratio</a:t>
            </a:r>
          </a:p>
          <a:p>
            <a:pPr marL="0" indent="0" algn="justLow">
              <a:buNone/>
            </a:pPr>
            <a:r>
              <a:rPr lang="en-US" sz="2300" i="0" dirty="0">
                <a:solidFill>
                  <a:srgbClr val="FFFF00"/>
                </a:solidFill>
                <a:latin typeface="Times New Roman" pitchFamily="18" charset="0"/>
                <a:cs typeface="Times New Roman" pitchFamily="18" charset="0"/>
              </a:rPr>
              <a:t>• Total energy transfer using </a:t>
            </a:r>
            <a:r>
              <a:rPr lang="en-US" sz="2300" i="0" dirty="0" smtClean="0">
                <a:solidFill>
                  <a:srgbClr val="FFFF00"/>
                </a:solidFill>
                <a:latin typeface="Times New Roman" pitchFamily="18" charset="0"/>
                <a:cs typeface="Times New Roman" pitchFamily="18" charset="0"/>
              </a:rPr>
              <a:t>enthalpy</a:t>
            </a:r>
          </a:p>
          <a:p>
            <a:pPr marL="0" indent="0" algn="justLow">
              <a:buNone/>
            </a:pPr>
            <a:r>
              <a:rPr lang="en-US" sz="2300" i="0" dirty="0">
                <a:solidFill>
                  <a:srgbClr val="FFFF00"/>
                </a:solidFill>
                <a:latin typeface="Times New Roman" pitchFamily="18" charset="0"/>
                <a:cs typeface="Times New Roman" pitchFamily="18" charset="0"/>
              </a:rPr>
              <a:t>Figure </a:t>
            </a:r>
            <a:r>
              <a:rPr lang="en-US" sz="2300" i="0" dirty="0" smtClean="0">
                <a:solidFill>
                  <a:srgbClr val="FFFF00"/>
                </a:solidFill>
                <a:latin typeface="Times New Roman" pitchFamily="18" charset="0"/>
                <a:cs typeface="Times New Roman" pitchFamily="18" charset="0"/>
              </a:rPr>
              <a:t>5 </a:t>
            </a:r>
            <a:r>
              <a:rPr lang="en-US" sz="2300" i="0" dirty="0">
                <a:solidFill>
                  <a:srgbClr val="FFFF00"/>
                </a:solidFill>
                <a:latin typeface="Times New Roman" pitchFamily="18" charset="0"/>
                <a:cs typeface="Times New Roman" pitchFamily="18" charset="0"/>
              </a:rPr>
              <a:t>illustrates a basic model for a heat exchanger between two streams of fluids (typically air).</a:t>
            </a:r>
          </a:p>
          <a:p>
            <a:pPr marL="0" indent="0" algn="justLow">
              <a:buNone/>
            </a:pPr>
            <a:r>
              <a:rPr lang="en-US" sz="2300" i="0" dirty="0">
                <a:solidFill>
                  <a:srgbClr val="FFFF00"/>
                </a:solidFill>
                <a:latin typeface="Times New Roman" pitchFamily="18" charset="0"/>
                <a:cs typeface="Times New Roman" pitchFamily="18" charset="0"/>
              </a:rPr>
              <a:t>The figure indicates the following parameters</a:t>
            </a:r>
            <a:r>
              <a:rPr lang="en-US" sz="2300" i="0" dirty="0" smtClean="0">
                <a:solidFill>
                  <a:srgbClr val="FFFF00"/>
                </a:solidFill>
                <a:latin typeface="Times New Roman" pitchFamily="18" charset="0"/>
                <a:cs typeface="Times New Roman" pitchFamily="18" charset="0"/>
              </a:rPr>
              <a:t>:</a:t>
            </a:r>
          </a:p>
          <a:p>
            <a:pPr marL="0" indent="0" algn="justLow">
              <a:buNone/>
            </a:pPr>
            <a:r>
              <a:rPr lang="en-US" sz="2300" i="0" dirty="0" smtClean="0">
                <a:solidFill>
                  <a:srgbClr val="FFFF00"/>
                </a:solidFill>
                <a:latin typeface="Times New Roman" pitchFamily="18" charset="0"/>
                <a:cs typeface="Times New Roman" pitchFamily="18" charset="0"/>
              </a:rPr>
              <a:t>-Xi (</a:t>
            </a:r>
            <a:r>
              <a:rPr lang="en-US" sz="2300" i="0" dirty="0">
                <a:solidFill>
                  <a:srgbClr val="FFFF00"/>
                </a:solidFill>
                <a:latin typeface="Times New Roman" pitchFamily="18" charset="0"/>
                <a:cs typeface="Times New Roman" pitchFamily="18" charset="0"/>
              </a:rPr>
              <a:t>i =1,2,3, and 4) is one of three possible characteristics of the fluid: temperature (for sensible heat), humidity ratio (for latent heat), and enthalpy (for total heat).</a:t>
            </a:r>
          </a:p>
          <a:p>
            <a:pPr marL="0" indent="0" algn="justLow">
              <a:buNone/>
            </a:pPr>
            <a:r>
              <a:rPr lang="en-US" sz="2300" i="0" dirty="0" smtClean="0">
                <a:solidFill>
                  <a:srgbClr val="FFFF00"/>
                </a:solidFill>
                <a:latin typeface="Times New Roman" pitchFamily="18" charset="0"/>
                <a:cs typeface="Times New Roman" pitchFamily="18" charset="0"/>
              </a:rPr>
              <a:t>-min </a:t>
            </a:r>
            <a:r>
              <a:rPr lang="en-US" sz="2300" i="0" dirty="0">
                <a:solidFill>
                  <a:srgbClr val="FFFF00"/>
                </a:solidFill>
                <a:latin typeface="Times New Roman" pitchFamily="18" charset="0"/>
                <a:cs typeface="Times New Roman" pitchFamily="18" charset="0"/>
              </a:rPr>
              <a:t>is the mass flow rate of the fluid stream from which heat is recovered.</a:t>
            </a:r>
          </a:p>
          <a:p>
            <a:pPr marL="0" indent="0" algn="justLow">
              <a:buNone/>
            </a:pPr>
            <a:r>
              <a:rPr lang="en-US" sz="2300" i="0" dirty="0" smtClean="0">
                <a:solidFill>
                  <a:srgbClr val="FFFF00"/>
                </a:solidFill>
                <a:latin typeface="Times New Roman" pitchFamily="18" charset="0"/>
                <a:cs typeface="Times New Roman" pitchFamily="18" charset="0"/>
              </a:rPr>
              <a:t>-</a:t>
            </a:r>
            <a:r>
              <a:rPr lang="en-US" sz="2300" i="0" dirty="0" err="1" smtClean="0">
                <a:solidFill>
                  <a:srgbClr val="FFFF00"/>
                </a:solidFill>
                <a:latin typeface="Times New Roman" pitchFamily="18" charset="0"/>
                <a:cs typeface="Times New Roman" pitchFamily="18" charset="0"/>
              </a:rPr>
              <a:t>mout</a:t>
            </a:r>
            <a:r>
              <a:rPr lang="en-US" sz="2300" i="0" dirty="0" smtClean="0">
                <a:solidFill>
                  <a:srgbClr val="FFFF00"/>
                </a:solidFill>
                <a:latin typeface="Times New Roman" pitchFamily="18" charset="0"/>
                <a:cs typeface="Times New Roman" pitchFamily="18" charset="0"/>
              </a:rPr>
              <a:t> </a:t>
            </a:r>
            <a:r>
              <a:rPr lang="en-US" sz="2300" i="0" dirty="0">
                <a:solidFill>
                  <a:srgbClr val="FFFF00"/>
                </a:solidFill>
                <a:latin typeface="Times New Roman" pitchFamily="18" charset="0"/>
                <a:cs typeface="Times New Roman" pitchFamily="18" charset="0"/>
              </a:rPr>
              <a:t>is the mass flow rate of the fluid stream that recovers heat.</a:t>
            </a:r>
          </a:p>
          <a:p>
            <a:pPr marL="0" indent="0" algn="justLow">
              <a:buNone/>
            </a:pPr>
            <a:endParaRPr lang="en-US" sz="2300" i="0" dirty="0">
              <a:solidFill>
                <a:srgbClr val="00FFFF"/>
              </a:solidFill>
              <a:latin typeface="Times New Roman" pitchFamily="18" charset="0"/>
              <a:cs typeface="Times New Roman" pitchFamily="18" charset="0"/>
            </a:endParaRPr>
          </a:p>
        </p:txBody>
      </p:sp>
    </p:spTree>
    <p:extLst>
      <p:ext uri="{BB962C8B-B14F-4D97-AF65-F5344CB8AC3E}">
        <p14:creationId xmlns:p14="http://schemas.microsoft.com/office/powerpoint/2010/main" val="51304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219200" y="6173764"/>
            <a:ext cx="6820852"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dirty="0">
                <a:solidFill>
                  <a:schemeClr val="tx1"/>
                </a:solidFill>
                <a:latin typeface="Times New Roman" pitchFamily="18" charset="0"/>
              </a:rPr>
              <a:t>Fig. </a:t>
            </a:r>
            <a:r>
              <a:rPr lang="en-US" sz="2000" dirty="0" smtClean="0">
                <a:solidFill>
                  <a:schemeClr val="tx1"/>
                </a:solidFill>
                <a:latin typeface="Times New Roman" pitchFamily="18" charset="0"/>
              </a:rPr>
              <a:t>6 </a:t>
            </a:r>
            <a:r>
              <a:rPr lang="en-US" sz="2000" dirty="0">
                <a:solidFill>
                  <a:schemeClr val="tx1"/>
                </a:solidFill>
                <a:latin typeface="Times New Roman" pitchFamily="18" charset="0"/>
              </a:rPr>
              <a:t>Typical air-handling unit for an air HVAC </a:t>
            </a:r>
            <a:r>
              <a:rPr lang="en-US" sz="2000" dirty="0" smtClean="0">
                <a:solidFill>
                  <a:schemeClr val="tx1"/>
                </a:solidFill>
                <a:latin typeface="Times New Roman" pitchFamily="18" charset="0"/>
              </a:rPr>
              <a:t>system.</a:t>
            </a:r>
            <a:endParaRPr lang="ar-IQ" sz="2000" dirty="0">
              <a:solidFill>
                <a:schemeClr val="tx1"/>
              </a:solidFill>
              <a:latin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886200"/>
            <a:ext cx="4862118" cy="23637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مستطيل 6"/>
          <p:cNvSpPr/>
          <p:nvPr/>
        </p:nvSpPr>
        <p:spPr>
          <a:xfrm>
            <a:off x="1078033" y="3124200"/>
            <a:ext cx="6820852"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a:solidFill>
                  <a:schemeClr val="tx1"/>
                </a:solidFill>
                <a:latin typeface="Times New Roman" pitchFamily="18" charset="0"/>
              </a:rPr>
              <a:t>Fig. </a:t>
            </a:r>
            <a:r>
              <a:rPr lang="en-US" sz="2000" i="0" dirty="0" smtClean="0">
                <a:solidFill>
                  <a:schemeClr val="tx1"/>
                </a:solidFill>
                <a:latin typeface="Times New Roman" pitchFamily="18" charset="0"/>
              </a:rPr>
              <a:t>5 </a:t>
            </a:r>
            <a:r>
              <a:rPr lang="en-US" sz="2000" i="0" dirty="0">
                <a:solidFill>
                  <a:schemeClr val="tx1"/>
                </a:solidFill>
                <a:latin typeface="Times New Roman" pitchFamily="18" charset="0"/>
              </a:rPr>
              <a:t>Ventilation and air conditioning cycle with heat recovery.</a:t>
            </a:r>
            <a:endParaRPr lang="ar-IQ" sz="2000" i="0" dirty="0">
              <a:solidFill>
                <a:schemeClr val="tx1"/>
              </a:solidFill>
              <a:latin typeface="Times New Roman" pitchFamily="18" charset="0"/>
            </a:endParaRPr>
          </a:p>
        </p:txBody>
      </p:sp>
      <p:grpSp>
        <p:nvGrpSpPr>
          <p:cNvPr id="4" name="مجموعة 3"/>
          <p:cNvGrpSpPr/>
          <p:nvPr/>
        </p:nvGrpSpPr>
        <p:grpSpPr>
          <a:xfrm>
            <a:off x="330446" y="393724"/>
            <a:ext cx="8598359" cy="2654276"/>
            <a:chOff x="330446" y="393724"/>
            <a:chExt cx="8598359" cy="2654276"/>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446" y="393724"/>
              <a:ext cx="8598359" cy="2654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مستطيل 2"/>
            <p:cNvSpPr/>
            <p:nvPr/>
          </p:nvSpPr>
          <p:spPr>
            <a:xfrm>
              <a:off x="2429870" y="685800"/>
              <a:ext cx="533400" cy="304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smtClean="0">
                  <a:solidFill>
                    <a:srgbClr val="FF0000"/>
                  </a:solidFill>
                  <a:latin typeface="Times New Roman" pitchFamily="18" charset="0"/>
                  <a:cs typeface="Times New Roman" pitchFamily="18" charset="0"/>
                </a:rPr>
                <a:t>2</a:t>
              </a:r>
              <a:endParaRPr lang="ar-IQ" sz="2000" i="0" dirty="0">
                <a:solidFill>
                  <a:srgbClr val="FF0000"/>
                </a:solidFill>
                <a:latin typeface="Times New Roman" pitchFamily="18" charset="0"/>
                <a:cs typeface="Times New Roman" pitchFamily="18" charset="0"/>
              </a:endParaRPr>
            </a:p>
          </p:txBody>
        </p:sp>
        <p:sp>
          <p:nvSpPr>
            <p:cNvPr id="9" name="مستطيل 8"/>
            <p:cNvSpPr/>
            <p:nvPr/>
          </p:nvSpPr>
          <p:spPr>
            <a:xfrm>
              <a:off x="7973519" y="2514600"/>
              <a:ext cx="533400" cy="304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smtClean="0">
                  <a:solidFill>
                    <a:srgbClr val="FF0000"/>
                  </a:solidFill>
                  <a:latin typeface="Times New Roman" pitchFamily="18" charset="0"/>
                  <a:cs typeface="Times New Roman" pitchFamily="18" charset="0"/>
                </a:rPr>
                <a:t>4</a:t>
              </a:r>
              <a:endParaRPr lang="ar-IQ" sz="2000" i="0" dirty="0">
                <a:solidFill>
                  <a:srgbClr val="FF0000"/>
                </a:solidFill>
                <a:latin typeface="Times New Roman" pitchFamily="18" charset="0"/>
                <a:cs typeface="Times New Roman" pitchFamily="18" charset="0"/>
              </a:endParaRPr>
            </a:p>
          </p:txBody>
        </p:sp>
        <p:sp>
          <p:nvSpPr>
            <p:cNvPr id="10" name="مستطيل 9"/>
            <p:cNvSpPr/>
            <p:nvPr/>
          </p:nvSpPr>
          <p:spPr>
            <a:xfrm>
              <a:off x="685800" y="2514600"/>
              <a:ext cx="533400" cy="304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i="0" dirty="0" smtClean="0">
                  <a:solidFill>
                    <a:srgbClr val="FF0000"/>
                  </a:solidFill>
                  <a:latin typeface="Times New Roman" pitchFamily="18" charset="0"/>
                  <a:cs typeface="Times New Roman" pitchFamily="18" charset="0"/>
                </a:rPr>
                <a:t>1</a:t>
              </a:r>
              <a:endParaRPr lang="ar-IQ" sz="2000" i="0" dirty="0">
                <a:solidFill>
                  <a:srgbClr val="FF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276538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heel(1)">
                                      <p:cBhvr>
                                        <p:cTn id="17" dur="2000"/>
                                        <p:tgtEl>
                                          <p:spTgt spid="1026"/>
                                        </p:tgtEl>
                                      </p:cBhvr>
                                    </p:animEffect>
                                  </p:childTnLst>
                                </p:cTn>
                              </p:par>
                              <p:par>
                                <p:cTn id="18" presetID="21" presetClass="entr" presetSubtype="1"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heel(1)">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762000"/>
            <a:ext cx="8229600" cy="5943600"/>
          </a:xfrm>
        </p:spPr>
        <p:txBody>
          <a:bodyPr/>
          <a:lstStyle/>
          <a:p>
            <a:pPr marL="0" indent="0" algn="justLow">
              <a:buNone/>
            </a:pPr>
            <a:r>
              <a:rPr lang="en-US" sz="2300" dirty="0">
                <a:solidFill>
                  <a:srgbClr val="FFFF00"/>
                </a:solidFill>
                <a:latin typeface="Times New Roman" pitchFamily="18" charset="0"/>
                <a:cs typeface="Times New Roman" pitchFamily="18" charset="0"/>
              </a:rPr>
              <a:t>Several processes inherent to the operation of the heating, ventilating, and air-conditioning (</a:t>
            </a:r>
            <a:r>
              <a:rPr lang="en-US" sz="2300" dirty="0" smtClean="0">
                <a:solidFill>
                  <a:srgbClr val="FFFF00"/>
                </a:solidFill>
                <a:latin typeface="Times New Roman" pitchFamily="18" charset="0"/>
                <a:cs typeface="Times New Roman" pitchFamily="18" charset="0"/>
              </a:rPr>
              <a:t>HVAC) systems </a:t>
            </a:r>
            <a:r>
              <a:rPr lang="en-US" sz="2300" dirty="0">
                <a:solidFill>
                  <a:srgbClr val="FFFF00"/>
                </a:solidFill>
                <a:latin typeface="Times New Roman" pitchFamily="18" charset="0"/>
                <a:cs typeface="Times New Roman" pitchFamily="18" charset="0"/>
              </a:rPr>
              <a:t>result in heat rejection to the outside. All or part of this heat can be recovered and used to perform other useful functions. Improvements in air-to-air heat exchangers have made the recovery of waste heat cost-effective for some building systems. In industrial applications, the concept of heat recovery is relatively old and common because heat is a by-product of several manufacturing processes. For instance, waste incinerators are commonly used in industrial facilities to generate steam or hot water. In this </a:t>
            </a:r>
            <a:r>
              <a:rPr lang="en-US" sz="2300" dirty="0" smtClean="0">
                <a:solidFill>
                  <a:srgbClr val="FFFF00"/>
                </a:solidFill>
                <a:latin typeface="Times New Roman" pitchFamily="18" charset="0"/>
                <a:cs typeface="Times New Roman" pitchFamily="18" charset="0"/>
              </a:rPr>
              <a:t>section, </a:t>
            </a:r>
            <a:r>
              <a:rPr lang="en-US" sz="2300" dirty="0">
                <a:solidFill>
                  <a:srgbClr val="FFFF00"/>
                </a:solidFill>
                <a:latin typeface="Times New Roman" pitchFamily="18" charset="0"/>
                <a:cs typeface="Times New Roman" pitchFamily="18" charset="0"/>
              </a:rPr>
              <a:t>a brief description of common heat recovery systems used in buildings is provided. In particular, the thermal efficiencies and the applications of various heat reclaiming devices are presented.  Moreover, simplified calculation procedures are outlined to estimate the potential energy use and cost savings due to addition or improvement of heat recovery devices. </a:t>
            </a:r>
          </a:p>
          <a:p>
            <a:endParaRPr lang="ar-IQ" dirty="0"/>
          </a:p>
        </p:txBody>
      </p:sp>
      <p:sp>
        <p:nvSpPr>
          <p:cNvPr id="4" name="Rectangle 3"/>
          <p:cNvSpPr>
            <a:spLocks noChangeArrowheads="1"/>
          </p:cNvSpPr>
          <p:nvPr/>
        </p:nvSpPr>
        <p:spPr bwMode="auto">
          <a:xfrm>
            <a:off x="533400" y="367091"/>
            <a:ext cx="18288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1- </a:t>
            </a:r>
            <a:r>
              <a:rPr lang="en-US" sz="2000" i="0" kern="0" dirty="0">
                <a:solidFill>
                  <a:sysClr val="windowText" lastClr="000000"/>
                </a:solidFill>
              </a:rPr>
              <a:t>Introduction</a:t>
            </a:r>
            <a:endParaRPr kumimoji="0" lang="ar-IQ"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67637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0" end="0"/>
                                            </p:txEl>
                                          </p:spTgt>
                                        </p:tgtEl>
                                      </p:cBhvr>
                                    </p:animEffect>
                                    <p:animScale>
                                      <p:cBhvr>
                                        <p:cTn id="12"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425733" y="381000"/>
            <a:ext cx="82296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To characterize the heat recovery capability of a heat exchanger, an index referred to as the effectiveness is usually provided and is defined as the ratio of the actual heat transfer and the maximum possible heat transfer that can occur between the two streams. </a:t>
            </a:r>
            <a:endParaRPr lang="en-US" i="0" dirty="0" smtClean="0">
              <a:solidFill>
                <a:srgbClr val="FFFF00"/>
              </a:solidFill>
              <a:latin typeface="Times New Roman" pitchFamily="18" charset="0"/>
              <a:cs typeface="Times New Roman" pitchFamily="18" charset="0"/>
            </a:endParaRPr>
          </a:p>
          <a:p>
            <a:pPr marL="0" indent="0" algn="justLow">
              <a:buNone/>
            </a:pPr>
            <a:r>
              <a:rPr lang="en-US" i="0" dirty="0">
                <a:solidFill>
                  <a:srgbClr val="FFFF00"/>
                </a:solidFill>
                <a:latin typeface="Times New Roman" pitchFamily="18" charset="0"/>
                <a:cs typeface="Times New Roman" pitchFamily="18" charset="0"/>
              </a:rPr>
              <a:t>A typical configuration has been considered for the Air Handling Unit AHU (</a:t>
            </a:r>
            <a:r>
              <a:rPr lang="en-US" i="0" dirty="0" smtClean="0">
                <a:solidFill>
                  <a:srgbClr val="FFFF00"/>
                </a:solidFill>
                <a:latin typeface="Times New Roman" pitchFamily="18" charset="0"/>
                <a:cs typeface="Times New Roman" pitchFamily="18" charset="0"/>
              </a:rPr>
              <a:t>Figures 5,6),consisting </a:t>
            </a:r>
            <a:r>
              <a:rPr lang="en-US" i="0" dirty="0">
                <a:solidFill>
                  <a:srgbClr val="FFFF00"/>
                </a:solidFill>
                <a:latin typeface="Times New Roman" pitchFamily="18" charset="0"/>
                <a:cs typeface="Times New Roman" pitchFamily="18" charset="0"/>
              </a:rPr>
              <a:t>of a set of heating/cooling and dehumidification, humidification, and reheating </a:t>
            </a:r>
            <a:r>
              <a:rPr lang="en-US" i="0" dirty="0" smtClean="0">
                <a:solidFill>
                  <a:srgbClr val="FFFF00"/>
                </a:solidFill>
                <a:latin typeface="Times New Roman" pitchFamily="18" charset="0"/>
                <a:cs typeface="Times New Roman" pitchFamily="18" charset="0"/>
              </a:rPr>
              <a:t>coils to </a:t>
            </a:r>
            <a:r>
              <a:rPr lang="en-US" i="0" dirty="0">
                <a:solidFill>
                  <a:srgbClr val="FFFF00"/>
                </a:solidFill>
                <a:latin typeface="Times New Roman" pitchFamily="18" charset="0"/>
                <a:cs typeface="Times New Roman" pitchFamily="18" charset="0"/>
              </a:rPr>
              <a:t>achieve the required supply air (SA) condition. The return air (RA</a:t>
            </a:r>
            <a:r>
              <a:rPr lang="en-US" i="0" dirty="0" smtClean="0">
                <a:solidFill>
                  <a:srgbClr val="FFFF00"/>
                </a:solidFill>
                <a:latin typeface="Times New Roman" pitchFamily="18" charset="0"/>
                <a:cs typeface="Times New Roman" pitchFamily="18" charset="0"/>
              </a:rPr>
              <a:t>) </a:t>
            </a:r>
            <a:r>
              <a:rPr lang="en-US" i="0" dirty="0" smtClean="0">
                <a:solidFill>
                  <a:srgbClr val="00FFFF"/>
                </a:solidFill>
                <a:latin typeface="Times New Roman" pitchFamily="18" charset="0"/>
                <a:cs typeface="Times New Roman" pitchFamily="18" charset="0"/>
              </a:rPr>
              <a:t>(4) </a:t>
            </a:r>
            <a:r>
              <a:rPr lang="en-US" i="0" dirty="0">
                <a:solidFill>
                  <a:srgbClr val="FFFF00"/>
                </a:solidFill>
                <a:latin typeface="Times New Roman" pitchFamily="18" charset="0"/>
                <a:cs typeface="Times New Roman" pitchFamily="18" charset="0"/>
              </a:rPr>
              <a:t>of the space is separated into </a:t>
            </a:r>
            <a:r>
              <a:rPr lang="en-US" i="0" dirty="0" smtClean="0">
                <a:solidFill>
                  <a:srgbClr val="FFFF00"/>
                </a:solidFill>
                <a:latin typeface="Times New Roman" pitchFamily="18" charset="0"/>
                <a:cs typeface="Times New Roman" pitchFamily="18" charset="0"/>
              </a:rPr>
              <a:t>a </a:t>
            </a:r>
            <a:r>
              <a:rPr lang="en-US" i="0" dirty="0" err="1" smtClean="0">
                <a:solidFill>
                  <a:srgbClr val="FFFF00"/>
                </a:solidFill>
                <a:latin typeface="Times New Roman" pitchFamily="18" charset="0"/>
                <a:cs typeface="Times New Roman" pitchFamily="18" charset="0"/>
              </a:rPr>
              <a:t>recirculated</a:t>
            </a:r>
            <a:r>
              <a:rPr lang="en-US" i="0" dirty="0" smtClean="0">
                <a:solidFill>
                  <a:srgbClr val="FFFF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(CA) and an exhausted part (EA). The latter one is used for preconditioning the outside </a:t>
            </a:r>
            <a:r>
              <a:rPr lang="en-US" i="0" dirty="0" smtClean="0">
                <a:solidFill>
                  <a:srgbClr val="FFFF00"/>
                </a:solidFill>
                <a:latin typeface="Times New Roman" pitchFamily="18" charset="0"/>
                <a:cs typeface="Times New Roman" pitchFamily="18" charset="0"/>
              </a:rPr>
              <a:t>air (OA</a:t>
            </a:r>
            <a:r>
              <a:rPr lang="en-US" i="0" dirty="0">
                <a:solidFill>
                  <a:srgbClr val="FFFF00"/>
                </a:solidFill>
                <a:latin typeface="Times New Roman" pitchFamily="18" charset="0"/>
                <a:cs typeface="Times New Roman" pitchFamily="18" charset="0"/>
              </a:rPr>
              <a:t>) </a:t>
            </a:r>
            <a:r>
              <a:rPr lang="en-US" i="0" dirty="0" smtClean="0">
                <a:solidFill>
                  <a:srgbClr val="00FFFF"/>
                </a:solidFill>
                <a:latin typeface="Times New Roman" pitchFamily="18" charset="0"/>
                <a:cs typeface="Times New Roman" pitchFamily="18" charset="0"/>
              </a:rPr>
              <a:t>(1) </a:t>
            </a:r>
            <a:r>
              <a:rPr lang="en-US" i="0" dirty="0" smtClean="0">
                <a:solidFill>
                  <a:srgbClr val="FFFF00"/>
                </a:solidFill>
                <a:latin typeface="Times New Roman" pitchFamily="18" charset="0"/>
                <a:cs typeface="Times New Roman" pitchFamily="18" charset="0"/>
              </a:rPr>
              <a:t>within </a:t>
            </a:r>
            <a:r>
              <a:rPr lang="en-US" i="0" dirty="0">
                <a:solidFill>
                  <a:srgbClr val="FFFF00"/>
                </a:solidFill>
                <a:latin typeface="Times New Roman" pitchFamily="18" charset="0"/>
                <a:cs typeface="Times New Roman" pitchFamily="18" charset="0"/>
              </a:rPr>
              <a:t>the heat recovery (HR) device. After leaving the HR, the recovery air (R) </a:t>
            </a:r>
            <a:r>
              <a:rPr lang="en-US" i="0" dirty="0" smtClean="0">
                <a:solidFill>
                  <a:srgbClr val="00FFFF"/>
                </a:solidFill>
                <a:latin typeface="Times New Roman" pitchFamily="18" charset="0"/>
                <a:cs typeface="Times New Roman" pitchFamily="18" charset="0"/>
              </a:rPr>
              <a:t>(2) </a:t>
            </a:r>
            <a:r>
              <a:rPr lang="en-US" i="0" dirty="0" smtClean="0">
                <a:solidFill>
                  <a:srgbClr val="FFFF00"/>
                </a:solidFill>
                <a:latin typeface="Times New Roman" pitchFamily="18" charset="0"/>
                <a:cs typeface="Times New Roman" pitchFamily="18" charset="0"/>
              </a:rPr>
              <a:t>together </a:t>
            </a:r>
            <a:r>
              <a:rPr lang="en-US" i="0" dirty="0">
                <a:solidFill>
                  <a:srgbClr val="FFFF00"/>
                </a:solidFill>
                <a:latin typeface="Times New Roman" pitchFamily="18" charset="0"/>
                <a:cs typeface="Times New Roman" pitchFamily="18" charset="0"/>
              </a:rPr>
              <a:t>with </a:t>
            </a:r>
            <a:r>
              <a:rPr lang="en-US" i="0" dirty="0" smtClean="0">
                <a:solidFill>
                  <a:srgbClr val="FFFF00"/>
                </a:solidFill>
                <a:latin typeface="Times New Roman" pitchFamily="18" charset="0"/>
                <a:cs typeface="Times New Roman" pitchFamily="18" charset="0"/>
              </a:rPr>
              <a:t>the CA </a:t>
            </a:r>
            <a:r>
              <a:rPr lang="en-US" i="0" dirty="0">
                <a:solidFill>
                  <a:srgbClr val="FFFF00"/>
                </a:solidFill>
                <a:latin typeface="Times New Roman" pitchFamily="18" charset="0"/>
                <a:cs typeface="Times New Roman" pitchFamily="18" charset="0"/>
              </a:rPr>
              <a:t>are mixed (MA) and sent to the AHU coils</a:t>
            </a:r>
            <a:r>
              <a:rPr lang="en-US" i="0" dirty="0" smtClean="0">
                <a:solidFill>
                  <a:srgbClr val="FFFF00"/>
                </a:solidFill>
                <a:latin typeface="Times New Roman" pitchFamily="18" charset="0"/>
                <a:cs typeface="Times New Roman" pitchFamily="18" charset="0"/>
              </a:rPr>
              <a:t>.</a:t>
            </a:r>
            <a:endParaRPr lang="en-US" i="0" dirty="0">
              <a:solidFill>
                <a:srgbClr val="FFFF00"/>
              </a:solidFill>
              <a:latin typeface="Times New Roman" pitchFamily="18" charset="0"/>
              <a:cs typeface="Times New Roman" pitchFamily="18" charset="0"/>
            </a:endParaRPr>
          </a:p>
          <a:p>
            <a:pPr marL="0" indent="0" algn="justLow">
              <a:buNone/>
            </a:pPr>
            <a:r>
              <a:rPr lang="en-US" i="0" dirty="0" smtClean="0">
                <a:solidFill>
                  <a:srgbClr val="FFFF00"/>
                </a:solidFill>
                <a:latin typeface="Times New Roman" pitchFamily="18" charset="0"/>
                <a:cs typeface="Times New Roman" pitchFamily="18" charset="0"/>
              </a:rPr>
              <a:t>Using </a:t>
            </a:r>
            <a:r>
              <a:rPr lang="en-US" i="0" dirty="0">
                <a:solidFill>
                  <a:srgbClr val="FFFF00"/>
                </a:solidFill>
                <a:latin typeface="Times New Roman" pitchFamily="18" charset="0"/>
                <a:cs typeface="Times New Roman" pitchFamily="18" charset="0"/>
              </a:rPr>
              <a:t>the heat balance applied to the fluid streams as indicated in </a:t>
            </a:r>
            <a:r>
              <a:rPr lang="en-US" i="0" dirty="0" smtClean="0">
                <a:solidFill>
                  <a:srgbClr val="FFFF00"/>
                </a:solidFill>
                <a:latin typeface="Times New Roman" pitchFamily="18" charset="0"/>
                <a:cs typeface="Times New Roman" pitchFamily="18" charset="0"/>
              </a:rPr>
              <a:t>Figures 5,6, </a:t>
            </a:r>
            <a:r>
              <a:rPr lang="en-US" i="0" dirty="0">
                <a:solidFill>
                  <a:srgbClr val="FFFF00"/>
                </a:solidFill>
                <a:latin typeface="Times New Roman" pitchFamily="18" charset="0"/>
                <a:cs typeface="Times New Roman" pitchFamily="18" charset="0"/>
              </a:rPr>
              <a:t>it can be shown that the effectiveness can be estimated using the following expression</a:t>
            </a:r>
            <a:r>
              <a:rPr lang="en-US" i="0" dirty="0" smtClean="0">
                <a:solidFill>
                  <a:srgbClr val="FFFF00"/>
                </a:solidFill>
                <a:latin typeface="Times New Roman" pitchFamily="18" charset="0"/>
                <a:cs typeface="Times New Roman" pitchFamily="18" charset="0"/>
              </a:rPr>
              <a:t>:</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01889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مستطيل 7"/>
              <p:cNvSpPr/>
              <p:nvPr/>
            </p:nvSpPr>
            <p:spPr>
              <a:xfrm>
                <a:off x="609600" y="323133"/>
                <a:ext cx="4876800" cy="1124667"/>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𝑋</m:t>
                                  </m:r>
                                </m:e>
                                <m:sub>
                                  <m:r>
                                    <a:rPr lang="en-US" b="0" i="1" smtClean="0">
                                      <a:solidFill>
                                        <a:srgbClr val="FF0000"/>
                                      </a:solidFill>
                                      <a:latin typeface="Cambria Math"/>
                                      <a:ea typeface="Cambria Math"/>
                                      <a:cs typeface="Arial"/>
                                    </a:rPr>
                                    <m:t>2</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𝑋</m:t>
                                  </m:r>
                                </m:e>
                                <m:sub>
                                  <m:r>
                                    <a:rPr lang="en-US" b="0" i="1" smtClean="0">
                                      <a:solidFill>
                                        <a:srgbClr val="FF0000"/>
                                      </a:solidFill>
                                      <a:latin typeface="Cambria Math"/>
                                      <a:ea typeface="Cambria Math"/>
                                      <a:cs typeface="Arial"/>
                                    </a:rPr>
                                    <m:t>1</m:t>
                                  </m:r>
                                </m:sub>
                              </m:sSub>
                            </m:e>
                          </m:d>
                        </m:num>
                        <m:den>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𝑀</m:t>
                              </m:r>
                            </m:e>
                            <m:sub>
                              <m:r>
                                <a:rPr lang="en-US" b="0" i="1" smtClean="0">
                                  <a:solidFill>
                                    <a:srgbClr val="FF0000"/>
                                  </a:solidFill>
                                  <a:latin typeface="Cambria Math"/>
                                  <a:ea typeface="Cambria Math"/>
                                  <a:cs typeface="Arial"/>
                                </a:rPr>
                                <m:t>𝑖𝑛</m:t>
                              </m:r>
                            </m:sub>
                          </m:sSub>
                          <m:d>
                            <m:dPr>
                              <m:begChr m:val="["/>
                              <m:endChr m:val="]"/>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𝑖𝑛</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𝑜𝑢𝑡</m:t>
                                  </m:r>
                                </m:sub>
                              </m:sSub>
                            </m:e>
                          </m:d>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𝑋</m:t>
                                  </m:r>
                                </m:e>
                                <m:sub>
                                  <m:r>
                                    <a:rPr lang="en-US" b="0" i="1" smtClean="0">
                                      <a:solidFill>
                                        <a:srgbClr val="FF0000"/>
                                      </a:solidFill>
                                      <a:latin typeface="Cambria Math"/>
                                      <a:ea typeface="Cambria Math"/>
                                      <a:cs typeface="Arial"/>
                                    </a:rPr>
                                    <m:t>4</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𝑋</m:t>
                                  </m:r>
                                </m:e>
                                <m:sub>
                                  <m:r>
                                    <a:rPr lang="en-US" b="0" i="1" smtClean="0">
                                      <a:solidFill>
                                        <a:srgbClr val="FF0000"/>
                                      </a:solidFill>
                                      <a:latin typeface="Cambria Math"/>
                                      <a:ea typeface="Cambria Math"/>
                                      <a:cs typeface="Arial"/>
                                    </a:rPr>
                                    <m:t>1</m:t>
                                  </m:r>
                                </m:sub>
                              </m:sSub>
                            </m:e>
                          </m:d>
                        </m:den>
                      </m:f>
                    </m:oMath>
                  </m:oMathPara>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609600" y="323133"/>
                <a:ext cx="4876800" cy="1124667"/>
              </a:xfrm>
              <a:prstGeom prst="rect">
                <a:avLst/>
              </a:prstGeom>
              <a:blipFill rotWithShape="1">
                <a:blip r:embed="rId2"/>
                <a:stretch>
                  <a:fillRect/>
                </a:stretch>
              </a:blipFill>
            </p:spPr>
            <p:txBody>
              <a:bodyPr/>
              <a:lstStyle/>
              <a:p>
                <a:r>
                  <a:rPr lang="ar-IQ">
                    <a:noFill/>
                  </a:rPr>
                  <a:t> </a:t>
                </a:r>
              </a:p>
            </p:txBody>
          </p:sp>
        </mc:Fallback>
      </mc:AlternateContent>
      <p:sp>
        <p:nvSpPr>
          <p:cNvPr id="9" name="عنصر نائب للمحتوى 2"/>
          <p:cNvSpPr txBox="1">
            <a:spLocks/>
          </p:cNvSpPr>
          <p:nvPr/>
        </p:nvSpPr>
        <p:spPr bwMode="auto">
          <a:xfrm>
            <a:off x="496299" y="1524000"/>
            <a:ext cx="821822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200" i="0" dirty="0">
                <a:solidFill>
                  <a:srgbClr val="FFFF00"/>
                </a:solidFill>
                <a:latin typeface="Times New Roman" pitchFamily="18" charset="0"/>
                <a:cs typeface="Times New Roman" pitchFamily="18" charset="0"/>
              </a:rPr>
              <a:t>It should be noted, when only sensible heat is recovered, the expression of </a:t>
            </a:r>
            <a:r>
              <a:rPr lang="en-US" sz="2200" i="0" dirty="0" smtClean="0">
                <a:solidFill>
                  <a:srgbClr val="FFFF00"/>
                </a:solidFill>
                <a:latin typeface="Times New Roman" pitchFamily="18" charset="0"/>
                <a:cs typeface="Times New Roman" pitchFamily="18" charset="0"/>
              </a:rPr>
              <a:t>above Eq</a:t>
            </a:r>
            <a:r>
              <a:rPr lang="en-US" sz="2200" i="0" dirty="0">
                <a:solidFill>
                  <a:srgbClr val="FFFF00"/>
                </a:solidFill>
                <a:latin typeface="Times New Roman" pitchFamily="18" charset="0"/>
                <a:cs typeface="Times New Roman" pitchFamily="18" charset="0"/>
              </a:rPr>
              <a:t>. </a:t>
            </a:r>
            <a:r>
              <a:rPr lang="en-US" sz="2200" i="0" dirty="0" smtClean="0">
                <a:solidFill>
                  <a:srgbClr val="FFFF00"/>
                </a:solidFill>
                <a:latin typeface="Times New Roman" pitchFamily="18" charset="0"/>
                <a:cs typeface="Times New Roman" pitchFamily="18" charset="0"/>
              </a:rPr>
              <a:t> </a:t>
            </a:r>
            <a:r>
              <a:rPr lang="en-US" sz="2200" i="0" dirty="0">
                <a:solidFill>
                  <a:srgbClr val="FFFF00"/>
                </a:solidFill>
                <a:latin typeface="Times New Roman" pitchFamily="18" charset="0"/>
                <a:cs typeface="Times New Roman" pitchFamily="18" charset="0"/>
              </a:rPr>
              <a:t>involves </a:t>
            </a:r>
            <a:r>
              <a:rPr lang="en-US" sz="2200" i="0" dirty="0" smtClean="0">
                <a:solidFill>
                  <a:srgbClr val="FFFF00"/>
                </a:solidFill>
                <a:latin typeface="Times New Roman" pitchFamily="18" charset="0"/>
                <a:cs typeface="Times New Roman" pitchFamily="18" charset="0"/>
              </a:rPr>
              <a:t>temperature, humidity ratio or enthalpy values </a:t>
            </a:r>
            <a:r>
              <a:rPr lang="en-US" sz="2200" i="0" dirty="0">
                <a:solidFill>
                  <a:srgbClr val="FFFF00"/>
                </a:solidFill>
                <a:latin typeface="Times New Roman" pitchFamily="18" charset="0"/>
                <a:cs typeface="Times New Roman" pitchFamily="18" charset="0"/>
              </a:rPr>
              <a:t>as indicated in </a:t>
            </a:r>
            <a:r>
              <a:rPr lang="en-US" sz="2200" i="0" dirty="0" smtClean="0">
                <a:solidFill>
                  <a:srgbClr val="FFFF00"/>
                </a:solidFill>
                <a:latin typeface="Times New Roman" pitchFamily="18" charset="0"/>
                <a:cs typeface="Times New Roman" pitchFamily="18" charset="0"/>
              </a:rPr>
              <a:t>the following Eq.:</a:t>
            </a:r>
            <a:endParaRPr lang="ar-IQ" sz="2200"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0" name="مستطيل 9"/>
              <p:cNvSpPr/>
              <p:nvPr/>
            </p:nvSpPr>
            <p:spPr>
              <a:xfrm>
                <a:off x="609600" y="2743200"/>
                <a:ext cx="4724400" cy="117416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𝑖𝑛</m:t>
                              </m:r>
                            </m:sub>
                          </m:sSub>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𝐶</m:t>
                              </m:r>
                            </m:e>
                            <m:sub>
                              <m:r>
                                <a:rPr lang="en-US" b="0" i="1" smtClean="0">
                                  <a:solidFill>
                                    <a:srgbClr val="FF0000"/>
                                  </a:solidFill>
                                  <a:latin typeface="Cambria Math"/>
                                  <a:ea typeface="Cambria Math"/>
                                  <a:cs typeface="Arial"/>
                                </a:rPr>
                                <m:t>𝑝</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2</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e>
                          </m:d>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𝑚</m:t>
                              </m:r>
                              <m:r>
                                <a:rPr lang="en-US">
                                  <a:solidFill>
                                    <a:srgbClr val="FF0000"/>
                                  </a:solidFill>
                                  <a:latin typeface="Cambria Math"/>
                                  <a:ea typeface="Cambria Math"/>
                                  <a:cs typeface="Arial"/>
                                </a:rPr>
                                <m:t>𝑖𝑛</m:t>
                              </m:r>
                            </m:sub>
                          </m:sSub>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𝐶</m:t>
                              </m:r>
                            </m:e>
                            <m:sub>
                              <m:r>
                                <a:rPr lang="en-US">
                                  <a:solidFill>
                                    <a:srgbClr val="FF0000"/>
                                  </a:solidFill>
                                  <a:latin typeface="Cambria Math"/>
                                  <a:ea typeface="Cambria Math"/>
                                  <a:cs typeface="Arial"/>
                                </a:rPr>
                                <m:t>𝑝</m:t>
                              </m:r>
                              <m:r>
                                <a:rPr lang="en-US">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𝑚</m:t>
                              </m:r>
                              <m:r>
                                <a:rPr lang="en-US">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4</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e>
                          </m:d>
                        </m:den>
                      </m:f>
                    </m:oMath>
                  </m:oMathPara>
                </a14:m>
                <a:endParaRPr lang="en-US" sz="1600" dirty="0">
                  <a:solidFill>
                    <a:srgbClr val="FF0000"/>
                  </a:solidFill>
                  <a:effectLst/>
                  <a:latin typeface="Calibri"/>
                  <a:ea typeface="Calibri"/>
                  <a:cs typeface="Arial"/>
                </a:endParaRPr>
              </a:p>
            </p:txBody>
          </p:sp>
        </mc:Choice>
        <mc:Fallback xmlns="">
          <p:sp>
            <p:nvSpPr>
              <p:cNvPr id="10" name="مستطيل 9"/>
              <p:cNvSpPr>
                <a:spLocks noRot="1" noChangeAspect="1" noMove="1" noResize="1" noEditPoints="1" noAdjustHandles="1" noChangeArrowheads="1" noChangeShapeType="1" noTextEdit="1"/>
              </p:cNvSpPr>
              <p:nvPr/>
            </p:nvSpPr>
            <p:spPr>
              <a:xfrm>
                <a:off x="609600" y="2743200"/>
                <a:ext cx="4724400" cy="1174168"/>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589559" y="4038600"/>
                <a:ext cx="3753841" cy="1127488"/>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𝑥</m:t>
                                  </m:r>
                                </m:e>
                                <m:sub>
                                  <m:r>
                                    <a:rPr lang="en-US" b="0" i="1" smtClean="0">
                                      <a:solidFill>
                                        <a:srgbClr val="FF0000"/>
                                      </a:solidFill>
                                      <a:latin typeface="Cambria Math"/>
                                      <a:ea typeface="Cambria Math"/>
                                      <a:cs typeface="Arial"/>
                                    </a:rPr>
                                    <m:t>2</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𝑥</m:t>
                                  </m:r>
                                </m:e>
                                <m:sub>
                                  <m:r>
                                    <a:rPr lang="en-US" b="0" i="1" smtClean="0">
                                      <a:solidFill>
                                        <a:srgbClr val="FF0000"/>
                                      </a:solidFill>
                                      <a:latin typeface="Cambria Math"/>
                                      <a:ea typeface="Cambria Math"/>
                                      <a:cs typeface="Arial"/>
                                    </a:rPr>
                                    <m:t>1</m:t>
                                  </m:r>
                                </m:sub>
                              </m:sSub>
                            </m:e>
                          </m:d>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𝑥</m:t>
                                  </m:r>
                                </m:e>
                                <m:sub>
                                  <m:r>
                                    <a:rPr lang="en-US" b="0" i="1" smtClean="0">
                                      <a:solidFill>
                                        <a:srgbClr val="FF0000"/>
                                      </a:solidFill>
                                      <a:latin typeface="Cambria Math"/>
                                      <a:ea typeface="Cambria Math"/>
                                      <a:cs typeface="Arial"/>
                                    </a:rPr>
                                    <m:t>4</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𝑥</m:t>
                                  </m:r>
                                </m:e>
                                <m:sub>
                                  <m:r>
                                    <a:rPr lang="en-US" b="0" i="1" smtClean="0">
                                      <a:solidFill>
                                        <a:srgbClr val="FF0000"/>
                                      </a:solidFill>
                                      <a:latin typeface="Cambria Math"/>
                                      <a:ea typeface="Cambria Math"/>
                                      <a:cs typeface="Arial"/>
                                    </a:rPr>
                                    <m:t>1</m:t>
                                  </m:r>
                                </m:sub>
                              </m:sSub>
                            </m:e>
                          </m:d>
                        </m:den>
                      </m:f>
                    </m:oMath>
                  </m:oMathPara>
                </a14:m>
                <a:endParaRPr lang="en-US" sz="16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589559" y="4038600"/>
                <a:ext cx="3753841" cy="1127488"/>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2" name="مستطيل 11"/>
              <p:cNvSpPr/>
              <p:nvPr/>
            </p:nvSpPr>
            <p:spPr>
              <a:xfrm>
                <a:off x="609600" y="5410200"/>
                <a:ext cx="3753841" cy="111434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2</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e>
                          </m:d>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e>
                          </m:d>
                        </m:den>
                      </m:f>
                    </m:oMath>
                  </m:oMathPara>
                </a14:m>
                <a:endParaRPr lang="en-US" sz="1600" dirty="0">
                  <a:solidFill>
                    <a:srgbClr val="FF0000"/>
                  </a:solidFill>
                  <a:effectLst/>
                  <a:latin typeface="Calibri"/>
                  <a:ea typeface="Calibri"/>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609600" y="5410200"/>
                <a:ext cx="3753841" cy="1114344"/>
              </a:xfrm>
              <a:prstGeom prst="rect">
                <a:avLst/>
              </a:prstGeom>
              <a:blipFill rotWithShape="1">
                <a:blip r:embed="rId5"/>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38019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arn(inVertic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6"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لمحتوى 2"/>
          <p:cNvSpPr txBox="1">
            <a:spLocks/>
          </p:cNvSpPr>
          <p:nvPr/>
        </p:nvSpPr>
        <p:spPr bwMode="auto">
          <a:xfrm>
            <a:off x="496299" y="381000"/>
            <a:ext cx="8218227"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It should be noted, when only sensible heat is recovered, the expression of </a:t>
            </a:r>
            <a:r>
              <a:rPr lang="en-US" i="0" dirty="0" smtClean="0">
                <a:solidFill>
                  <a:srgbClr val="FFFF00"/>
                </a:solidFill>
                <a:latin typeface="Times New Roman" pitchFamily="18" charset="0"/>
                <a:cs typeface="Times New Roman" pitchFamily="18" charset="0"/>
              </a:rPr>
              <a:t>above Eq</a:t>
            </a:r>
            <a:r>
              <a:rPr lang="en-US" i="0" dirty="0">
                <a:solidFill>
                  <a:srgbClr val="FFFF00"/>
                </a:solidFill>
                <a:latin typeface="Times New Roman" pitchFamily="18" charset="0"/>
                <a:cs typeface="Times New Roman" pitchFamily="18" charset="0"/>
              </a:rPr>
              <a:t>. </a:t>
            </a:r>
            <a:r>
              <a:rPr lang="en-US" i="0" dirty="0" smtClean="0">
                <a:solidFill>
                  <a:srgbClr val="FFFF00"/>
                </a:solidFill>
                <a:latin typeface="Times New Roman" pitchFamily="18" charset="0"/>
                <a:cs typeface="Times New Roman" pitchFamily="18" charset="0"/>
              </a:rPr>
              <a:t> </a:t>
            </a:r>
            <a:r>
              <a:rPr lang="en-US" i="0" dirty="0">
                <a:solidFill>
                  <a:srgbClr val="FFFF00"/>
                </a:solidFill>
                <a:latin typeface="Times New Roman" pitchFamily="18" charset="0"/>
                <a:cs typeface="Times New Roman" pitchFamily="18" charset="0"/>
              </a:rPr>
              <a:t>involves </a:t>
            </a:r>
            <a:r>
              <a:rPr lang="en-US" i="0" dirty="0" smtClean="0">
                <a:solidFill>
                  <a:srgbClr val="FFFF00"/>
                </a:solidFill>
                <a:latin typeface="Times New Roman" pitchFamily="18" charset="0"/>
                <a:cs typeface="Times New Roman" pitchFamily="18" charset="0"/>
              </a:rPr>
              <a:t>temperature values </a:t>
            </a:r>
            <a:r>
              <a:rPr lang="en-US" i="0" dirty="0">
                <a:solidFill>
                  <a:srgbClr val="FFFF00"/>
                </a:solidFill>
                <a:latin typeface="Times New Roman" pitchFamily="18" charset="0"/>
                <a:cs typeface="Times New Roman" pitchFamily="18" charset="0"/>
              </a:rPr>
              <a:t>as indicated in </a:t>
            </a:r>
            <a:r>
              <a:rPr lang="en-US" i="0" dirty="0" smtClean="0">
                <a:solidFill>
                  <a:srgbClr val="FFFF00"/>
                </a:solidFill>
                <a:latin typeface="Times New Roman" pitchFamily="18" charset="0"/>
                <a:cs typeface="Times New Roman" pitchFamily="18" charset="0"/>
              </a:rPr>
              <a:t>the following Eq.:</a:t>
            </a:r>
          </a:p>
          <a:p>
            <a:pPr marL="0" indent="0" algn="justLow">
              <a:buNone/>
            </a:pPr>
            <a:r>
              <a:rPr lang="en-US" i="0" dirty="0">
                <a:solidFill>
                  <a:srgbClr val="FFFF00"/>
                </a:solidFill>
                <a:latin typeface="Times New Roman" pitchFamily="18" charset="0"/>
                <a:cs typeface="Times New Roman" pitchFamily="18" charset="0"/>
              </a:rPr>
              <a:t>where T is the temperature, x is the humidity ratio and h is the enthalpy, with the </a:t>
            </a:r>
            <a:r>
              <a:rPr lang="en-US" i="0" dirty="0" smtClean="0">
                <a:solidFill>
                  <a:srgbClr val="FFFF00"/>
                </a:solidFill>
                <a:latin typeface="Times New Roman" pitchFamily="18" charset="0"/>
                <a:cs typeface="Times New Roman" pitchFamily="18" charset="0"/>
              </a:rPr>
              <a:t>subscripts corresponding </a:t>
            </a:r>
            <a:r>
              <a:rPr lang="en-US" i="0" dirty="0">
                <a:solidFill>
                  <a:srgbClr val="FFFF00"/>
                </a:solidFill>
                <a:latin typeface="Times New Roman" pitchFamily="18" charset="0"/>
                <a:cs typeface="Times New Roman" pitchFamily="18" charset="0"/>
              </a:rPr>
              <a:t>to the positions in Figure </a:t>
            </a:r>
            <a:r>
              <a:rPr lang="en-US" i="0" dirty="0" smtClean="0">
                <a:solidFill>
                  <a:srgbClr val="FFFF00"/>
                </a:solidFill>
                <a:latin typeface="Times New Roman" pitchFamily="18" charset="0"/>
                <a:cs typeface="Times New Roman" pitchFamily="18" charset="0"/>
              </a:rPr>
              <a:t>5, </a:t>
            </a:r>
            <a:r>
              <a:rPr lang="en-US" i="0" dirty="0">
                <a:solidFill>
                  <a:srgbClr val="FFFF00"/>
                </a:solidFill>
                <a:latin typeface="Times New Roman" pitchFamily="18" charset="0"/>
                <a:cs typeface="Times New Roman" pitchFamily="18" charset="0"/>
              </a:rPr>
              <a:t>and </a:t>
            </a:r>
            <a:r>
              <a:rPr lang="en-US" i="0" dirty="0" err="1">
                <a:solidFill>
                  <a:srgbClr val="00FFFF"/>
                </a:solidFill>
                <a:latin typeface="Times New Roman" pitchFamily="18" charset="0"/>
                <a:cs typeface="Times New Roman" pitchFamily="18" charset="0"/>
              </a:rPr>
              <a:t>m</a:t>
            </a:r>
            <a:r>
              <a:rPr lang="en-US" sz="1800" i="0" dirty="0" err="1">
                <a:solidFill>
                  <a:srgbClr val="00FFFF"/>
                </a:solidFill>
                <a:latin typeface="Times New Roman" pitchFamily="18" charset="0"/>
                <a:cs typeface="Times New Roman" pitchFamily="18" charset="0"/>
              </a:rPr>
              <a:t>OA</a:t>
            </a:r>
            <a:r>
              <a:rPr lang="en-US" i="0" dirty="0">
                <a:solidFill>
                  <a:srgbClr val="FFFF00"/>
                </a:solidFill>
                <a:latin typeface="Times New Roman" pitchFamily="18" charset="0"/>
                <a:cs typeface="Times New Roman" pitchFamily="18" charset="0"/>
              </a:rPr>
              <a:t> and </a:t>
            </a:r>
            <a:r>
              <a:rPr lang="en-US" i="0" dirty="0" err="1">
                <a:solidFill>
                  <a:srgbClr val="00FFFF"/>
                </a:solidFill>
                <a:latin typeface="Times New Roman" pitchFamily="18" charset="0"/>
                <a:cs typeface="Times New Roman" pitchFamily="18" charset="0"/>
              </a:rPr>
              <a:t>m</a:t>
            </a:r>
            <a:r>
              <a:rPr lang="en-US" sz="2000" i="0" dirty="0" err="1">
                <a:solidFill>
                  <a:srgbClr val="00FFFF"/>
                </a:solidFill>
                <a:latin typeface="Times New Roman" pitchFamily="18" charset="0"/>
                <a:cs typeface="Times New Roman" pitchFamily="18" charset="0"/>
              </a:rPr>
              <a:t>min</a:t>
            </a:r>
            <a:r>
              <a:rPr lang="en-US" i="0" dirty="0">
                <a:solidFill>
                  <a:srgbClr val="FFFF00"/>
                </a:solidFill>
                <a:latin typeface="Times New Roman" pitchFamily="18" charset="0"/>
                <a:cs typeface="Times New Roman" pitchFamily="18" charset="0"/>
              </a:rPr>
              <a:t> are the outside and minimum </a:t>
            </a:r>
            <a:r>
              <a:rPr lang="en-US" i="0" dirty="0" smtClean="0">
                <a:solidFill>
                  <a:srgbClr val="FFFF00"/>
                </a:solidFill>
                <a:latin typeface="Times New Roman" pitchFamily="18" charset="0"/>
                <a:cs typeface="Times New Roman" pitchFamily="18" charset="0"/>
              </a:rPr>
              <a:t>air flow </a:t>
            </a:r>
            <a:r>
              <a:rPr lang="en-US" i="0" dirty="0">
                <a:solidFill>
                  <a:srgbClr val="FFFF00"/>
                </a:solidFill>
                <a:latin typeface="Times New Roman" pitchFamily="18" charset="0"/>
                <a:cs typeface="Times New Roman" pitchFamily="18" charset="0"/>
              </a:rPr>
              <a:t>rates, respectively.</a:t>
            </a:r>
            <a:endParaRPr lang="ar-IQ" i="0" dirty="0">
              <a:solidFill>
                <a:srgbClr val="FFFF00"/>
              </a:solidFill>
              <a:latin typeface="Times New Roman" pitchFamily="18" charset="0"/>
              <a:cs typeface="Times New Roman" pitchFamily="18" charset="0"/>
            </a:endParaRPr>
          </a:p>
        </p:txBody>
      </p:sp>
      <p:sp>
        <p:nvSpPr>
          <p:cNvPr id="11" name="عنصر نائب للمحتوى 2"/>
          <p:cNvSpPr txBox="1">
            <a:spLocks/>
          </p:cNvSpPr>
          <p:nvPr/>
        </p:nvSpPr>
        <p:spPr bwMode="auto">
          <a:xfrm>
            <a:off x="496298" y="3225421"/>
            <a:ext cx="8218227"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For air-to-air heat exchangers, when the two streams have the same mass flow (such as in the case </a:t>
            </a:r>
            <a:r>
              <a:rPr lang="en-US" i="0" dirty="0" smtClean="0">
                <a:solidFill>
                  <a:srgbClr val="FFFF00"/>
                </a:solidFill>
                <a:latin typeface="Times New Roman" pitchFamily="18" charset="0"/>
                <a:cs typeface="Times New Roman" pitchFamily="18" charset="0"/>
              </a:rPr>
              <a:t>of make-up </a:t>
            </a:r>
            <a:r>
              <a:rPr lang="en-US" i="0" dirty="0">
                <a:solidFill>
                  <a:srgbClr val="FFFF00"/>
                </a:solidFill>
                <a:latin typeface="Times New Roman" pitchFamily="18" charset="0"/>
                <a:cs typeface="Times New Roman" pitchFamily="18" charset="0"/>
              </a:rPr>
              <a:t>air systems), the expression for the effectiveness (sometimes referred to as the efficiency) </a:t>
            </a:r>
            <a:r>
              <a:rPr lang="en-US" i="0" dirty="0" smtClean="0">
                <a:solidFill>
                  <a:srgbClr val="FFFF00"/>
                </a:solidFill>
                <a:latin typeface="Times New Roman" pitchFamily="18" charset="0"/>
                <a:cs typeface="Times New Roman" pitchFamily="18" charset="0"/>
              </a:rPr>
              <a:t>can be </a:t>
            </a:r>
            <a:r>
              <a:rPr lang="en-US" i="0" dirty="0">
                <a:solidFill>
                  <a:srgbClr val="FFFF00"/>
                </a:solidFill>
                <a:latin typeface="Times New Roman" pitchFamily="18" charset="0"/>
                <a:cs typeface="Times New Roman" pitchFamily="18" charset="0"/>
              </a:rPr>
              <a:t>further simplified </a:t>
            </a:r>
            <a:r>
              <a:rPr lang="en-US" i="0" dirty="0" smtClean="0">
                <a:solidFill>
                  <a:srgbClr val="FFFF00"/>
                </a:solidFill>
                <a:latin typeface="Times New Roman" pitchFamily="18" charset="0"/>
                <a:cs typeface="Times New Roman" pitchFamily="18" charset="0"/>
              </a:rPr>
              <a:t>to:</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6" name="مستطيل 5"/>
              <p:cNvSpPr/>
              <p:nvPr/>
            </p:nvSpPr>
            <p:spPr>
              <a:xfrm>
                <a:off x="685800" y="5029200"/>
                <a:ext cx="2286000" cy="111434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2</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e>
                          </m:d>
                        </m:num>
                        <m:den>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4</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e>
                          </m:d>
                        </m:den>
                      </m:f>
                    </m:oMath>
                  </m:oMathPara>
                </a14:m>
                <a:endParaRPr lang="en-US" sz="16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685800" y="5029200"/>
                <a:ext cx="2286000" cy="1114344"/>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41597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1)">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صر نائب للمحتوى 2"/>
          <p:cNvSpPr txBox="1">
            <a:spLocks/>
          </p:cNvSpPr>
          <p:nvPr/>
        </p:nvSpPr>
        <p:spPr bwMode="auto">
          <a:xfrm>
            <a:off x="499709" y="228600"/>
            <a:ext cx="8218227"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00FF"/>
                </a:solidFill>
                <a:latin typeface="Times New Roman" pitchFamily="18" charset="0"/>
                <a:cs typeface="Times New Roman" pitchFamily="18" charset="0"/>
              </a:rPr>
              <a:t>In general, the effectiveness of a heat recovery system depends on two main factors </a:t>
            </a:r>
            <a:r>
              <a:rPr lang="en-US" sz="2300" i="0" dirty="0" smtClean="0">
                <a:solidFill>
                  <a:srgbClr val="FF00FF"/>
                </a:solidFill>
                <a:latin typeface="Times New Roman" pitchFamily="18" charset="0"/>
                <a:cs typeface="Times New Roman" pitchFamily="18" charset="0"/>
              </a:rPr>
              <a:t>including</a:t>
            </a:r>
            <a:r>
              <a:rPr lang="en-US" sz="2300" i="0" dirty="0" smtClean="0">
                <a:solidFill>
                  <a:srgbClr val="FFFF00"/>
                </a:solidFill>
                <a:latin typeface="Times New Roman" pitchFamily="18" charset="0"/>
                <a:cs typeface="Times New Roman" pitchFamily="18" charset="0"/>
              </a:rPr>
              <a:t>:</a:t>
            </a:r>
          </a:p>
          <a:p>
            <a:pPr marL="0" indent="0" algn="justLow">
              <a:buNone/>
            </a:pPr>
            <a:r>
              <a:rPr lang="en-US" sz="2300" i="0" dirty="0" smtClean="0">
                <a:solidFill>
                  <a:srgbClr val="FFFF00"/>
                </a:solidFill>
                <a:latin typeface="Times New Roman" pitchFamily="18" charset="0"/>
                <a:cs typeface="Times New Roman" pitchFamily="18" charset="0"/>
              </a:rPr>
              <a:t>1- The </a:t>
            </a:r>
            <a:r>
              <a:rPr lang="en-US" sz="2300" i="0" dirty="0">
                <a:solidFill>
                  <a:srgbClr val="FFFF00"/>
                </a:solidFill>
                <a:latin typeface="Times New Roman" pitchFamily="18" charset="0"/>
                <a:cs typeface="Times New Roman" pitchFamily="18" charset="0"/>
              </a:rPr>
              <a:t>contact surface between the heat exchanger and the fluid streams. The higher this contact surface, the more heat is recovered. However, the increase in the surface area—using fins, plates, and coils—required to improve the heat recovery effectiveness results in an increase in the pressure drop across the heat exchanger which has to be overcome by additional fan/pump power. Another factor that significantly affects the performance of a heat recovery system is fouling which is basically the undesired accumulation of particulates such as dust on the contact surfaces. Fouling results in additional resistance to heat transfer and thus reduces the heat exchanger performance. Moreover, fouling increases surface roughness and increases the pressure drop, and thus may lead to higher fan or pump energy requirements. Therefore, it is important to clean the heat exchanger surfaces regularly in order to maintain a good performance of the heat exchanger. </a:t>
            </a:r>
            <a:endParaRPr lang="ar-IQ" sz="2300"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77621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عنصر نائب للمحتوى 2"/>
          <p:cNvSpPr txBox="1">
            <a:spLocks/>
          </p:cNvSpPr>
          <p:nvPr/>
        </p:nvSpPr>
        <p:spPr bwMode="auto">
          <a:xfrm>
            <a:off x="499709" y="457200"/>
            <a:ext cx="8218227"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FF00"/>
                </a:solidFill>
                <a:latin typeface="Times New Roman" pitchFamily="18" charset="0"/>
                <a:cs typeface="Times New Roman" pitchFamily="18" charset="0"/>
              </a:rPr>
              <a:t>2-Temperature </a:t>
            </a:r>
            <a:r>
              <a:rPr lang="en-US" sz="2300" i="0" dirty="0">
                <a:solidFill>
                  <a:srgbClr val="FFFF00"/>
                </a:solidFill>
                <a:latin typeface="Times New Roman" pitchFamily="18" charset="0"/>
                <a:cs typeface="Times New Roman" pitchFamily="18" charset="0"/>
              </a:rPr>
              <a:t>difference between the two fluid streams. The higher the temperature difference, the </a:t>
            </a:r>
            <a:r>
              <a:rPr lang="en-US" sz="2300" i="0" dirty="0" smtClean="0">
                <a:solidFill>
                  <a:srgbClr val="FFFF00"/>
                </a:solidFill>
                <a:latin typeface="Times New Roman" pitchFamily="18" charset="0"/>
                <a:cs typeface="Times New Roman" pitchFamily="18" charset="0"/>
              </a:rPr>
              <a:t>more efficient </a:t>
            </a:r>
            <a:r>
              <a:rPr lang="en-US" sz="2300" i="0" dirty="0">
                <a:solidFill>
                  <a:srgbClr val="FFFF00"/>
                </a:solidFill>
                <a:latin typeface="Times New Roman" pitchFamily="18" charset="0"/>
                <a:cs typeface="Times New Roman" pitchFamily="18" charset="0"/>
              </a:rPr>
              <a:t>is the heat recovery system. For instance, in cold climates where the temperature </a:t>
            </a:r>
            <a:r>
              <a:rPr lang="en-US" sz="2300" i="0" dirty="0" smtClean="0">
                <a:solidFill>
                  <a:srgbClr val="FFFF00"/>
                </a:solidFill>
                <a:latin typeface="Times New Roman" pitchFamily="18" charset="0"/>
                <a:cs typeface="Times New Roman" pitchFamily="18" charset="0"/>
              </a:rPr>
              <a:t>difference between </a:t>
            </a:r>
            <a:r>
              <a:rPr lang="en-US" sz="2300" i="0" dirty="0">
                <a:solidFill>
                  <a:srgbClr val="FFFF00"/>
                </a:solidFill>
                <a:latin typeface="Times New Roman" pitchFamily="18" charset="0"/>
                <a:cs typeface="Times New Roman" pitchFamily="18" charset="0"/>
              </a:rPr>
              <a:t>air intake and air exhaust is higher than 30°F (20°C), the effectiveness of heat recovery </a:t>
            </a:r>
            <a:r>
              <a:rPr lang="en-US" sz="2300" i="0" dirty="0" smtClean="0">
                <a:solidFill>
                  <a:srgbClr val="FFFF00"/>
                </a:solidFill>
                <a:latin typeface="Times New Roman" pitchFamily="18" charset="0"/>
                <a:cs typeface="Times New Roman" pitchFamily="18" charset="0"/>
              </a:rPr>
              <a:t>systems is </a:t>
            </a:r>
            <a:r>
              <a:rPr lang="en-US" sz="2300" i="0" dirty="0">
                <a:solidFill>
                  <a:srgbClr val="FFFF00"/>
                </a:solidFill>
                <a:latin typeface="Times New Roman" pitchFamily="18" charset="0"/>
                <a:cs typeface="Times New Roman" pitchFamily="18" charset="0"/>
              </a:rPr>
              <a:t>higher than in mild climates where the temperature difference may not exceed 15°F (10°C).</a:t>
            </a:r>
          </a:p>
        </p:txBody>
      </p:sp>
    </p:spTree>
    <p:extLst>
      <p:ext uri="{BB962C8B-B14F-4D97-AF65-F5344CB8AC3E}">
        <p14:creationId xmlns:p14="http://schemas.microsoft.com/office/powerpoint/2010/main" val="70074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84926" y="381000"/>
            <a:ext cx="180107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Example 1:</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484927" y="909144"/>
            <a:ext cx="8229600" cy="2062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chemeClr val="tx1"/>
                </a:solidFill>
                <a:latin typeface="Times New Roman" pitchFamily="18" charset="0"/>
                <a:cs typeface="Times New Roman" pitchFamily="18" charset="0"/>
              </a:rPr>
              <a:t>Calculate </a:t>
            </a:r>
            <a:r>
              <a:rPr lang="en-US" i="0" dirty="0">
                <a:solidFill>
                  <a:schemeClr val="tx1"/>
                </a:solidFill>
                <a:latin typeface="Times New Roman" pitchFamily="18" charset="0"/>
                <a:cs typeface="Times New Roman" pitchFamily="18" charset="0"/>
              </a:rPr>
              <a:t>the supply air conditions leaving a total heat recovery wheel with </a:t>
            </a:r>
            <a:r>
              <a:rPr lang="en-US" i="0" dirty="0" smtClean="0">
                <a:solidFill>
                  <a:schemeClr val="tx1"/>
                </a:solidFill>
                <a:latin typeface="Times New Roman" pitchFamily="18" charset="0"/>
                <a:cs typeface="Times New Roman" pitchFamily="18" charset="0"/>
              </a:rPr>
              <a:t>5.66 m3/s of outside </a:t>
            </a:r>
            <a:r>
              <a:rPr lang="en-US" i="0" dirty="0">
                <a:solidFill>
                  <a:schemeClr val="tx1"/>
                </a:solidFill>
                <a:latin typeface="Times New Roman" pitchFamily="18" charset="0"/>
                <a:cs typeface="Times New Roman" pitchFamily="18" charset="0"/>
              </a:rPr>
              <a:t>air at </a:t>
            </a:r>
            <a:r>
              <a:rPr lang="en-US" i="0" dirty="0" smtClean="0">
                <a:solidFill>
                  <a:schemeClr val="tx1"/>
                </a:solidFill>
                <a:latin typeface="Times New Roman" pitchFamily="18" charset="0"/>
                <a:cs typeface="Times New Roman" pitchFamily="18" charset="0"/>
              </a:rPr>
              <a:t>34.44 °C </a:t>
            </a:r>
            <a:r>
              <a:rPr lang="en-US" i="0" dirty="0" err="1" smtClean="0">
                <a:solidFill>
                  <a:schemeClr val="tx1"/>
                </a:solidFill>
                <a:latin typeface="Times New Roman" pitchFamily="18" charset="0"/>
                <a:cs typeface="Times New Roman" pitchFamily="18" charset="0"/>
              </a:rPr>
              <a:t>db</a:t>
            </a:r>
            <a:r>
              <a:rPr lang="en-US" i="0" dirty="0" smtClean="0">
                <a:solidFill>
                  <a:schemeClr val="tx1"/>
                </a:solidFill>
                <a:latin typeface="Times New Roman" pitchFamily="18" charset="0"/>
                <a:cs typeface="Times New Roman" pitchFamily="18" charset="0"/>
              </a:rPr>
              <a:t> </a:t>
            </a:r>
            <a:r>
              <a:rPr lang="en-US" i="0" dirty="0">
                <a:solidFill>
                  <a:schemeClr val="tx1"/>
                </a:solidFill>
                <a:latin typeface="Times New Roman" pitchFamily="18" charset="0"/>
                <a:cs typeface="Times New Roman" pitchFamily="18" charset="0"/>
              </a:rPr>
              <a:t>and </a:t>
            </a:r>
            <a:r>
              <a:rPr lang="en-US" i="0" dirty="0" smtClean="0">
                <a:solidFill>
                  <a:schemeClr val="tx1"/>
                </a:solidFill>
                <a:latin typeface="Times New Roman" pitchFamily="18" charset="0"/>
                <a:cs typeface="Times New Roman" pitchFamily="18" charset="0"/>
              </a:rPr>
              <a:t>25 °C </a:t>
            </a:r>
            <a:r>
              <a:rPr lang="en-US" i="0" dirty="0" err="1" smtClean="0">
                <a:solidFill>
                  <a:schemeClr val="tx1"/>
                </a:solidFill>
                <a:latin typeface="Times New Roman" pitchFamily="18" charset="0"/>
                <a:cs typeface="Times New Roman" pitchFamily="18" charset="0"/>
              </a:rPr>
              <a:t>wb</a:t>
            </a:r>
            <a:r>
              <a:rPr lang="en-US" i="0" dirty="0">
                <a:solidFill>
                  <a:schemeClr val="tx1"/>
                </a:solidFill>
                <a:latin typeface="Times New Roman" pitchFamily="18" charset="0"/>
                <a:cs typeface="Times New Roman" pitchFamily="18" charset="0"/>
              </a:rPr>
              <a:t>; and </a:t>
            </a:r>
            <a:r>
              <a:rPr lang="en-US" i="0" dirty="0">
                <a:solidFill>
                  <a:prstClr val="white"/>
                </a:solidFill>
                <a:latin typeface="Times New Roman" pitchFamily="18" charset="0"/>
                <a:cs typeface="Times New Roman" pitchFamily="18" charset="0"/>
              </a:rPr>
              <a:t>5.66 m3/s </a:t>
            </a:r>
            <a:r>
              <a:rPr lang="en-US" i="0" dirty="0" smtClean="0">
                <a:solidFill>
                  <a:schemeClr val="tx1"/>
                </a:solidFill>
                <a:latin typeface="Times New Roman" pitchFamily="18" charset="0"/>
                <a:cs typeface="Times New Roman" pitchFamily="18" charset="0"/>
              </a:rPr>
              <a:t>of return </a:t>
            </a:r>
            <a:r>
              <a:rPr lang="en-US" i="0" dirty="0">
                <a:solidFill>
                  <a:schemeClr val="tx1"/>
                </a:solidFill>
                <a:latin typeface="Times New Roman" pitchFamily="18" charset="0"/>
                <a:cs typeface="Times New Roman" pitchFamily="18" charset="0"/>
              </a:rPr>
              <a:t>air at </a:t>
            </a:r>
            <a:r>
              <a:rPr lang="en-US" i="0" dirty="0" smtClean="0">
                <a:solidFill>
                  <a:schemeClr val="tx1"/>
                </a:solidFill>
                <a:latin typeface="Times New Roman" pitchFamily="18" charset="0"/>
                <a:cs typeface="Times New Roman" pitchFamily="18" charset="0"/>
              </a:rPr>
              <a:t>23.88 °C </a:t>
            </a:r>
            <a:r>
              <a:rPr lang="en-US" i="0" dirty="0" err="1" smtClean="0">
                <a:solidFill>
                  <a:schemeClr val="tx1"/>
                </a:solidFill>
                <a:latin typeface="Times New Roman" pitchFamily="18" charset="0"/>
                <a:cs typeface="Times New Roman" pitchFamily="18" charset="0"/>
              </a:rPr>
              <a:t>db</a:t>
            </a:r>
            <a:r>
              <a:rPr lang="en-US" i="0" dirty="0" smtClean="0">
                <a:solidFill>
                  <a:schemeClr val="tx1"/>
                </a:solidFill>
                <a:latin typeface="Times New Roman" pitchFamily="18" charset="0"/>
                <a:cs typeface="Times New Roman" pitchFamily="18" charset="0"/>
              </a:rPr>
              <a:t> </a:t>
            </a:r>
            <a:r>
              <a:rPr lang="en-US" i="0" dirty="0">
                <a:solidFill>
                  <a:schemeClr val="tx1"/>
                </a:solidFill>
                <a:latin typeface="Times New Roman" pitchFamily="18" charset="0"/>
                <a:cs typeface="Times New Roman" pitchFamily="18" charset="0"/>
              </a:rPr>
              <a:t>and 50% RH, if both the </a:t>
            </a:r>
            <a:r>
              <a:rPr lang="en-US" i="0" dirty="0" smtClean="0">
                <a:solidFill>
                  <a:schemeClr val="tx1"/>
                </a:solidFill>
                <a:latin typeface="Times New Roman" pitchFamily="18" charset="0"/>
                <a:cs typeface="Times New Roman" pitchFamily="18" charset="0"/>
              </a:rPr>
              <a:t>sensible &amp; </a:t>
            </a:r>
            <a:r>
              <a:rPr lang="en-US" i="0" dirty="0">
                <a:solidFill>
                  <a:schemeClr val="tx1"/>
                </a:solidFill>
                <a:latin typeface="Times New Roman" pitchFamily="18" charset="0"/>
                <a:cs typeface="Times New Roman" pitchFamily="18" charset="0"/>
              </a:rPr>
              <a:t>latent effectiveness of the wheel is 60%. </a:t>
            </a:r>
            <a:r>
              <a:rPr lang="en-US" i="0" dirty="0" smtClean="0">
                <a:solidFill>
                  <a:schemeClr val="tx1"/>
                </a:solidFill>
                <a:latin typeface="Times New Roman" pitchFamily="18" charset="0"/>
                <a:cs typeface="Times New Roman" pitchFamily="18" charset="0"/>
              </a:rPr>
              <a:t>Calculate the </a:t>
            </a:r>
            <a:r>
              <a:rPr lang="en-US" i="0" dirty="0">
                <a:solidFill>
                  <a:schemeClr val="tx1"/>
                </a:solidFill>
                <a:latin typeface="Times New Roman" pitchFamily="18" charset="0"/>
                <a:cs typeface="Times New Roman" pitchFamily="18" charset="0"/>
              </a:rPr>
              <a:t>reduction in required cooling energy.</a:t>
            </a:r>
            <a:endParaRPr lang="ar-IQ" i="0" dirty="0">
              <a:solidFill>
                <a:schemeClr val="tx1"/>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496300" y="3276600"/>
            <a:ext cx="142007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Solution:</a:t>
            </a:r>
            <a:endParaRPr lang="ar-IQ" i="0" dirty="0">
              <a:solidFill>
                <a:srgbClr val="FFFF00"/>
              </a:solidFill>
              <a:latin typeface="Times New Roman" pitchFamily="18" charset="0"/>
              <a:cs typeface="Times New Roman" pitchFamily="18" charset="0"/>
            </a:endParaRPr>
          </a:p>
        </p:txBody>
      </p:sp>
      <p:sp>
        <p:nvSpPr>
          <p:cNvPr id="7" name="عنصر نائب للمحتوى 2"/>
          <p:cNvSpPr txBox="1">
            <a:spLocks/>
          </p:cNvSpPr>
          <p:nvPr/>
        </p:nvSpPr>
        <p:spPr bwMode="auto">
          <a:xfrm>
            <a:off x="496300" y="3993107"/>
            <a:ext cx="8218227" cy="1417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At the conditions given </a:t>
            </a:r>
            <a:r>
              <a:rPr lang="en-US" i="0" dirty="0" smtClean="0">
                <a:solidFill>
                  <a:srgbClr val="FFFF00"/>
                </a:solidFill>
                <a:latin typeface="Times New Roman" pitchFamily="18" charset="0"/>
                <a:cs typeface="Times New Roman" pitchFamily="18" charset="0"/>
              </a:rPr>
              <a:t>above:</a:t>
            </a:r>
          </a:p>
          <a:p>
            <a:pPr marL="0" indent="0" algn="justLow">
              <a:buNone/>
            </a:pPr>
            <a:r>
              <a:rPr lang="en-US" i="0" dirty="0" smtClean="0">
                <a:solidFill>
                  <a:srgbClr val="FFFF00"/>
                </a:solidFill>
                <a:latin typeface="Times New Roman" pitchFamily="18" charset="0"/>
                <a:cs typeface="Times New Roman" pitchFamily="18" charset="0"/>
              </a:rPr>
              <a:t>h1=75925 J/kg</a:t>
            </a:r>
          </a:p>
          <a:p>
            <a:pPr marL="0" indent="0" algn="justLow">
              <a:buNone/>
            </a:pPr>
            <a:r>
              <a:rPr lang="en-US" i="0" dirty="0" smtClean="0">
                <a:solidFill>
                  <a:srgbClr val="FFFF00"/>
                </a:solidFill>
                <a:latin typeface="Times New Roman" pitchFamily="18" charset="0"/>
                <a:cs typeface="Times New Roman" pitchFamily="18" charset="0"/>
              </a:rPr>
              <a:t>h4=47499 J/kg</a:t>
            </a:r>
          </a:p>
          <a:p>
            <a:pPr marL="0" indent="0" algn="justLow">
              <a:buNone/>
            </a:pP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9" name="مستطيل 8"/>
              <p:cNvSpPr/>
              <p:nvPr/>
            </p:nvSpPr>
            <p:spPr>
              <a:xfrm>
                <a:off x="609600" y="5410200"/>
                <a:ext cx="3753841" cy="111434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2</m:t>
                                  </m:r>
                                </m:sub>
                              </m:sSub>
                            </m:e>
                          </m:d>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e>
                          </m:d>
                        </m:den>
                      </m:f>
                    </m:oMath>
                  </m:oMathPara>
                </a14:m>
                <a:endParaRPr lang="en-US" sz="1600" dirty="0">
                  <a:solidFill>
                    <a:srgbClr val="FF0000"/>
                  </a:solidFill>
                  <a:effectLst/>
                  <a:latin typeface="Calibri"/>
                  <a:ea typeface="Calibri"/>
                  <a:cs typeface="Arial"/>
                </a:endParaRPr>
              </a:p>
            </p:txBody>
          </p:sp>
        </mc:Choice>
        <mc:Fallback xmlns="">
          <p:sp>
            <p:nvSpPr>
              <p:cNvPr id="9" name="مستطيل 8"/>
              <p:cNvSpPr>
                <a:spLocks noRot="1" noChangeAspect="1" noMove="1" noResize="1" noEditPoints="1" noAdjustHandles="1" noChangeArrowheads="1" noChangeShapeType="1" noTextEdit="1"/>
              </p:cNvSpPr>
              <p:nvPr/>
            </p:nvSpPr>
            <p:spPr>
              <a:xfrm>
                <a:off x="609600" y="5410200"/>
                <a:ext cx="3753841" cy="1114344"/>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7298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1)">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barn(inVertical)">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457200" y="533400"/>
                <a:ext cx="3753841" cy="64530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𝜀</m:t>
                      </m:r>
                      <m:d>
                        <m:dPr>
                          <m:ctrlPr>
                            <a:rPr lang="en-US" i="1">
                              <a:solidFill>
                                <a:srgbClr val="FF0000"/>
                              </a:solidFill>
                              <a:latin typeface="Cambria Math"/>
                              <a:ea typeface="Cambria Math"/>
                              <a:cs typeface="Arial"/>
                            </a:rPr>
                          </m:ctrlPr>
                        </m:dPr>
                        <m:e>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e>
                      </m:d>
                    </m:oMath>
                  </m:oMathPara>
                </a14:m>
                <a:endParaRPr lang="en-US" sz="16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457200" y="533400"/>
                <a:ext cx="3753841" cy="645305"/>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مستطيل 4"/>
              <p:cNvSpPr/>
              <p:nvPr/>
            </p:nvSpPr>
            <p:spPr>
              <a:xfrm>
                <a:off x="432179" y="1524000"/>
                <a:ext cx="7111621" cy="64530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r>
                        <a:rPr lang="en-US">
                          <a:solidFill>
                            <a:srgbClr val="FF0000"/>
                          </a:solidFill>
                          <a:latin typeface="Cambria Math"/>
                          <a:ea typeface="Cambria Math"/>
                          <a:cs typeface="Arial"/>
                        </a:rPr>
                        <m:t>75925</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0</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m:t>
                      </m:r>
                      <m:r>
                        <a:rPr lang="en-US" b="0" i="1" smtClean="0">
                          <a:solidFill>
                            <a:srgbClr val="FF0000"/>
                          </a:solidFill>
                          <a:latin typeface="Cambria Math"/>
                          <a:ea typeface="Cambria Math"/>
                          <a:cs typeface="Arial"/>
                        </a:rPr>
                        <m:t>×</m:t>
                      </m:r>
                      <m:d>
                        <m:dPr>
                          <m:ctrlPr>
                            <a:rPr lang="en-US" b="0" i="1" smtClean="0">
                              <a:solidFill>
                                <a:srgbClr val="FF0000"/>
                              </a:solidFill>
                              <a:latin typeface="Cambria Math"/>
                              <a:ea typeface="Cambria Math"/>
                              <a:cs typeface="Arial"/>
                            </a:rPr>
                          </m:ctrlPr>
                        </m:dPr>
                        <m:e>
                          <m:r>
                            <a:rPr lang="en-US">
                              <a:solidFill>
                                <a:srgbClr val="FF0000"/>
                              </a:solidFill>
                              <a:latin typeface="Cambria Math"/>
                              <a:ea typeface="Cambria Math"/>
                              <a:cs typeface="Arial"/>
                            </a:rPr>
                            <m:t>75925</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47499</m:t>
                          </m:r>
                        </m:e>
                      </m:d>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58869</m:t>
                      </m:r>
                      <m:r>
                        <a:rPr lang="en-US">
                          <a:solidFill>
                            <a:srgbClr val="FF0000"/>
                          </a:solidFill>
                          <a:latin typeface="Cambria Math"/>
                          <a:ea typeface="Cambria Math"/>
                          <a:cs typeface="Arial"/>
                        </a:rPr>
                        <m:t> </m:t>
                      </m:r>
                      <m:r>
                        <a:rPr lang="en-US">
                          <a:solidFill>
                            <a:srgbClr val="FF0000"/>
                          </a:solidFill>
                          <a:latin typeface="Cambria Math"/>
                          <a:ea typeface="Cambria Math"/>
                          <a:cs typeface="Arial"/>
                        </a:rPr>
                        <m:t>𝐽</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𝑘𝑔</m:t>
                      </m:r>
                    </m:oMath>
                  </m:oMathPara>
                </a14:m>
                <a:endParaRPr lang="en-US" sz="16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32179" y="1524000"/>
                <a:ext cx="7111621" cy="645305"/>
              </a:xfrm>
              <a:prstGeom prst="rect">
                <a:avLst/>
              </a:prstGeom>
              <a:blipFill rotWithShape="1">
                <a:blip r:embed="rId3"/>
                <a:stretch>
                  <a:fillRect/>
                </a:stretch>
              </a:blipFill>
            </p:spPr>
            <p:txBody>
              <a:bodyPr/>
              <a:lstStyle/>
              <a:p>
                <a:r>
                  <a:rPr lang="ar-IQ">
                    <a:noFill/>
                  </a:rPr>
                  <a:t> </a:t>
                </a:r>
              </a:p>
            </p:txBody>
          </p:sp>
        </mc:Fallback>
      </mc:AlternateContent>
      <p:sp>
        <p:nvSpPr>
          <p:cNvPr id="6" name="عنصر نائب للمحتوى 2"/>
          <p:cNvSpPr txBox="1">
            <a:spLocks/>
          </p:cNvSpPr>
          <p:nvPr/>
        </p:nvSpPr>
        <p:spPr bwMode="auto">
          <a:xfrm>
            <a:off x="496300" y="2362200"/>
            <a:ext cx="33137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Also from this equation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مستطيل 6"/>
              <p:cNvSpPr/>
              <p:nvPr/>
            </p:nvSpPr>
            <p:spPr>
              <a:xfrm>
                <a:off x="432179" y="3124200"/>
                <a:ext cx="3753841" cy="64530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𝜀</m:t>
                      </m:r>
                      <m:d>
                        <m:dPr>
                          <m:ctrlPr>
                            <a:rPr lang="en-US" i="1">
                              <a:solidFill>
                                <a:srgbClr val="FF0000"/>
                              </a:solidFill>
                              <a:latin typeface="Cambria Math"/>
                              <a:ea typeface="Cambria Math"/>
                              <a:cs typeface="Arial"/>
                            </a:rPr>
                          </m:ctrlPr>
                        </m:dPr>
                        <m:e>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4</m:t>
                              </m:r>
                            </m:sub>
                          </m:sSub>
                        </m:e>
                      </m:d>
                    </m:oMath>
                  </m:oMathPara>
                </a14:m>
                <a:endParaRPr lang="en-US" sz="16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432179" y="3124200"/>
                <a:ext cx="3753841" cy="645305"/>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مستطيل 7"/>
              <p:cNvSpPr/>
              <p:nvPr/>
            </p:nvSpPr>
            <p:spPr>
              <a:xfrm>
                <a:off x="457200" y="4191000"/>
                <a:ext cx="6477000" cy="661400"/>
              </a:xfrm>
              <a:prstGeom prst="rect">
                <a:avLst/>
              </a:prstGeom>
              <a:solidFill>
                <a:srgbClr val="FFFFCC"/>
              </a:solidFill>
            </p:spPr>
            <p:txBody>
              <a:bodyPr wrap="square">
                <a:spAutoFit/>
              </a:bodyPr>
              <a:lstStyle/>
              <a:p>
                <a:pPr lvl="0">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3</m:t>
                      </m:r>
                      <m:r>
                        <a:rPr lang="en-US" b="0" i="1" smtClean="0">
                          <a:solidFill>
                            <a:srgbClr val="FF0000"/>
                          </a:solidFill>
                          <a:latin typeface="Cambria Math"/>
                          <a:ea typeface="Cambria Math"/>
                          <a:cs typeface="Arial"/>
                        </a:rPr>
                        <m:t>3</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44</m:t>
                      </m:r>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0</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6</m:t>
                      </m:r>
                      <m:d>
                        <m:dPr>
                          <m:ctrlPr>
                            <a:rPr lang="en-US" i="1">
                              <a:solidFill>
                                <a:srgbClr val="FF0000"/>
                              </a:solidFill>
                              <a:latin typeface="Cambria Math"/>
                              <a:ea typeface="Cambria Math"/>
                              <a:cs typeface="Arial"/>
                            </a:rPr>
                          </m:ctrlPr>
                        </m:dPr>
                        <m:e>
                          <m:r>
                            <a:rPr lang="en-US">
                              <a:solidFill>
                                <a:srgbClr val="FF0000"/>
                              </a:solidFill>
                              <a:latin typeface="Cambria Math"/>
                              <a:ea typeface="Cambria Math"/>
                              <a:cs typeface="Arial"/>
                            </a:rPr>
                            <m:t>33</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44</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23</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88</m:t>
                          </m:r>
                        </m:e>
                      </m:d>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27</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7</m:t>
                      </m:r>
                      <m:r>
                        <a:rPr lang="en-US" b="0" i="1" smtClean="0">
                          <a:solidFill>
                            <a:srgbClr val="FF0000"/>
                          </a:solidFill>
                          <a:latin typeface="Cambria Math"/>
                          <a:ea typeface="Cambria Math"/>
                          <a:cs typeface="Arial"/>
                        </a:rPr>
                        <m:t> </m:t>
                      </m:r>
                      <m:acc>
                        <m:accPr>
                          <m:chr m:val="̇"/>
                          <m:ctrlPr>
                            <a:rPr lang="en-US" b="0" i="1" smtClean="0">
                              <a:solidFill>
                                <a:srgbClr val="FF0000"/>
                              </a:solidFill>
                              <a:latin typeface="Cambria Math"/>
                              <a:ea typeface="Cambria Math"/>
                              <a:cs typeface="Arial"/>
                            </a:rPr>
                          </m:ctrlPr>
                        </m:accPr>
                        <m:e>
                          <m:r>
                            <a:rPr lang="en-US" b="0" i="1" smtClean="0">
                              <a:solidFill>
                                <a:srgbClr val="FF0000"/>
                              </a:solidFill>
                              <a:latin typeface="Cambria Math"/>
                              <a:ea typeface="Cambria Math"/>
                              <a:cs typeface="Arial"/>
                            </a:rPr>
                            <m:t>𝐶</m:t>
                          </m:r>
                        </m:e>
                      </m:acc>
                    </m:oMath>
                  </m:oMathPara>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457200" y="4191000"/>
                <a:ext cx="6477000" cy="661400"/>
              </a:xfrm>
              <a:prstGeom prst="rect">
                <a:avLst/>
              </a:prstGeom>
              <a:blipFill rotWithShape="1">
                <a:blip r:embed="rId5"/>
                <a:stretch>
                  <a:fillRect/>
                </a:stretch>
              </a:blipFill>
            </p:spPr>
            <p:txBody>
              <a:bodyPr/>
              <a:lstStyle/>
              <a:p>
                <a:r>
                  <a:rPr lang="ar-IQ">
                    <a:noFill/>
                  </a:rPr>
                  <a:t> </a:t>
                </a:r>
              </a:p>
            </p:txBody>
          </p:sp>
        </mc:Fallback>
      </mc:AlternateContent>
      <p:sp>
        <p:nvSpPr>
          <p:cNvPr id="9" name="عنصر نائب للمحتوى 2"/>
          <p:cNvSpPr txBox="1">
            <a:spLocks/>
          </p:cNvSpPr>
          <p:nvPr/>
        </p:nvSpPr>
        <p:spPr bwMode="auto">
          <a:xfrm>
            <a:off x="420100" y="5334000"/>
            <a:ext cx="84191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Therefore, the supply air leaving the heat </a:t>
            </a:r>
            <a:r>
              <a:rPr lang="en-US" i="0" dirty="0" smtClean="0">
                <a:solidFill>
                  <a:srgbClr val="FFFF00"/>
                </a:solidFill>
                <a:latin typeface="Times New Roman" pitchFamily="18" charset="0"/>
                <a:cs typeface="Times New Roman" pitchFamily="18" charset="0"/>
              </a:rPr>
              <a:t>recovery wheel </a:t>
            </a:r>
            <a:r>
              <a:rPr lang="en-US" i="0" dirty="0">
                <a:solidFill>
                  <a:srgbClr val="FFFF00"/>
                </a:solidFill>
                <a:latin typeface="Times New Roman" pitchFamily="18" charset="0"/>
                <a:cs typeface="Times New Roman" pitchFamily="18" charset="0"/>
              </a:rPr>
              <a:t>will </a:t>
            </a:r>
            <a:r>
              <a:rPr lang="en-US" i="0" dirty="0" smtClean="0">
                <a:solidFill>
                  <a:srgbClr val="FFFF00"/>
                </a:solidFill>
                <a:latin typeface="Times New Roman" pitchFamily="18" charset="0"/>
                <a:cs typeface="Times New Roman" pitchFamily="18" charset="0"/>
              </a:rPr>
              <a:t>be:</a:t>
            </a:r>
          </a:p>
          <a:p>
            <a:pPr marL="0" indent="0" algn="justLow">
              <a:buNone/>
            </a:pPr>
            <a:r>
              <a:rPr lang="en-US" i="0" dirty="0" smtClean="0">
                <a:solidFill>
                  <a:srgbClr val="FFFF00"/>
                </a:solidFill>
                <a:latin typeface="Times New Roman" pitchFamily="18" charset="0"/>
                <a:cs typeface="Times New Roman" pitchFamily="18" charset="0"/>
              </a:rPr>
              <a:t>T2=27.7 ̊ C </a:t>
            </a:r>
            <a:r>
              <a:rPr lang="en-US" i="0" dirty="0" err="1" smtClean="0">
                <a:solidFill>
                  <a:srgbClr val="FFFF00"/>
                </a:solidFill>
                <a:latin typeface="Times New Roman" pitchFamily="18" charset="0"/>
                <a:cs typeface="Times New Roman" pitchFamily="18" charset="0"/>
              </a:rPr>
              <a:t>db</a:t>
            </a:r>
            <a:r>
              <a:rPr lang="en-US" i="0" dirty="0" smtClean="0">
                <a:solidFill>
                  <a:srgbClr val="FFFF00"/>
                </a:solidFill>
                <a:latin typeface="Times New Roman" pitchFamily="18" charset="0"/>
                <a:cs typeface="Times New Roman" pitchFamily="18" charset="0"/>
              </a:rPr>
              <a:t> and 20.5 ̊ C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50413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heel(1)">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animBg="1"/>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لمحتوى 2"/>
          <p:cNvSpPr txBox="1">
            <a:spLocks/>
          </p:cNvSpPr>
          <p:nvPr/>
        </p:nvSpPr>
        <p:spPr bwMode="auto">
          <a:xfrm>
            <a:off x="609600" y="381000"/>
            <a:ext cx="5867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 reduction in required cooling </a:t>
            </a:r>
            <a:r>
              <a:rPr lang="en-US" i="0" dirty="0" smtClean="0">
                <a:solidFill>
                  <a:srgbClr val="FFFF00"/>
                </a:solidFill>
                <a:latin typeface="Times New Roman" pitchFamily="18" charset="0"/>
                <a:cs typeface="Times New Roman" pitchFamily="18" charset="0"/>
              </a:rPr>
              <a:t>energy is:</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1" name="مستطيل 10"/>
              <p:cNvSpPr/>
              <p:nvPr/>
            </p:nvSpPr>
            <p:spPr>
              <a:xfrm>
                <a:off x="762000" y="1143000"/>
                <a:ext cx="5410200" cy="490199"/>
              </a:xfrm>
              <a:prstGeom prst="rect">
                <a:avLst/>
              </a:prstGeom>
              <a:solidFill>
                <a:srgbClr val="FFFFCC"/>
              </a:solidFill>
            </p:spPr>
            <p:txBody>
              <a:bodyPr wrap="square">
                <a:spAutoFit/>
              </a:bodyPr>
              <a:lstStyle/>
              <a:p>
                <a:pPr>
                  <a:lnSpc>
                    <a:spcPct val="115000"/>
                  </a:lnSpc>
                  <a:spcAft>
                    <a:spcPts val="1000"/>
                  </a:spcAft>
                </a:pPr>
                <a:r>
                  <a:rPr lang="en-US" i="0" dirty="0" smtClean="0">
                    <a:solidFill>
                      <a:srgbClr val="FF0000"/>
                    </a:solidFill>
                    <a:ea typeface="Cambria Math"/>
                    <a:cs typeface="Arial"/>
                  </a:rPr>
                  <a:t>Q </a:t>
                </a:r>
                <a:r>
                  <a:rPr lang="en-US" dirty="0" smtClean="0">
                    <a:solidFill>
                      <a:srgbClr val="FF0000"/>
                    </a:solidFill>
                    <a:ea typeface="Cambria Math"/>
                    <a:cs typeface="Arial"/>
                  </a:rPr>
                  <a:t>= </a:t>
                </a:r>
                <a14:m>
                  <m:oMath xmlns:m="http://schemas.openxmlformats.org/officeDocument/2006/math">
                    <m:r>
                      <a:rPr lang="en-US" i="1" smtClean="0">
                        <a:solidFill>
                          <a:srgbClr val="FF0000"/>
                        </a:solidFill>
                        <a:latin typeface="Cambria Math"/>
                        <a:ea typeface="Cambria Math"/>
                        <a:cs typeface="Arial"/>
                      </a:rPr>
                      <m:t>𝜀</m:t>
                    </m:r>
                    <m:r>
                      <a:rPr lang="en-US" i="1"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d>
                      <m:dPr>
                        <m:ctrlPr>
                          <a:rPr lang="en-US" i="1">
                            <a:solidFill>
                              <a:srgbClr val="FF0000"/>
                            </a:solidFill>
                            <a:latin typeface="Cambria Math"/>
                            <a:ea typeface="Cambria Math"/>
                            <a:cs typeface="Arial"/>
                          </a:rPr>
                        </m:ctrlPr>
                      </m:dPr>
                      <m:e>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e>
                    </m:d>
                  </m:oMath>
                </a14:m>
                <a:endParaRPr lang="en-US" sz="16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762000" y="1143000"/>
                <a:ext cx="5410200" cy="490199"/>
              </a:xfrm>
              <a:prstGeom prst="rect">
                <a:avLst/>
              </a:prstGeom>
              <a:blipFill rotWithShape="1">
                <a:blip r:embed="rId2"/>
                <a:stretch>
                  <a:fillRect l="-1689" t="-5000" b="-26250"/>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2" name="مستطيل 11"/>
              <p:cNvSpPr/>
              <p:nvPr/>
            </p:nvSpPr>
            <p:spPr>
              <a:xfrm>
                <a:off x="752900" y="1981200"/>
                <a:ext cx="7933900" cy="490199"/>
              </a:xfrm>
              <a:prstGeom prst="rect">
                <a:avLst/>
              </a:prstGeom>
              <a:solidFill>
                <a:srgbClr val="FFFFCC"/>
              </a:solidFill>
            </p:spPr>
            <p:txBody>
              <a:bodyPr wrap="square">
                <a:spAutoFit/>
              </a:bodyPr>
              <a:lstStyle/>
              <a:p>
                <a:pPr>
                  <a:lnSpc>
                    <a:spcPct val="115000"/>
                  </a:lnSpc>
                  <a:spcAft>
                    <a:spcPts val="1000"/>
                  </a:spcAft>
                </a:pPr>
                <a:r>
                  <a:rPr lang="en-US" i="0" dirty="0">
                    <a:solidFill>
                      <a:srgbClr val="FF0000"/>
                    </a:solidFill>
                    <a:latin typeface="Cambria Math"/>
                    <a:ea typeface="Cambria Math"/>
                    <a:cs typeface="Arial"/>
                  </a:rPr>
                  <a:t>Q =0</a:t>
                </a:r>
                <a14:m>
                  <m:oMath xmlns:m="http://schemas.openxmlformats.org/officeDocument/2006/math">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6</m:t>
                    </m:r>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1</m:t>
                    </m:r>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13</m:t>
                    </m:r>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5</m:t>
                    </m:r>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66</m:t>
                    </m:r>
                    <m:r>
                      <a:rPr lang="en-US">
                        <a:solidFill>
                          <a:srgbClr val="FF0000"/>
                        </a:solidFill>
                        <a:latin typeface="Cambria Math"/>
                        <a:ea typeface="Cambria Math"/>
                        <a:cs typeface="Arial"/>
                      </a:rPr>
                      <m:t>×</m:t>
                    </m:r>
                    <m:d>
                      <m:dPr>
                        <m:ctrlPr>
                          <a:rPr lang="en-US" i="1">
                            <a:solidFill>
                              <a:srgbClr val="FF0000"/>
                            </a:solidFill>
                            <a:latin typeface="Cambria Math"/>
                            <a:ea typeface="Cambria Math"/>
                            <a:cs typeface="Arial"/>
                          </a:rPr>
                        </m:ctrlPr>
                      </m:dPr>
                      <m:e>
                        <m:r>
                          <a:rPr lang="en-US">
                            <a:solidFill>
                              <a:srgbClr val="FF0000"/>
                            </a:solidFill>
                            <a:latin typeface="Cambria Math"/>
                            <a:ea typeface="Cambria Math"/>
                            <a:cs typeface="Arial"/>
                          </a:rPr>
                          <m:t>75925</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47499</m:t>
                        </m:r>
                      </m:e>
                    </m:d>
                    <m:r>
                      <a:rPr lang="en-US">
                        <a:solidFill>
                          <a:srgbClr val="FF0000"/>
                        </a:solidFill>
                        <a:latin typeface="Cambria Math"/>
                        <a:ea typeface="Cambria Math"/>
                        <a:cs typeface="Arial"/>
                      </a:rPr>
                      <m:t>=</m:t>
                    </m:r>
                    <m:r>
                      <a:rPr lang="en-US">
                        <a:solidFill>
                          <a:srgbClr val="FF0000"/>
                        </a:solidFill>
                        <a:latin typeface="Cambria Math"/>
                        <a:ea typeface="Cambria Math"/>
                        <a:cs typeface="Arial"/>
                      </a:rPr>
                      <m:t>109084</m:t>
                    </m:r>
                    <m:r>
                      <a:rPr lang="en-US">
                        <a:solidFill>
                          <a:srgbClr val="FF0000"/>
                        </a:solidFill>
                        <a:latin typeface="Cambria Math"/>
                        <a:ea typeface="Cambria Math"/>
                        <a:cs typeface="Arial"/>
                      </a:rPr>
                      <m:t> </m:t>
                    </m:r>
                    <m:r>
                      <a:rPr lang="en-US">
                        <a:solidFill>
                          <a:srgbClr val="FF0000"/>
                        </a:solidFill>
                        <a:latin typeface="Cambria Math"/>
                        <a:ea typeface="Cambria Math"/>
                        <a:cs typeface="Arial"/>
                      </a:rPr>
                      <m:t>𝑊</m:t>
                    </m:r>
                  </m:oMath>
                </a14:m>
                <a:endParaRPr lang="en-US" dirty="0">
                  <a:solidFill>
                    <a:srgbClr val="FF0000"/>
                  </a:solidFill>
                  <a:latin typeface="Cambria Math"/>
                  <a:ea typeface="Cambria Math"/>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752900" y="1981200"/>
                <a:ext cx="7933900" cy="490199"/>
              </a:xfrm>
              <a:prstGeom prst="rect">
                <a:avLst/>
              </a:prstGeom>
              <a:blipFill rotWithShape="1">
                <a:blip r:embed="rId3"/>
                <a:stretch>
                  <a:fillRect l="-1230" t="-6250" b="-26250"/>
                </a:stretch>
              </a:blipFill>
            </p:spPr>
            <p:txBody>
              <a:bodyPr/>
              <a:lstStyle/>
              <a:p>
                <a:r>
                  <a:rPr lang="ar-IQ">
                    <a:noFill/>
                  </a:rPr>
                  <a:t> </a:t>
                </a:r>
              </a:p>
            </p:txBody>
          </p:sp>
        </mc:Fallback>
      </mc:AlternateContent>
    </p:spTree>
    <p:extLst>
      <p:ext uri="{BB962C8B-B14F-4D97-AF65-F5344CB8AC3E}">
        <p14:creationId xmlns:p14="http://schemas.microsoft.com/office/powerpoint/2010/main" val="516793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84926" y="381000"/>
            <a:ext cx="180107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Example 2:</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484927" y="909144"/>
            <a:ext cx="8229600" cy="2367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chemeClr val="tx1"/>
                </a:solidFill>
                <a:latin typeface="Times New Roman" pitchFamily="18" charset="0"/>
                <a:cs typeface="Times New Roman" pitchFamily="18" charset="0"/>
              </a:rPr>
              <a:t>Consider the unit from Example 1, </a:t>
            </a:r>
            <a:r>
              <a:rPr lang="en-US" i="0" dirty="0" smtClean="0">
                <a:solidFill>
                  <a:schemeClr val="tx1"/>
                </a:solidFill>
                <a:latin typeface="Times New Roman" pitchFamily="18" charset="0"/>
                <a:cs typeface="Times New Roman" pitchFamily="18" charset="0"/>
              </a:rPr>
              <a:t>but instead </a:t>
            </a:r>
            <a:r>
              <a:rPr lang="en-US" i="0" dirty="0">
                <a:solidFill>
                  <a:schemeClr val="tx1"/>
                </a:solidFill>
                <a:latin typeface="Times New Roman" pitchFamily="18" charset="0"/>
                <a:cs typeface="Times New Roman" pitchFamily="18" charset="0"/>
              </a:rPr>
              <a:t>of balanced flow, the return airflow is </a:t>
            </a:r>
            <a:r>
              <a:rPr lang="en-US" i="0" dirty="0" smtClean="0">
                <a:solidFill>
                  <a:schemeClr val="tx1"/>
                </a:solidFill>
                <a:latin typeface="Times New Roman" pitchFamily="18" charset="0"/>
                <a:cs typeface="Times New Roman" pitchFamily="18" charset="0"/>
              </a:rPr>
              <a:t>only 4.53 m3/s </a:t>
            </a:r>
            <a:r>
              <a:rPr lang="en-US" i="0" dirty="0">
                <a:solidFill>
                  <a:schemeClr val="tx1"/>
                </a:solidFill>
                <a:latin typeface="Times New Roman" pitchFamily="18" charset="0"/>
                <a:cs typeface="Times New Roman" pitchFamily="18" charset="0"/>
              </a:rPr>
              <a:t>due to exfiltration and/or exhaust air. What </a:t>
            </a:r>
            <a:r>
              <a:rPr lang="en-US" i="0" dirty="0" smtClean="0">
                <a:solidFill>
                  <a:schemeClr val="tx1"/>
                </a:solidFill>
                <a:latin typeface="Times New Roman" pitchFamily="18" charset="0"/>
                <a:cs typeface="Times New Roman" pitchFamily="18" charset="0"/>
              </a:rPr>
              <a:t>are the </a:t>
            </a:r>
            <a:r>
              <a:rPr lang="en-US" i="0" dirty="0">
                <a:solidFill>
                  <a:schemeClr val="tx1"/>
                </a:solidFill>
                <a:latin typeface="Times New Roman" pitchFamily="18" charset="0"/>
                <a:cs typeface="Times New Roman" pitchFamily="18" charset="0"/>
              </a:rPr>
              <a:t>conditions of the supply air leaving the </a:t>
            </a:r>
            <a:r>
              <a:rPr lang="en-US" i="0" dirty="0" smtClean="0">
                <a:solidFill>
                  <a:schemeClr val="tx1"/>
                </a:solidFill>
                <a:latin typeface="Times New Roman" pitchFamily="18" charset="0"/>
                <a:cs typeface="Times New Roman" pitchFamily="18" charset="0"/>
              </a:rPr>
              <a:t>energy recovery </a:t>
            </a:r>
            <a:r>
              <a:rPr lang="en-US" i="0" dirty="0">
                <a:solidFill>
                  <a:schemeClr val="tx1"/>
                </a:solidFill>
                <a:latin typeface="Times New Roman" pitchFamily="18" charset="0"/>
                <a:cs typeface="Times New Roman" pitchFamily="18" charset="0"/>
              </a:rPr>
              <a:t>wheel in this case? What is the new </a:t>
            </a:r>
            <a:r>
              <a:rPr lang="en-US" i="0" dirty="0" smtClean="0">
                <a:solidFill>
                  <a:schemeClr val="tx1"/>
                </a:solidFill>
                <a:latin typeface="Times New Roman" pitchFamily="18" charset="0"/>
                <a:cs typeface="Times New Roman" pitchFamily="18" charset="0"/>
              </a:rPr>
              <a:t>heat transfer </a:t>
            </a:r>
            <a:r>
              <a:rPr lang="en-US" i="0" dirty="0">
                <a:solidFill>
                  <a:schemeClr val="tx1"/>
                </a:solidFill>
                <a:latin typeface="Times New Roman" pitchFamily="18" charset="0"/>
                <a:cs typeface="Times New Roman" pitchFamily="18" charset="0"/>
              </a:rPr>
              <a:t>rate? (Assume the outside air and return </a:t>
            </a:r>
            <a:r>
              <a:rPr lang="en-US" i="0" dirty="0" smtClean="0">
                <a:solidFill>
                  <a:schemeClr val="tx1"/>
                </a:solidFill>
                <a:latin typeface="Times New Roman" pitchFamily="18" charset="0"/>
                <a:cs typeface="Times New Roman" pitchFamily="18" charset="0"/>
              </a:rPr>
              <a:t>air conditions </a:t>
            </a:r>
            <a:r>
              <a:rPr lang="en-US" i="0" dirty="0">
                <a:solidFill>
                  <a:schemeClr val="tx1"/>
                </a:solidFill>
                <a:latin typeface="Times New Roman" pitchFamily="18" charset="0"/>
                <a:cs typeface="Times New Roman" pitchFamily="18" charset="0"/>
              </a:rPr>
              <a:t>remain the </a:t>
            </a:r>
            <a:r>
              <a:rPr lang="en-US" i="0" dirty="0" smtClean="0">
                <a:solidFill>
                  <a:schemeClr val="tx1"/>
                </a:solidFill>
                <a:latin typeface="Times New Roman" pitchFamily="18" charset="0"/>
                <a:cs typeface="Times New Roman" pitchFamily="18" charset="0"/>
              </a:rPr>
              <a:t>same).</a:t>
            </a:r>
            <a:endParaRPr lang="ar-IQ" i="0" dirty="0">
              <a:solidFill>
                <a:schemeClr val="tx1"/>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496300" y="3276600"/>
            <a:ext cx="142007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Solution:</a:t>
            </a:r>
            <a:endParaRPr lang="ar-IQ" i="0" dirty="0">
              <a:solidFill>
                <a:srgbClr val="FFFF00"/>
              </a:solidFill>
              <a:latin typeface="Times New Roman" pitchFamily="18" charset="0"/>
              <a:cs typeface="Times New Roman" pitchFamily="18" charset="0"/>
            </a:endParaRPr>
          </a:p>
        </p:txBody>
      </p:sp>
      <p:sp>
        <p:nvSpPr>
          <p:cNvPr id="9" name="عنصر نائب للمحتوى 2"/>
          <p:cNvSpPr txBox="1">
            <a:spLocks/>
          </p:cNvSpPr>
          <p:nvPr/>
        </p:nvSpPr>
        <p:spPr bwMode="auto">
          <a:xfrm>
            <a:off x="496300" y="3810000"/>
            <a:ext cx="8218227" cy="1417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At the conditions given </a:t>
            </a:r>
            <a:r>
              <a:rPr lang="en-US" i="0" dirty="0" smtClean="0">
                <a:solidFill>
                  <a:srgbClr val="FFFF00"/>
                </a:solidFill>
                <a:latin typeface="Times New Roman" pitchFamily="18" charset="0"/>
                <a:cs typeface="Times New Roman" pitchFamily="18" charset="0"/>
              </a:rPr>
              <a:t>above:</a:t>
            </a:r>
          </a:p>
          <a:p>
            <a:pPr marL="0" indent="0" algn="justLow">
              <a:buNone/>
            </a:pPr>
            <a:r>
              <a:rPr lang="en-US" i="0" dirty="0" smtClean="0">
                <a:solidFill>
                  <a:srgbClr val="FFFF00"/>
                </a:solidFill>
                <a:latin typeface="Times New Roman" pitchFamily="18" charset="0"/>
                <a:cs typeface="Times New Roman" pitchFamily="18" charset="0"/>
              </a:rPr>
              <a:t>h1=75925 J/kg</a:t>
            </a:r>
          </a:p>
          <a:p>
            <a:pPr marL="0" indent="0" algn="justLow">
              <a:buNone/>
            </a:pPr>
            <a:r>
              <a:rPr lang="en-US" i="0" dirty="0" smtClean="0">
                <a:solidFill>
                  <a:srgbClr val="FFFF00"/>
                </a:solidFill>
                <a:latin typeface="Times New Roman" pitchFamily="18" charset="0"/>
                <a:cs typeface="Times New Roman" pitchFamily="18" charset="0"/>
              </a:rPr>
              <a:t>h4=47499 J/kg</a:t>
            </a:r>
          </a:p>
          <a:p>
            <a:pPr marL="0" indent="0" algn="justLow">
              <a:buNone/>
            </a:pP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0" name="مستطيل 9"/>
              <p:cNvSpPr/>
              <p:nvPr/>
            </p:nvSpPr>
            <p:spPr>
              <a:xfrm>
                <a:off x="609600" y="5410200"/>
                <a:ext cx="3753841" cy="111434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a:ea typeface="Cambria Math"/>
                          <a:cs typeface="Arial"/>
                        </a:rPr>
                        <m:t>𝜀</m:t>
                      </m:r>
                      <m:r>
                        <a:rPr lang="en-US"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2</m:t>
                                  </m:r>
                                </m:sub>
                              </m:sSub>
                            </m:e>
                          </m:d>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d>
                            <m:dPr>
                              <m:ctrlPr>
                                <a:rPr lang="en-US" i="1" smtClean="0">
                                  <a:solidFill>
                                    <a:srgbClr val="FF0000"/>
                                  </a:solidFill>
                                  <a:latin typeface="Cambria Math"/>
                                  <a:ea typeface="Cambria Math"/>
                                  <a:cs typeface="Arial"/>
                                </a:rPr>
                              </m:ctrlPr>
                            </m:dPr>
                            <m:e>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e>
                          </m:d>
                        </m:den>
                      </m:f>
                    </m:oMath>
                  </m:oMathPara>
                </a14:m>
                <a:endParaRPr lang="en-US" sz="1600" dirty="0">
                  <a:solidFill>
                    <a:srgbClr val="FF0000"/>
                  </a:solidFill>
                  <a:effectLst/>
                  <a:latin typeface="Calibri"/>
                  <a:ea typeface="Calibri"/>
                  <a:cs typeface="Arial"/>
                </a:endParaRPr>
              </a:p>
            </p:txBody>
          </p:sp>
        </mc:Choice>
        <mc:Fallback xmlns="">
          <p:sp>
            <p:nvSpPr>
              <p:cNvPr id="10" name="مستطيل 9"/>
              <p:cNvSpPr>
                <a:spLocks noRot="1" noChangeAspect="1" noMove="1" noResize="1" noEditPoints="1" noAdjustHandles="1" noChangeArrowheads="1" noChangeShapeType="1" noTextEdit="1"/>
              </p:cNvSpPr>
              <p:nvPr/>
            </p:nvSpPr>
            <p:spPr>
              <a:xfrm>
                <a:off x="609600" y="5410200"/>
                <a:ext cx="3753841" cy="1114344"/>
              </a:xfrm>
              <a:prstGeom prst="rect">
                <a:avLst/>
              </a:prstGeom>
              <a:blipFill rotWithShape="1">
                <a:blip r:embed="rId2"/>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13893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heel(1)">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inVertical)">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496300" y="304800"/>
                <a:ext cx="4343400" cy="101976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𝜀</m:t>
                      </m:r>
                      <m:f>
                        <m:fPr>
                          <m:ctrlPr>
                            <a:rPr lang="en-US" b="0" i="1" smtClean="0">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𝑚</m:t>
                              </m:r>
                              <m:r>
                                <a:rPr lang="en-US">
                                  <a:solidFill>
                                    <a:srgbClr val="FF0000"/>
                                  </a:solidFill>
                                  <a:latin typeface="Cambria Math"/>
                                  <a:ea typeface="Cambria Math"/>
                                  <a:cs typeface="Arial"/>
                                </a:rPr>
                                <m:t>𝑖𝑛</m:t>
                              </m:r>
                            </m:sub>
                          </m:sSub>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𝑖𝑛</m:t>
                              </m:r>
                            </m:sub>
                          </m:sSub>
                        </m:den>
                      </m:f>
                      <m:d>
                        <m:dPr>
                          <m:ctrlPr>
                            <a:rPr lang="en-US" i="1">
                              <a:solidFill>
                                <a:srgbClr val="FF0000"/>
                              </a:solidFill>
                              <a:latin typeface="Cambria Math"/>
                              <a:ea typeface="Cambria Math"/>
                              <a:cs typeface="Arial"/>
                            </a:rPr>
                          </m:ctrlPr>
                        </m:dPr>
                        <m:e>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e>
                      </m:d>
                    </m:oMath>
                  </m:oMathPara>
                </a14:m>
                <a:endParaRPr lang="en-US" sz="16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496300" y="304800"/>
                <a:ext cx="4343400" cy="1019766"/>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مستطيل 4"/>
              <p:cNvSpPr/>
              <p:nvPr/>
            </p:nvSpPr>
            <p:spPr>
              <a:xfrm>
                <a:off x="432179" y="1371600"/>
                <a:ext cx="7949821" cy="105240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r>
                        <a:rPr lang="en-US">
                          <a:solidFill>
                            <a:srgbClr val="FF0000"/>
                          </a:solidFill>
                          <a:latin typeface="Cambria Math"/>
                          <a:ea typeface="Cambria Math"/>
                          <a:cs typeface="Arial"/>
                        </a:rPr>
                        <m:t>75925</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0</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m:t>
                      </m:r>
                      <m:r>
                        <a:rPr lang="en-US" b="0" i="1" smtClean="0">
                          <a:solidFill>
                            <a:srgbClr val="FF0000"/>
                          </a:solidFill>
                          <a:latin typeface="Cambria Math"/>
                          <a:ea typeface="Cambria Math"/>
                          <a:cs typeface="Arial"/>
                        </a:rPr>
                        <m:t>×</m:t>
                      </m:r>
                      <m:f>
                        <m:fPr>
                          <m:ctrlPr>
                            <a:rPr lang="en-US" b="0" i="1" smtClean="0">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4</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53</m:t>
                          </m:r>
                        </m:num>
                        <m:den>
                          <m:r>
                            <a:rPr lang="en-US" b="0" i="1" smtClean="0">
                              <a:solidFill>
                                <a:srgbClr val="FF0000"/>
                              </a:solidFill>
                              <a:latin typeface="Cambria Math"/>
                              <a:ea typeface="Cambria Math"/>
                              <a:cs typeface="Arial"/>
                            </a:rPr>
                            <m:t>5</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66</m:t>
                          </m:r>
                        </m:den>
                      </m:f>
                      <m:d>
                        <m:dPr>
                          <m:ctrlPr>
                            <a:rPr lang="en-US" b="0" i="1" smtClean="0">
                              <a:solidFill>
                                <a:srgbClr val="FF0000"/>
                              </a:solidFill>
                              <a:latin typeface="Cambria Math"/>
                              <a:ea typeface="Cambria Math"/>
                              <a:cs typeface="Arial"/>
                            </a:rPr>
                          </m:ctrlPr>
                        </m:dPr>
                        <m:e>
                          <m:r>
                            <a:rPr lang="en-US">
                              <a:solidFill>
                                <a:srgbClr val="FF0000"/>
                              </a:solidFill>
                              <a:latin typeface="Cambria Math"/>
                              <a:ea typeface="Cambria Math"/>
                              <a:cs typeface="Arial"/>
                            </a:rPr>
                            <m:t>75925</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47499</m:t>
                          </m:r>
                        </m:e>
                      </m:d>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62274</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m:t>
                      </m:r>
                      <m:r>
                        <a:rPr lang="en-US">
                          <a:solidFill>
                            <a:srgbClr val="FF0000"/>
                          </a:solidFill>
                          <a:latin typeface="Cambria Math"/>
                          <a:ea typeface="Cambria Math"/>
                          <a:cs typeface="Arial"/>
                        </a:rPr>
                        <m:t> </m:t>
                      </m:r>
                      <m:r>
                        <a:rPr lang="en-US">
                          <a:solidFill>
                            <a:srgbClr val="FF0000"/>
                          </a:solidFill>
                          <a:latin typeface="Cambria Math"/>
                          <a:ea typeface="Cambria Math"/>
                          <a:cs typeface="Arial"/>
                        </a:rPr>
                        <m:t>𝐽</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𝑘𝑔</m:t>
                      </m:r>
                    </m:oMath>
                  </m:oMathPara>
                </a14:m>
                <a:endParaRPr lang="en-US" sz="16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32179" y="1371600"/>
                <a:ext cx="7949821" cy="1052404"/>
              </a:xfrm>
              <a:prstGeom prst="rect">
                <a:avLst/>
              </a:prstGeom>
              <a:blipFill rotWithShape="1">
                <a:blip r:embed="rId3"/>
                <a:stretch>
                  <a:fillRect/>
                </a:stretch>
              </a:blipFill>
            </p:spPr>
            <p:txBody>
              <a:bodyPr/>
              <a:lstStyle/>
              <a:p>
                <a:r>
                  <a:rPr lang="ar-IQ">
                    <a:noFill/>
                  </a:rPr>
                  <a:t> </a:t>
                </a:r>
              </a:p>
            </p:txBody>
          </p:sp>
        </mc:Fallback>
      </mc:AlternateContent>
      <p:sp>
        <p:nvSpPr>
          <p:cNvPr id="6" name="عنصر نائب للمحتوى 2"/>
          <p:cNvSpPr txBox="1">
            <a:spLocks/>
          </p:cNvSpPr>
          <p:nvPr/>
        </p:nvSpPr>
        <p:spPr bwMode="auto">
          <a:xfrm>
            <a:off x="496300" y="2362200"/>
            <a:ext cx="33137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Also from this equation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7" name="مستطيل 6"/>
              <p:cNvSpPr/>
              <p:nvPr/>
            </p:nvSpPr>
            <p:spPr>
              <a:xfrm>
                <a:off x="432179" y="3124200"/>
                <a:ext cx="3753841" cy="101976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𝜀</m:t>
                      </m:r>
                      <m:f>
                        <m:fPr>
                          <m:ctrlPr>
                            <a:rPr lang="en-US" i="1">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𝑖𝑛</m:t>
                              </m:r>
                            </m:sub>
                          </m:sSub>
                        </m:den>
                      </m:f>
                      <m:d>
                        <m:dPr>
                          <m:ctrlPr>
                            <a:rPr lang="en-US" i="1">
                              <a:solidFill>
                                <a:srgbClr val="FF0000"/>
                              </a:solidFill>
                              <a:latin typeface="Cambria Math"/>
                              <a:ea typeface="Cambria Math"/>
                              <a:cs typeface="Arial"/>
                            </a:rPr>
                          </m:ctrlPr>
                        </m:dPr>
                        <m:e>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4</m:t>
                              </m:r>
                            </m:sub>
                          </m:sSub>
                        </m:e>
                      </m:d>
                    </m:oMath>
                  </m:oMathPara>
                </a14:m>
                <a:endParaRPr lang="en-US" sz="16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432179" y="3124200"/>
                <a:ext cx="3753841" cy="1019766"/>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8" name="مستطيل 7"/>
              <p:cNvSpPr/>
              <p:nvPr/>
            </p:nvSpPr>
            <p:spPr>
              <a:xfrm>
                <a:off x="457200" y="4191000"/>
                <a:ext cx="7467600" cy="1027141"/>
              </a:xfrm>
              <a:prstGeom prst="rect">
                <a:avLst/>
              </a:prstGeom>
              <a:solidFill>
                <a:srgbClr val="FFFFCC"/>
              </a:solidFill>
            </p:spPr>
            <p:txBody>
              <a:bodyPr wrap="square">
                <a:spAutoFit/>
              </a:bodyPr>
              <a:lstStyle/>
              <a:p>
                <a:pPr lvl="0">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a:solidFill>
                                <a:srgbClr val="FF0000"/>
                              </a:solidFill>
                              <a:latin typeface="Cambria Math"/>
                              <a:ea typeface="Cambria Math"/>
                              <a:cs typeface="Arial"/>
                            </a:rPr>
                            <m:t>2</m:t>
                          </m:r>
                        </m:sub>
                      </m:sSub>
                      <m:r>
                        <a:rPr lang="en-US"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3</m:t>
                      </m:r>
                      <m:r>
                        <a:rPr lang="en-US" b="0" i="1" smtClean="0">
                          <a:solidFill>
                            <a:srgbClr val="FF0000"/>
                          </a:solidFill>
                          <a:latin typeface="Cambria Math"/>
                          <a:ea typeface="Cambria Math"/>
                          <a:cs typeface="Arial"/>
                        </a:rPr>
                        <m:t>3</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44</m:t>
                      </m:r>
                      <m:r>
                        <a:rPr lang="en-US" b="0" i="1" smtClean="0">
                          <a:solidFill>
                            <a:srgbClr val="FF0000"/>
                          </a:solidFill>
                          <a:latin typeface="Cambria Math"/>
                          <a:ea typeface="Cambria Math"/>
                          <a:cs typeface="Arial"/>
                        </a:rPr>
                        <m:t>−</m:t>
                      </m:r>
                      <m:r>
                        <a:rPr lang="en-US">
                          <a:solidFill>
                            <a:srgbClr val="FF0000"/>
                          </a:solidFill>
                          <a:latin typeface="Cambria Math"/>
                          <a:ea typeface="Cambria Math"/>
                          <a:cs typeface="Arial"/>
                        </a:rPr>
                        <m:t>0</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6</m:t>
                      </m:r>
                      <m:r>
                        <a:rPr lang="en-US" i="1" smtClean="0">
                          <a:solidFill>
                            <a:srgbClr val="FF0000"/>
                          </a:solidFill>
                          <a:latin typeface="Cambria Math"/>
                          <a:ea typeface="Cambria Math"/>
                          <a:cs typeface="Arial"/>
                        </a:rPr>
                        <m:t>×</m:t>
                      </m:r>
                      <m:f>
                        <m:fPr>
                          <m:ctrlPr>
                            <a:rPr lang="en-US" i="1">
                              <a:solidFill>
                                <a:srgbClr val="FF0000"/>
                              </a:solidFill>
                              <a:latin typeface="Cambria Math"/>
                              <a:ea typeface="Cambria Math"/>
                              <a:cs typeface="Arial"/>
                            </a:rPr>
                          </m:ctrlPr>
                        </m:fPr>
                        <m:num>
                          <m:r>
                            <a:rPr lang="en-US">
                              <a:solidFill>
                                <a:srgbClr val="FF0000"/>
                              </a:solidFill>
                              <a:latin typeface="Cambria Math"/>
                              <a:ea typeface="Cambria Math"/>
                              <a:cs typeface="Arial"/>
                            </a:rPr>
                            <m:t>4</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53</m:t>
                          </m:r>
                        </m:num>
                        <m:den>
                          <m:r>
                            <a:rPr lang="en-US">
                              <a:solidFill>
                                <a:srgbClr val="FF0000"/>
                              </a:solidFill>
                              <a:latin typeface="Cambria Math"/>
                              <a:ea typeface="Cambria Math"/>
                              <a:cs typeface="Arial"/>
                            </a:rPr>
                            <m:t>5</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66</m:t>
                          </m:r>
                        </m:den>
                      </m:f>
                      <m:r>
                        <a:rPr lang="en-US" i="1" smtClean="0">
                          <a:solidFill>
                            <a:srgbClr val="FF0000"/>
                          </a:solidFill>
                          <a:latin typeface="Cambria Math"/>
                          <a:ea typeface="Cambria Math"/>
                          <a:cs typeface="Arial"/>
                        </a:rPr>
                        <m:t>×</m:t>
                      </m:r>
                      <m:d>
                        <m:dPr>
                          <m:ctrlPr>
                            <a:rPr lang="en-US" i="1">
                              <a:solidFill>
                                <a:srgbClr val="FF0000"/>
                              </a:solidFill>
                              <a:latin typeface="Cambria Math"/>
                              <a:ea typeface="Cambria Math"/>
                              <a:cs typeface="Arial"/>
                            </a:rPr>
                          </m:ctrlPr>
                        </m:dPr>
                        <m:e>
                          <m:r>
                            <a:rPr lang="en-US">
                              <a:solidFill>
                                <a:srgbClr val="FF0000"/>
                              </a:solidFill>
                              <a:latin typeface="Cambria Math"/>
                              <a:ea typeface="Cambria Math"/>
                              <a:cs typeface="Arial"/>
                            </a:rPr>
                            <m:t>33</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44</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23</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88</m:t>
                          </m:r>
                        </m:e>
                      </m:d>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28</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37</m:t>
                      </m:r>
                      <m:r>
                        <a:rPr lang="en-US" b="0" i="1" smtClean="0">
                          <a:solidFill>
                            <a:srgbClr val="FF0000"/>
                          </a:solidFill>
                          <a:latin typeface="Cambria Math"/>
                          <a:ea typeface="Cambria Math"/>
                          <a:cs typeface="Arial"/>
                        </a:rPr>
                        <m:t> </m:t>
                      </m:r>
                      <m:acc>
                        <m:accPr>
                          <m:chr m:val="̇"/>
                          <m:ctrlPr>
                            <a:rPr lang="en-US" b="0" i="1" smtClean="0">
                              <a:solidFill>
                                <a:srgbClr val="FF0000"/>
                              </a:solidFill>
                              <a:latin typeface="Cambria Math"/>
                              <a:ea typeface="Cambria Math"/>
                              <a:cs typeface="Arial"/>
                            </a:rPr>
                          </m:ctrlPr>
                        </m:accPr>
                        <m:e>
                          <m:r>
                            <a:rPr lang="en-US" b="0" i="1" smtClean="0">
                              <a:solidFill>
                                <a:srgbClr val="FF0000"/>
                              </a:solidFill>
                              <a:latin typeface="Cambria Math"/>
                              <a:ea typeface="Cambria Math"/>
                              <a:cs typeface="Arial"/>
                            </a:rPr>
                            <m:t>𝐶</m:t>
                          </m:r>
                        </m:e>
                      </m:acc>
                    </m:oMath>
                  </m:oMathPara>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457200" y="4191000"/>
                <a:ext cx="7467600" cy="1027141"/>
              </a:xfrm>
              <a:prstGeom prst="rect">
                <a:avLst/>
              </a:prstGeom>
              <a:blipFill rotWithShape="1">
                <a:blip r:embed="rId5"/>
                <a:stretch>
                  <a:fillRect/>
                </a:stretch>
              </a:blipFill>
            </p:spPr>
            <p:txBody>
              <a:bodyPr/>
              <a:lstStyle/>
              <a:p>
                <a:r>
                  <a:rPr lang="ar-IQ">
                    <a:noFill/>
                  </a:rPr>
                  <a:t> </a:t>
                </a:r>
              </a:p>
            </p:txBody>
          </p:sp>
        </mc:Fallback>
      </mc:AlternateContent>
      <p:sp>
        <p:nvSpPr>
          <p:cNvPr id="9" name="عنصر نائب للمحتوى 2"/>
          <p:cNvSpPr txBox="1">
            <a:spLocks/>
          </p:cNvSpPr>
          <p:nvPr/>
        </p:nvSpPr>
        <p:spPr bwMode="auto">
          <a:xfrm>
            <a:off x="420100" y="5334000"/>
            <a:ext cx="84191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Therefore, the supply air leaving the heat </a:t>
            </a:r>
            <a:r>
              <a:rPr lang="en-US" i="0" dirty="0" smtClean="0">
                <a:solidFill>
                  <a:srgbClr val="FFFF00"/>
                </a:solidFill>
                <a:latin typeface="Times New Roman" pitchFamily="18" charset="0"/>
                <a:cs typeface="Times New Roman" pitchFamily="18" charset="0"/>
              </a:rPr>
              <a:t>recovery wheel </a:t>
            </a:r>
            <a:r>
              <a:rPr lang="en-US" i="0" dirty="0">
                <a:solidFill>
                  <a:srgbClr val="FFFF00"/>
                </a:solidFill>
                <a:latin typeface="Times New Roman" pitchFamily="18" charset="0"/>
                <a:cs typeface="Times New Roman" pitchFamily="18" charset="0"/>
              </a:rPr>
              <a:t>will </a:t>
            </a:r>
            <a:r>
              <a:rPr lang="en-US" i="0" dirty="0" smtClean="0">
                <a:solidFill>
                  <a:srgbClr val="FFFF00"/>
                </a:solidFill>
                <a:latin typeface="Times New Roman" pitchFamily="18" charset="0"/>
                <a:cs typeface="Times New Roman" pitchFamily="18" charset="0"/>
              </a:rPr>
              <a:t>be:</a:t>
            </a:r>
          </a:p>
          <a:p>
            <a:pPr marL="0" indent="0" algn="justLow">
              <a:buNone/>
            </a:pPr>
            <a:r>
              <a:rPr lang="en-US" i="0" dirty="0" smtClean="0">
                <a:solidFill>
                  <a:srgbClr val="FFFF00"/>
                </a:solidFill>
                <a:latin typeface="Times New Roman" pitchFamily="18" charset="0"/>
                <a:cs typeface="Times New Roman" pitchFamily="18" charset="0"/>
              </a:rPr>
              <a:t>T2=28.37 ̊ C </a:t>
            </a:r>
            <a:r>
              <a:rPr lang="en-US" i="0" dirty="0" err="1" smtClean="0">
                <a:solidFill>
                  <a:srgbClr val="FFFF00"/>
                </a:solidFill>
                <a:latin typeface="Times New Roman" pitchFamily="18" charset="0"/>
                <a:cs typeface="Times New Roman" pitchFamily="18" charset="0"/>
              </a:rPr>
              <a:t>db</a:t>
            </a:r>
            <a:r>
              <a:rPr lang="en-US" i="0" dirty="0" smtClean="0">
                <a:solidFill>
                  <a:srgbClr val="FFFF00"/>
                </a:solidFill>
                <a:latin typeface="Times New Roman" pitchFamily="18" charset="0"/>
                <a:cs typeface="Times New Roman" pitchFamily="18" charset="0"/>
              </a:rPr>
              <a:t> and 21 ̊ C </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8231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heel(1)">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7242" y="762000"/>
            <a:ext cx="8229600" cy="990600"/>
          </a:xfrm>
        </p:spPr>
        <p:txBody>
          <a:bodyPr/>
          <a:lstStyle/>
          <a:p>
            <a:pPr marL="0" indent="0" algn="justLow">
              <a:buNone/>
            </a:pPr>
            <a:r>
              <a:rPr lang="en-US" sz="2300" dirty="0">
                <a:solidFill>
                  <a:srgbClr val="FFFF00"/>
                </a:solidFill>
                <a:latin typeface="Times New Roman" pitchFamily="18" charset="0"/>
                <a:cs typeface="Times New Roman" pitchFamily="18" charset="0"/>
              </a:rPr>
              <a:t>Benefits of 'waste heat recovery' can be broadly classified in two categories:</a:t>
            </a:r>
            <a:endParaRPr lang="ar-IQ" sz="2300" dirty="0"/>
          </a:p>
        </p:txBody>
      </p:sp>
      <p:sp>
        <p:nvSpPr>
          <p:cNvPr id="4" name="Rectangle 3"/>
          <p:cNvSpPr>
            <a:spLocks noChangeArrowheads="1"/>
          </p:cNvSpPr>
          <p:nvPr/>
        </p:nvSpPr>
        <p:spPr bwMode="auto">
          <a:xfrm>
            <a:off x="533400" y="367091"/>
            <a:ext cx="38862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2- </a:t>
            </a:r>
            <a:r>
              <a:rPr lang="en-US" sz="2000" i="0" kern="0" dirty="0">
                <a:solidFill>
                  <a:sysClr val="windowText" lastClr="000000"/>
                </a:solidFill>
              </a:rPr>
              <a:t>Benefits of Waste Heat Recovery</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33400" y="1600200"/>
            <a:ext cx="8229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00FFFF"/>
                </a:solidFill>
                <a:latin typeface="Times New Roman" pitchFamily="18" charset="0"/>
                <a:cs typeface="Times New Roman" pitchFamily="18" charset="0"/>
              </a:rPr>
              <a:t>Direct Benefits:</a:t>
            </a:r>
          </a:p>
          <a:p>
            <a:pPr marL="0" indent="0" algn="justLow">
              <a:buNone/>
            </a:pPr>
            <a:r>
              <a:rPr lang="en-US" sz="2300" i="0" dirty="0">
                <a:solidFill>
                  <a:srgbClr val="FFFF00"/>
                </a:solidFill>
                <a:latin typeface="Times New Roman" pitchFamily="18" charset="0"/>
                <a:cs typeface="Times New Roman" pitchFamily="18" charset="0"/>
              </a:rPr>
              <a:t>Recovery of waste heat has a direct effect on the efficiency of the process. This is reflected </a:t>
            </a:r>
            <a:r>
              <a:rPr lang="en-US" sz="2300" i="0" dirty="0" smtClean="0">
                <a:solidFill>
                  <a:srgbClr val="FFFF00"/>
                </a:solidFill>
                <a:latin typeface="Times New Roman" pitchFamily="18" charset="0"/>
                <a:cs typeface="Times New Roman" pitchFamily="18" charset="0"/>
              </a:rPr>
              <a:t>by reduction </a:t>
            </a:r>
            <a:r>
              <a:rPr lang="en-US" sz="2300" i="0" dirty="0">
                <a:solidFill>
                  <a:srgbClr val="FFFF00"/>
                </a:solidFill>
                <a:latin typeface="Times New Roman" pitchFamily="18" charset="0"/>
                <a:cs typeface="Times New Roman" pitchFamily="18" charset="0"/>
              </a:rPr>
              <a:t>in the utility consumption &amp; costs, and process cost.</a:t>
            </a:r>
            <a:endParaRPr lang="ar-IQ" sz="2300" i="0" dirty="0"/>
          </a:p>
        </p:txBody>
      </p:sp>
      <p:sp>
        <p:nvSpPr>
          <p:cNvPr id="6" name="عنصر نائب للمحتوى 2"/>
          <p:cNvSpPr txBox="1">
            <a:spLocks/>
          </p:cNvSpPr>
          <p:nvPr/>
        </p:nvSpPr>
        <p:spPr bwMode="auto">
          <a:xfrm>
            <a:off x="533400" y="3352800"/>
            <a:ext cx="8229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00FFFF"/>
                </a:solidFill>
                <a:latin typeface="Times New Roman" pitchFamily="18" charset="0"/>
                <a:cs typeface="Times New Roman" pitchFamily="18" charset="0"/>
              </a:rPr>
              <a:t>Indirect </a:t>
            </a:r>
            <a:r>
              <a:rPr lang="en-US" i="0" dirty="0" smtClean="0">
                <a:solidFill>
                  <a:srgbClr val="00FFFF"/>
                </a:solidFill>
                <a:latin typeface="Times New Roman" pitchFamily="18" charset="0"/>
                <a:cs typeface="Times New Roman" pitchFamily="18" charset="0"/>
              </a:rPr>
              <a:t>Benefits:</a:t>
            </a:r>
            <a:endParaRPr lang="en-US" i="0" dirty="0">
              <a:solidFill>
                <a:srgbClr val="00FFFF"/>
              </a:solidFill>
              <a:latin typeface="Times New Roman" pitchFamily="18" charset="0"/>
              <a:cs typeface="Times New Roman" pitchFamily="18" charset="0"/>
            </a:endParaRPr>
          </a:p>
          <a:p>
            <a:pPr marL="0" indent="0" algn="justLow">
              <a:buNone/>
            </a:pPr>
            <a:r>
              <a:rPr lang="en-US" sz="2300" i="0" dirty="0">
                <a:solidFill>
                  <a:srgbClr val="FF99FF"/>
                </a:solidFill>
                <a:latin typeface="Times New Roman" pitchFamily="18" charset="0"/>
                <a:cs typeface="Times New Roman" pitchFamily="18" charset="0"/>
              </a:rPr>
              <a:t>a) Reduction in pollution: </a:t>
            </a:r>
            <a:r>
              <a:rPr lang="en-US" sz="2300" i="0" dirty="0">
                <a:solidFill>
                  <a:srgbClr val="FFFF00"/>
                </a:solidFill>
                <a:latin typeface="Times New Roman" pitchFamily="18" charset="0"/>
                <a:cs typeface="Times New Roman" pitchFamily="18" charset="0"/>
              </a:rPr>
              <a:t>A number of toxic combustible wastes such as carbon monoxide gas, sour gas, carbon black off gases, oil sludge, Acrylonitrile and other plastic chemicals </a:t>
            </a:r>
            <a:r>
              <a:rPr lang="en-US" sz="2300" i="0" dirty="0" err="1">
                <a:solidFill>
                  <a:srgbClr val="FFFF00"/>
                </a:solidFill>
                <a:latin typeface="Times New Roman" pitchFamily="18" charset="0"/>
                <a:cs typeface="Times New Roman" pitchFamily="18" charset="0"/>
              </a:rPr>
              <a:t>etc</a:t>
            </a:r>
            <a:r>
              <a:rPr lang="en-US" sz="2300" i="0" dirty="0">
                <a:solidFill>
                  <a:srgbClr val="FFFF00"/>
                </a:solidFill>
                <a:latin typeface="Times New Roman" pitchFamily="18" charset="0"/>
                <a:cs typeface="Times New Roman" pitchFamily="18" charset="0"/>
              </a:rPr>
              <a:t>, releasing to atmosphere if/when burnt in the incinerators serves dual purpose i.e. recovers heat and reduces the environmental pollution </a:t>
            </a:r>
            <a:r>
              <a:rPr lang="en-US" sz="2300" i="0" dirty="0" smtClean="0">
                <a:solidFill>
                  <a:srgbClr val="FFFF00"/>
                </a:solidFill>
                <a:latin typeface="Times New Roman" pitchFamily="18" charset="0"/>
                <a:cs typeface="Times New Roman" pitchFamily="18" charset="0"/>
              </a:rPr>
              <a:t>levels.</a:t>
            </a:r>
            <a:endParaRPr lang="ar-IQ" sz="2300" i="0" dirty="0"/>
          </a:p>
        </p:txBody>
      </p:sp>
    </p:spTree>
    <p:extLst>
      <p:ext uri="{BB962C8B-B14F-4D97-AF65-F5344CB8AC3E}">
        <p14:creationId xmlns:p14="http://schemas.microsoft.com/office/powerpoint/2010/main" val="381173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0" end="0"/>
                                            </p:txEl>
                                          </p:spTgt>
                                        </p:tgtEl>
                                      </p:cBhvr>
                                    </p:animEffect>
                                    <p:animScale>
                                      <p:cBhvr>
                                        <p:cTn id="12" dur="250" autoRev="1" fill="hold"/>
                                        <p:tgtEl>
                                          <p:spTgt spid="3">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5">
                                            <p:txEl>
                                              <p:pRg st="0" end="0"/>
                                            </p:txEl>
                                          </p:spTgt>
                                        </p:tgtEl>
                                      </p:cBhvr>
                                    </p:animEffect>
                                    <p:animScale>
                                      <p:cBhvr>
                                        <p:cTn id="17" dur="250" autoRev="1" fill="hold"/>
                                        <p:tgtEl>
                                          <p:spTgt spid="5">
                                            <p:txEl>
                                              <p:pRg st="0" end="0"/>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5">
                                            <p:txEl>
                                              <p:pRg st="1" end="1"/>
                                            </p:txEl>
                                          </p:spTgt>
                                        </p:tgtEl>
                                      </p:cBhvr>
                                    </p:animEffect>
                                    <p:animScale>
                                      <p:cBhvr>
                                        <p:cTn id="22" dur="250" autoRev="1" fill="hold"/>
                                        <p:tgtEl>
                                          <p:spTgt spid="5">
                                            <p:txEl>
                                              <p:pRg st="1" end="1"/>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6">
                                            <p:txEl>
                                              <p:pRg st="0" end="0"/>
                                            </p:txEl>
                                          </p:spTgt>
                                        </p:tgtEl>
                                      </p:cBhvr>
                                    </p:animEffect>
                                    <p:animScale>
                                      <p:cBhvr>
                                        <p:cTn id="27" dur="250" autoRev="1" fill="hold"/>
                                        <p:tgtEl>
                                          <p:spTgt spid="6">
                                            <p:txEl>
                                              <p:pRg st="0" end="0"/>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6">
                                            <p:txEl>
                                              <p:pRg st="1" end="1"/>
                                            </p:txEl>
                                          </p:spTgt>
                                        </p:tgtEl>
                                      </p:cBhvr>
                                    </p:animEffect>
                                    <p:animScale>
                                      <p:cBhvr>
                                        <p:cTn id="32" dur="250" autoRev="1" fill="hold"/>
                                        <p:tgtEl>
                                          <p:spTgt spid="6">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build="p"/>
      <p:bldP spid="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صر نائب للمحتوى 2"/>
          <p:cNvSpPr txBox="1">
            <a:spLocks/>
          </p:cNvSpPr>
          <p:nvPr/>
        </p:nvSpPr>
        <p:spPr bwMode="auto">
          <a:xfrm>
            <a:off x="609600" y="381000"/>
            <a:ext cx="5867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a:solidFill>
                  <a:srgbClr val="FFFF00"/>
                </a:solidFill>
                <a:latin typeface="Times New Roman" pitchFamily="18" charset="0"/>
                <a:cs typeface="Times New Roman" pitchFamily="18" charset="0"/>
              </a:rPr>
              <a:t>the reduction in required cooling </a:t>
            </a:r>
            <a:r>
              <a:rPr lang="en-US" i="0" dirty="0" smtClean="0">
                <a:solidFill>
                  <a:srgbClr val="FFFF00"/>
                </a:solidFill>
                <a:latin typeface="Times New Roman" pitchFamily="18" charset="0"/>
                <a:cs typeface="Times New Roman" pitchFamily="18" charset="0"/>
              </a:rPr>
              <a:t>energy is:</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1" name="مستطيل 10"/>
              <p:cNvSpPr/>
              <p:nvPr/>
            </p:nvSpPr>
            <p:spPr>
              <a:xfrm>
                <a:off x="762000" y="1143000"/>
                <a:ext cx="5410200" cy="490199"/>
              </a:xfrm>
              <a:prstGeom prst="rect">
                <a:avLst/>
              </a:prstGeom>
              <a:solidFill>
                <a:srgbClr val="FFFFCC"/>
              </a:solidFill>
            </p:spPr>
            <p:txBody>
              <a:bodyPr wrap="square">
                <a:spAutoFit/>
              </a:bodyPr>
              <a:lstStyle/>
              <a:p>
                <a:pPr>
                  <a:lnSpc>
                    <a:spcPct val="115000"/>
                  </a:lnSpc>
                  <a:spcAft>
                    <a:spcPts val="1000"/>
                  </a:spcAft>
                </a:pPr>
                <a:r>
                  <a:rPr lang="en-US" i="0" dirty="0" smtClean="0">
                    <a:solidFill>
                      <a:srgbClr val="FF0000"/>
                    </a:solidFill>
                    <a:ea typeface="Cambria Math"/>
                    <a:cs typeface="Arial"/>
                  </a:rPr>
                  <a:t>Q </a:t>
                </a:r>
                <a:r>
                  <a:rPr lang="en-US" dirty="0" smtClean="0">
                    <a:solidFill>
                      <a:srgbClr val="FF0000"/>
                    </a:solidFill>
                    <a:ea typeface="Cambria Math"/>
                    <a:cs typeface="Arial"/>
                  </a:rPr>
                  <a:t>= </a:t>
                </a:r>
                <a14:m>
                  <m:oMath xmlns:m="http://schemas.openxmlformats.org/officeDocument/2006/math">
                    <m:r>
                      <a:rPr lang="en-US" i="1" smtClean="0">
                        <a:solidFill>
                          <a:srgbClr val="FF0000"/>
                        </a:solidFill>
                        <a:latin typeface="Cambria Math"/>
                        <a:ea typeface="Cambria Math"/>
                        <a:cs typeface="Arial"/>
                      </a:rPr>
                      <m:t>𝜀</m:t>
                    </m:r>
                    <m:r>
                      <a:rPr lang="en-US" i="1" smtClean="0">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𝑚</m:t>
                        </m:r>
                      </m:e>
                      <m:sub>
                        <m:r>
                          <a:rPr lang="en-US">
                            <a:solidFill>
                              <a:srgbClr val="FF0000"/>
                            </a:solidFill>
                            <a:latin typeface="Cambria Math"/>
                            <a:ea typeface="Cambria Math"/>
                            <a:cs typeface="Arial"/>
                          </a:rPr>
                          <m:t>𝑚𝑖𝑛</m:t>
                        </m:r>
                      </m:sub>
                    </m:sSub>
                    <m:d>
                      <m:dPr>
                        <m:ctrlPr>
                          <a:rPr lang="en-US" i="1">
                            <a:solidFill>
                              <a:srgbClr val="FF0000"/>
                            </a:solidFill>
                            <a:latin typeface="Cambria Math"/>
                            <a:ea typeface="Cambria Math"/>
                            <a:cs typeface="Arial"/>
                          </a:rPr>
                        </m:ctrlPr>
                      </m:dPr>
                      <m:e>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1</m:t>
                            </m:r>
                          </m:sub>
                        </m:sSub>
                        <m:r>
                          <a:rPr lang="en-US">
                            <a:solidFill>
                              <a:srgbClr val="FF0000"/>
                            </a:solidFill>
                            <a:latin typeface="Cambria Math"/>
                            <a:ea typeface="Cambria Math"/>
                            <a:cs typeface="Arial"/>
                          </a:rPr>
                          <m:t>−</m:t>
                        </m:r>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4</m:t>
                            </m:r>
                          </m:sub>
                        </m:sSub>
                      </m:e>
                    </m:d>
                  </m:oMath>
                </a14:m>
                <a:endParaRPr lang="en-US" sz="1600" dirty="0">
                  <a:solidFill>
                    <a:srgbClr val="FF0000"/>
                  </a:solidFill>
                  <a:effectLst/>
                  <a:latin typeface="Calibri"/>
                  <a:ea typeface="Calibri"/>
                  <a:cs typeface="Arial"/>
                </a:endParaRPr>
              </a:p>
            </p:txBody>
          </p:sp>
        </mc:Choice>
        <mc:Fallback xmlns="">
          <p:sp>
            <p:nvSpPr>
              <p:cNvPr id="11" name="مستطيل 10"/>
              <p:cNvSpPr>
                <a:spLocks noRot="1" noChangeAspect="1" noMove="1" noResize="1" noEditPoints="1" noAdjustHandles="1" noChangeArrowheads="1" noChangeShapeType="1" noTextEdit="1"/>
              </p:cNvSpPr>
              <p:nvPr/>
            </p:nvSpPr>
            <p:spPr>
              <a:xfrm>
                <a:off x="762000" y="1143000"/>
                <a:ext cx="5410200" cy="490199"/>
              </a:xfrm>
              <a:prstGeom prst="rect">
                <a:avLst/>
              </a:prstGeom>
              <a:blipFill rotWithShape="1">
                <a:blip r:embed="rId2"/>
                <a:stretch>
                  <a:fillRect l="-1689" t="-5000" b="-26250"/>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12" name="مستطيل 11"/>
              <p:cNvSpPr/>
              <p:nvPr/>
            </p:nvSpPr>
            <p:spPr>
              <a:xfrm>
                <a:off x="752900" y="1981200"/>
                <a:ext cx="7933900" cy="490199"/>
              </a:xfrm>
              <a:prstGeom prst="rect">
                <a:avLst/>
              </a:prstGeom>
              <a:solidFill>
                <a:srgbClr val="FFFFCC"/>
              </a:solidFill>
            </p:spPr>
            <p:txBody>
              <a:bodyPr wrap="square">
                <a:spAutoFit/>
              </a:bodyPr>
              <a:lstStyle/>
              <a:p>
                <a:pPr>
                  <a:lnSpc>
                    <a:spcPct val="115000"/>
                  </a:lnSpc>
                  <a:spcAft>
                    <a:spcPts val="1000"/>
                  </a:spcAft>
                </a:pPr>
                <a:r>
                  <a:rPr lang="en-US" i="0" dirty="0" smtClean="0">
                    <a:solidFill>
                      <a:srgbClr val="FF0000"/>
                    </a:solidFill>
                    <a:latin typeface="Cambria Math"/>
                    <a:ea typeface="Cambria Math"/>
                    <a:cs typeface="Arial"/>
                  </a:rPr>
                  <a:t>Q =0</a:t>
                </a:r>
                <a14:m>
                  <m:oMath xmlns:m="http://schemas.openxmlformats.org/officeDocument/2006/math">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6</m:t>
                    </m:r>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1</m:t>
                    </m:r>
                    <m:r>
                      <a:rPr lang="en-US" i="0">
                        <a:solidFill>
                          <a:srgbClr val="FF0000"/>
                        </a:solidFill>
                        <a:latin typeface="Cambria Math"/>
                        <a:ea typeface="Cambria Math"/>
                        <a:cs typeface="Arial"/>
                      </a:rPr>
                      <m:t>.</m:t>
                    </m:r>
                    <m:r>
                      <a:rPr lang="en-US" i="0">
                        <a:solidFill>
                          <a:srgbClr val="FF0000"/>
                        </a:solidFill>
                        <a:latin typeface="Cambria Math"/>
                        <a:ea typeface="Cambria Math"/>
                        <a:cs typeface="Arial"/>
                      </a:rPr>
                      <m:t>13</m:t>
                    </m:r>
                    <m:r>
                      <a:rPr lang="en-US" i="0">
                        <a:solidFill>
                          <a:srgbClr val="FF0000"/>
                        </a:solidFill>
                        <a:latin typeface="Cambria Math"/>
                        <a:ea typeface="Cambria Math"/>
                        <a:cs typeface="Arial"/>
                      </a:rPr>
                      <m:t>×</m:t>
                    </m:r>
                    <m:r>
                      <a:rPr lang="en-US" b="0" i="0" smtClean="0">
                        <a:solidFill>
                          <a:srgbClr val="FF0000"/>
                        </a:solidFill>
                        <a:latin typeface="Cambria Math"/>
                        <a:ea typeface="Cambria Math"/>
                        <a:cs typeface="Arial"/>
                      </a:rPr>
                      <m:t>4</m:t>
                    </m:r>
                    <m:r>
                      <a:rPr lang="en-US" i="0">
                        <a:solidFill>
                          <a:srgbClr val="FF0000"/>
                        </a:solidFill>
                        <a:latin typeface="Cambria Math"/>
                        <a:ea typeface="Cambria Math"/>
                        <a:cs typeface="Arial"/>
                      </a:rPr>
                      <m:t>.</m:t>
                    </m:r>
                    <m:r>
                      <a:rPr lang="en-US" b="0" i="0" smtClean="0">
                        <a:solidFill>
                          <a:srgbClr val="FF0000"/>
                        </a:solidFill>
                        <a:latin typeface="Cambria Math"/>
                        <a:ea typeface="Cambria Math"/>
                        <a:cs typeface="Arial"/>
                      </a:rPr>
                      <m:t>53</m:t>
                    </m:r>
                    <m:r>
                      <a:rPr lang="en-US">
                        <a:solidFill>
                          <a:srgbClr val="FF0000"/>
                        </a:solidFill>
                        <a:latin typeface="Cambria Math"/>
                        <a:ea typeface="Cambria Math"/>
                        <a:cs typeface="Arial"/>
                      </a:rPr>
                      <m:t>×</m:t>
                    </m:r>
                    <m:d>
                      <m:dPr>
                        <m:ctrlPr>
                          <a:rPr lang="en-US" i="1">
                            <a:solidFill>
                              <a:srgbClr val="FF0000"/>
                            </a:solidFill>
                            <a:latin typeface="Cambria Math"/>
                            <a:ea typeface="Cambria Math"/>
                            <a:cs typeface="Arial"/>
                          </a:rPr>
                        </m:ctrlPr>
                      </m:dPr>
                      <m:e>
                        <m:r>
                          <a:rPr lang="en-US">
                            <a:solidFill>
                              <a:srgbClr val="FF0000"/>
                            </a:solidFill>
                            <a:latin typeface="Cambria Math"/>
                            <a:ea typeface="Cambria Math"/>
                            <a:cs typeface="Arial"/>
                          </a:rPr>
                          <m:t>75925</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47499</m:t>
                        </m:r>
                      </m:e>
                    </m:d>
                    <m:r>
                      <a:rPr lang="en-US">
                        <a:solidFill>
                          <a:srgbClr val="FF0000"/>
                        </a:solidFill>
                        <a:latin typeface="Cambria Math"/>
                        <a:ea typeface="Cambria Math"/>
                        <a:cs typeface="Arial"/>
                      </a:rPr>
                      <m:t>=</m:t>
                    </m:r>
                    <m:r>
                      <a:rPr lang="en-US" b="0" i="1" smtClean="0">
                        <a:solidFill>
                          <a:srgbClr val="FF0000"/>
                        </a:solidFill>
                        <a:latin typeface="Cambria Math"/>
                        <a:ea typeface="Cambria Math"/>
                        <a:cs typeface="Arial"/>
                      </a:rPr>
                      <m:t>87306</m:t>
                    </m:r>
                    <m:r>
                      <a:rPr lang="en-US">
                        <a:solidFill>
                          <a:srgbClr val="FF0000"/>
                        </a:solidFill>
                        <a:latin typeface="Cambria Math"/>
                        <a:ea typeface="Cambria Math"/>
                        <a:cs typeface="Arial"/>
                      </a:rPr>
                      <m:t> </m:t>
                    </m:r>
                    <m:r>
                      <a:rPr lang="en-US">
                        <a:solidFill>
                          <a:srgbClr val="FF0000"/>
                        </a:solidFill>
                        <a:latin typeface="Cambria Math"/>
                        <a:ea typeface="Cambria Math"/>
                        <a:cs typeface="Arial"/>
                      </a:rPr>
                      <m:t>𝑊</m:t>
                    </m:r>
                  </m:oMath>
                </a14:m>
                <a:endParaRPr lang="en-US" dirty="0">
                  <a:solidFill>
                    <a:srgbClr val="FF0000"/>
                  </a:solidFill>
                  <a:latin typeface="Cambria Math"/>
                  <a:ea typeface="Cambria Math"/>
                  <a:cs typeface="Arial"/>
                </a:endParaRPr>
              </a:p>
            </p:txBody>
          </p:sp>
        </mc:Choice>
        <mc:Fallback xmlns="">
          <p:sp>
            <p:nvSpPr>
              <p:cNvPr id="12" name="مستطيل 11"/>
              <p:cNvSpPr>
                <a:spLocks noRot="1" noChangeAspect="1" noMove="1" noResize="1" noEditPoints="1" noAdjustHandles="1" noChangeArrowheads="1" noChangeShapeType="1" noTextEdit="1"/>
              </p:cNvSpPr>
              <p:nvPr/>
            </p:nvSpPr>
            <p:spPr>
              <a:xfrm>
                <a:off x="752900" y="1981200"/>
                <a:ext cx="7933900" cy="490199"/>
              </a:xfrm>
              <a:prstGeom prst="rect">
                <a:avLst/>
              </a:prstGeom>
              <a:blipFill rotWithShape="1">
                <a:blip r:embed="rId3"/>
                <a:stretch>
                  <a:fillRect l="-1230" t="-6250" b="-26250"/>
                </a:stretch>
              </a:blipFill>
            </p:spPr>
            <p:txBody>
              <a:bodyPr/>
              <a:lstStyle/>
              <a:p>
                <a:r>
                  <a:rPr lang="ar-IQ">
                    <a:noFill/>
                  </a:rPr>
                  <a:t> </a:t>
                </a:r>
              </a:p>
            </p:txBody>
          </p:sp>
        </mc:Fallback>
      </mc:AlternateContent>
    </p:spTree>
    <p:extLst>
      <p:ext uri="{BB962C8B-B14F-4D97-AF65-F5344CB8AC3E}">
        <p14:creationId xmlns:p14="http://schemas.microsoft.com/office/powerpoint/2010/main" val="98896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heel(1)">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2"/>
          <p:cNvSpPr txBox="1">
            <a:spLocks/>
          </p:cNvSpPr>
          <p:nvPr/>
        </p:nvSpPr>
        <p:spPr bwMode="auto">
          <a:xfrm>
            <a:off x="484926" y="381000"/>
            <a:ext cx="1801074"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Example 3:</a:t>
            </a:r>
            <a:endParaRPr lang="ar-IQ" i="0" dirty="0">
              <a:solidFill>
                <a:srgbClr val="FFFF00"/>
              </a:solidFill>
              <a:latin typeface="Times New Roman" pitchFamily="18" charset="0"/>
              <a:cs typeface="Times New Roman" pitchFamily="18" charset="0"/>
            </a:endParaRPr>
          </a:p>
        </p:txBody>
      </p:sp>
      <p:sp>
        <p:nvSpPr>
          <p:cNvPr id="5" name="عنصر نائب للمحتوى 2"/>
          <p:cNvSpPr txBox="1">
            <a:spLocks/>
          </p:cNvSpPr>
          <p:nvPr/>
        </p:nvSpPr>
        <p:spPr bwMode="auto">
          <a:xfrm>
            <a:off x="484927" y="909144"/>
            <a:ext cx="8229600" cy="2748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chemeClr val="tx1"/>
                </a:solidFill>
                <a:latin typeface="Times New Roman" pitchFamily="18" charset="0"/>
                <a:cs typeface="Times New Roman" pitchFamily="18" charset="0"/>
              </a:rPr>
              <a:t>Calculate the dimension of a metal counter flow plate heat exchanger to recover the heat from warm moist air from a drier which is used to preheat the incoming cold air. The moist air flow rate =0.1 kg/s at 60 ̊ C and the cold air flow rate =0.08 kg/s at    10 ̊ C. the specific heat of the gases is 1000 J/kg ̊ C. the cold air is required to be heated to 50 ̊ C . Heat transfer coefficients of 50 and 60 W/m2 ̊ C on the hot and cold sides may be anticipated.</a:t>
            </a:r>
            <a:endParaRPr lang="ar-IQ" i="0" dirty="0">
              <a:solidFill>
                <a:schemeClr val="tx1"/>
              </a:solidFill>
              <a:latin typeface="Times New Roman" pitchFamily="18" charset="0"/>
              <a:cs typeface="Times New Roman" pitchFamily="18" charset="0"/>
            </a:endParaRPr>
          </a:p>
        </p:txBody>
      </p:sp>
      <p:sp>
        <p:nvSpPr>
          <p:cNvPr id="6" name="عنصر نائب للمحتوى 2"/>
          <p:cNvSpPr txBox="1">
            <a:spLocks/>
          </p:cNvSpPr>
          <p:nvPr/>
        </p:nvSpPr>
        <p:spPr bwMode="auto">
          <a:xfrm>
            <a:off x="519046" y="3543300"/>
            <a:ext cx="142007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Solution:</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0" name="مستطيل 9"/>
              <p:cNvSpPr/>
              <p:nvPr/>
            </p:nvSpPr>
            <p:spPr>
              <a:xfrm>
                <a:off x="519047" y="4076700"/>
                <a:ext cx="2909954" cy="67813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𝑄</m:t>
                      </m:r>
                      <m:r>
                        <a:rPr lang="en-US" i="1" smtClean="0">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𝑐</m:t>
                          </m:r>
                        </m:sub>
                      </m:sSub>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𝐶</m:t>
                          </m:r>
                        </m:e>
                        <m:sub>
                          <m:r>
                            <a:rPr lang="en-US" b="0" i="1" smtClean="0">
                              <a:solidFill>
                                <a:srgbClr val="FF0000"/>
                              </a:solidFill>
                              <a:latin typeface="Cambria Math"/>
                              <a:ea typeface="Cambria Math"/>
                              <a:cs typeface="Arial"/>
                            </a:rPr>
                            <m:t>𝑝</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𝑐</m:t>
                          </m:r>
                        </m:sub>
                      </m:sSub>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𝑐</m:t>
                          </m:r>
                        </m:sub>
                      </m:sSub>
                    </m:oMath>
                  </m:oMathPara>
                </a14:m>
                <a:endParaRPr lang="en-US" sz="1600" dirty="0">
                  <a:solidFill>
                    <a:srgbClr val="FF0000"/>
                  </a:solidFill>
                  <a:effectLst/>
                  <a:latin typeface="Calibri"/>
                  <a:ea typeface="Calibri"/>
                  <a:cs typeface="Arial"/>
                </a:endParaRPr>
              </a:p>
            </p:txBody>
          </p:sp>
        </mc:Choice>
        <mc:Fallback xmlns="">
          <p:sp>
            <p:nvSpPr>
              <p:cNvPr id="10" name="مستطيل 9"/>
              <p:cNvSpPr>
                <a:spLocks noRot="1" noChangeAspect="1" noMove="1" noResize="1" noEditPoints="1" noAdjustHandles="1" noChangeArrowheads="1" noChangeShapeType="1" noTextEdit="1"/>
              </p:cNvSpPr>
              <p:nvPr/>
            </p:nvSpPr>
            <p:spPr>
              <a:xfrm>
                <a:off x="519047" y="4076700"/>
                <a:ext cx="2909954" cy="67813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مستطيل 6"/>
              <p:cNvSpPr/>
              <p:nvPr/>
            </p:nvSpPr>
            <p:spPr>
              <a:xfrm>
                <a:off x="484142" y="5257800"/>
                <a:ext cx="6145258" cy="64530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𝑄</m:t>
                      </m:r>
                      <m:r>
                        <a:rPr lang="en-US" i="1" smtClean="0">
                          <a:solidFill>
                            <a:srgbClr val="FF0000"/>
                          </a:solidFill>
                          <a:latin typeface="Cambria Math"/>
                          <a:ea typeface="Cambria Math"/>
                          <a:cs typeface="Arial"/>
                        </a:rPr>
                        <m:t>=</m:t>
                      </m:r>
                      <m:r>
                        <a:rPr lang="en-US">
                          <a:solidFill>
                            <a:srgbClr val="FF0000"/>
                          </a:solidFill>
                          <a:latin typeface="Cambria Math"/>
                          <a:ea typeface="Cambria Math"/>
                          <a:cs typeface="Arial"/>
                        </a:rPr>
                        <m:t>0</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08</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1000</m:t>
                      </m:r>
                      <m:r>
                        <a:rPr lang="en-US">
                          <a:solidFill>
                            <a:srgbClr val="FF0000"/>
                          </a:solidFill>
                          <a:latin typeface="Cambria Math"/>
                          <a:ea typeface="Cambria Math"/>
                          <a:cs typeface="Arial"/>
                        </a:rPr>
                        <m:t>×</m:t>
                      </m:r>
                      <m:d>
                        <m:dPr>
                          <m:ctrlPr>
                            <a:rPr lang="en-US" i="1">
                              <a:solidFill>
                                <a:srgbClr val="FF0000"/>
                              </a:solidFill>
                              <a:latin typeface="Cambria Math"/>
                              <a:ea typeface="Cambria Math"/>
                              <a:cs typeface="Arial"/>
                            </a:rPr>
                          </m:ctrlPr>
                        </m:dPr>
                        <m:e>
                          <m:r>
                            <a:rPr lang="en-US">
                              <a:solidFill>
                                <a:srgbClr val="FF0000"/>
                              </a:solidFill>
                              <a:latin typeface="Cambria Math"/>
                              <a:ea typeface="Cambria Math"/>
                              <a:cs typeface="Arial"/>
                            </a:rPr>
                            <m:t>50</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10</m:t>
                          </m:r>
                        </m:e>
                      </m:d>
                      <m:r>
                        <a:rPr lang="en-US">
                          <a:solidFill>
                            <a:srgbClr val="FF0000"/>
                          </a:solidFill>
                          <a:latin typeface="Cambria Math"/>
                          <a:ea typeface="Cambria Math"/>
                          <a:cs typeface="Arial"/>
                        </a:rPr>
                        <m:t>=</m:t>
                      </m:r>
                      <m:r>
                        <a:rPr lang="en-US">
                          <a:solidFill>
                            <a:srgbClr val="FF0000"/>
                          </a:solidFill>
                          <a:latin typeface="Cambria Math"/>
                          <a:ea typeface="Cambria Math"/>
                          <a:cs typeface="Arial"/>
                        </a:rPr>
                        <m:t>3200</m:t>
                      </m:r>
                      <m:r>
                        <a:rPr lang="en-US">
                          <a:solidFill>
                            <a:srgbClr val="FF0000"/>
                          </a:solidFill>
                          <a:latin typeface="Cambria Math"/>
                          <a:ea typeface="Cambria Math"/>
                          <a:cs typeface="Arial"/>
                        </a:rPr>
                        <m:t>𝑊</m:t>
                      </m:r>
                    </m:oMath>
                  </m:oMathPara>
                </a14:m>
                <a:endParaRPr lang="en-US" sz="16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484142" y="5257800"/>
                <a:ext cx="6145258" cy="645305"/>
              </a:xfrm>
              <a:prstGeom prst="rect">
                <a:avLst/>
              </a:prstGeom>
              <a:blipFill rotWithShape="1">
                <a:blip r:embed="rId3"/>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383657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Vertic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0"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مستطيل 3"/>
              <p:cNvSpPr/>
              <p:nvPr/>
            </p:nvSpPr>
            <p:spPr>
              <a:xfrm>
                <a:off x="519047" y="457200"/>
                <a:ext cx="2909954" cy="67813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𝑄</m:t>
                      </m:r>
                      <m:r>
                        <a:rPr lang="en-US" i="1" smtClean="0">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𝑚</m:t>
                          </m:r>
                        </m:e>
                        <m:sub>
                          <m:r>
                            <a:rPr lang="en-US" b="0" i="1" smtClean="0">
                              <a:solidFill>
                                <a:srgbClr val="FF0000"/>
                              </a:solidFill>
                              <a:latin typeface="Cambria Math"/>
                              <a:ea typeface="Cambria Math"/>
                              <a:cs typeface="Arial"/>
                            </a:rPr>
                            <m:t>h</m:t>
                          </m:r>
                        </m:sub>
                      </m:sSub>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𝐶</m:t>
                          </m:r>
                        </m:e>
                        <m:sub>
                          <m:r>
                            <a:rPr lang="en-US" b="0" i="1" smtClean="0">
                              <a:solidFill>
                                <a:srgbClr val="FF0000"/>
                              </a:solidFill>
                              <a:latin typeface="Cambria Math"/>
                              <a:ea typeface="Cambria Math"/>
                              <a:cs typeface="Arial"/>
                            </a:rPr>
                            <m:t>𝑝</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h</m:t>
                          </m:r>
                        </m:sub>
                      </m:sSub>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h</m:t>
                          </m:r>
                        </m:sub>
                      </m:sSub>
                    </m:oMath>
                  </m:oMathPara>
                </a14:m>
                <a:endParaRPr lang="en-US" sz="1600" dirty="0">
                  <a:solidFill>
                    <a:srgbClr val="FF0000"/>
                  </a:solidFill>
                  <a:effectLst/>
                  <a:latin typeface="Calibri"/>
                  <a:ea typeface="Calibri"/>
                  <a:cs typeface="Arial"/>
                </a:endParaRPr>
              </a:p>
            </p:txBody>
          </p:sp>
        </mc:Choice>
        <mc:Fallback xmlns="">
          <p:sp>
            <p:nvSpPr>
              <p:cNvPr id="4" name="مستطيل 3"/>
              <p:cNvSpPr>
                <a:spLocks noRot="1" noChangeAspect="1" noMove="1" noResize="1" noEditPoints="1" noAdjustHandles="1" noChangeArrowheads="1" noChangeShapeType="1" noTextEdit="1"/>
              </p:cNvSpPr>
              <p:nvPr/>
            </p:nvSpPr>
            <p:spPr>
              <a:xfrm>
                <a:off x="519047" y="457200"/>
                <a:ext cx="2909954" cy="678134"/>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مستطيل 4"/>
              <p:cNvSpPr/>
              <p:nvPr/>
            </p:nvSpPr>
            <p:spPr>
              <a:xfrm>
                <a:off x="484142" y="1524000"/>
                <a:ext cx="5078458" cy="69993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3200</m:t>
                      </m:r>
                      <m:r>
                        <a:rPr lang="en-US" i="1" smtClean="0">
                          <a:solidFill>
                            <a:srgbClr val="FF0000"/>
                          </a:solidFill>
                          <a:latin typeface="Cambria Math"/>
                          <a:ea typeface="Cambria Math"/>
                          <a:cs typeface="Arial"/>
                        </a:rPr>
                        <m:t>=</m:t>
                      </m:r>
                      <m:r>
                        <a:rPr lang="en-US">
                          <a:solidFill>
                            <a:srgbClr val="FF0000"/>
                          </a:solidFill>
                          <a:latin typeface="Cambria Math"/>
                          <a:ea typeface="Cambria Math"/>
                          <a:cs typeface="Arial"/>
                        </a:rPr>
                        <m:t>0</m:t>
                      </m:r>
                      <m:r>
                        <a:rPr lang="en-US">
                          <a:solidFill>
                            <a:srgbClr val="FF0000"/>
                          </a:solidFill>
                          <a:latin typeface="Cambria Math"/>
                          <a:ea typeface="Cambria Math"/>
                          <a:cs typeface="Arial"/>
                        </a:rPr>
                        <m:t>.</m:t>
                      </m:r>
                      <m:r>
                        <a:rPr lang="en-US" i="1" smtClean="0">
                          <a:solidFill>
                            <a:srgbClr val="FF0000"/>
                          </a:solidFill>
                          <a:latin typeface="Cambria Math"/>
                          <a:ea typeface="Cambria Math"/>
                          <a:cs typeface="Arial"/>
                        </a:rPr>
                        <m:t> </m:t>
                      </m:r>
                      <m:r>
                        <a:rPr lang="en-US" b="0" i="1" smtClean="0">
                          <a:solidFill>
                            <a:srgbClr val="FF0000"/>
                          </a:solidFill>
                          <a:latin typeface="Cambria Math"/>
                          <a:ea typeface="Cambria Math"/>
                          <a:cs typeface="Arial"/>
                        </a:rPr>
                        <m:t>1</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1000</m:t>
                      </m:r>
                      <m:r>
                        <a:rPr lang="en-US">
                          <a:solidFill>
                            <a:srgbClr val="FF0000"/>
                          </a:solidFill>
                          <a:latin typeface="Cambria Math"/>
                          <a:ea typeface="Cambria Math"/>
                          <a:cs typeface="Arial"/>
                        </a:rPr>
                        <m:t>×</m:t>
                      </m:r>
                      <m:d>
                        <m:dPr>
                          <m:ctrlPr>
                            <a:rPr lang="en-US" i="1">
                              <a:solidFill>
                                <a:srgbClr val="FF0000"/>
                              </a:solidFill>
                              <a:latin typeface="Cambria Math"/>
                              <a:ea typeface="Cambria Math"/>
                              <a:cs typeface="Arial"/>
                            </a:rPr>
                          </m:ctrlPr>
                        </m:dPr>
                        <m:e>
                          <m:r>
                            <a:rPr lang="en-US" b="0" i="1" smtClean="0">
                              <a:solidFill>
                                <a:srgbClr val="FF0000"/>
                              </a:solidFill>
                              <a:latin typeface="Cambria Math"/>
                              <a:ea typeface="Cambria Math"/>
                              <a:cs typeface="Arial"/>
                            </a:rPr>
                            <m:t>6</m:t>
                          </m:r>
                          <m:r>
                            <a:rPr lang="en-US">
                              <a:solidFill>
                                <a:srgbClr val="FF0000"/>
                              </a:solidFill>
                              <a:latin typeface="Cambria Math"/>
                              <a:ea typeface="Cambria Math"/>
                              <a:cs typeface="Arial"/>
                            </a:rPr>
                            <m:t>0</m:t>
                          </m:r>
                          <m:r>
                            <a:rPr lang="en-US">
                              <a:solidFill>
                                <a:srgbClr val="FF0000"/>
                              </a:solidFill>
                              <a:latin typeface="Cambria Math"/>
                              <a:ea typeface="Cambria Math"/>
                              <a:cs typeface="Arial"/>
                            </a:rPr>
                            <m:t>−</m:t>
                          </m:r>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h</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𝑜</m:t>
                              </m:r>
                            </m:sub>
                          </m:sSub>
                        </m:e>
                      </m:d>
                    </m:oMath>
                  </m:oMathPara>
                </a14:m>
                <a:endParaRPr lang="en-US" sz="16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84142" y="1524000"/>
                <a:ext cx="5078458" cy="699935"/>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84142" y="2590800"/>
                <a:ext cx="2716258" cy="689869"/>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a:ea typeface="Cambria Math"/>
                              <a:cs typeface="Arial"/>
                            </a:rPr>
                          </m:ctrlPr>
                        </m:sSubPr>
                        <m:e>
                          <m:r>
                            <a:rPr lang="en-US">
                              <a:solidFill>
                                <a:srgbClr val="FF0000"/>
                              </a:solidFill>
                              <a:latin typeface="Cambria Math"/>
                              <a:ea typeface="Cambria Math"/>
                              <a:cs typeface="Arial"/>
                            </a:rPr>
                            <m:t>𝑇</m:t>
                          </m:r>
                        </m:e>
                        <m:sub>
                          <m:r>
                            <a:rPr lang="en-US">
                              <a:solidFill>
                                <a:srgbClr val="FF0000"/>
                              </a:solidFill>
                              <a:latin typeface="Cambria Math"/>
                              <a:ea typeface="Cambria Math"/>
                              <a:cs typeface="Arial"/>
                            </a:rPr>
                            <m:t>h</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𝑜</m:t>
                          </m:r>
                        </m:sub>
                      </m:sSub>
                      <m:r>
                        <a:rPr lang="en-US" i="1"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2</m:t>
                      </m:r>
                      <m:r>
                        <a:rPr lang="en-US" b="0" i="1" smtClean="0">
                          <a:solidFill>
                            <a:srgbClr val="FF0000"/>
                          </a:solidFill>
                          <a:latin typeface="Cambria Math"/>
                          <a:ea typeface="Cambria Math"/>
                          <a:cs typeface="Arial"/>
                        </a:rPr>
                        <m:t>8</m:t>
                      </m:r>
                      <m:r>
                        <a:rPr lang="en-US" b="0" i="1" smtClean="0">
                          <a:solidFill>
                            <a:srgbClr val="FF0000"/>
                          </a:solidFill>
                          <a:latin typeface="Cambria Math"/>
                          <a:ea typeface="Cambria Math"/>
                          <a:cs typeface="Arial"/>
                        </a:rPr>
                        <m:t> </m:t>
                      </m:r>
                      <m:acc>
                        <m:accPr>
                          <m:chr m:val="̇"/>
                          <m:ctrlPr>
                            <a:rPr lang="en-US" b="0" i="1" smtClean="0">
                              <a:solidFill>
                                <a:srgbClr val="FF0000"/>
                              </a:solidFill>
                              <a:latin typeface="Cambria Math"/>
                              <a:ea typeface="Cambria Math"/>
                              <a:cs typeface="Arial"/>
                            </a:rPr>
                          </m:ctrlPr>
                        </m:accPr>
                        <m:e>
                          <m:r>
                            <a:rPr lang="en-US" b="0" i="1" smtClean="0">
                              <a:solidFill>
                                <a:srgbClr val="FF0000"/>
                              </a:solidFill>
                              <a:latin typeface="Cambria Math"/>
                              <a:ea typeface="Cambria Math"/>
                              <a:cs typeface="Arial"/>
                            </a:rPr>
                            <m:t>𝐶</m:t>
                          </m:r>
                        </m:e>
                      </m:acc>
                    </m:oMath>
                  </m:oMathPara>
                </a14:m>
                <a:endParaRPr lang="en-US" sz="16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84142" y="2590800"/>
                <a:ext cx="2716258" cy="689869"/>
              </a:xfrm>
              <a:prstGeom prst="rect">
                <a:avLst/>
              </a:prstGeom>
              <a:blipFill rotWithShape="1">
                <a:blip r:embed="rId4"/>
                <a:stretch>
                  <a:fillRect/>
                </a:stretch>
              </a:blipFill>
            </p:spPr>
            <p:txBody>
              <a:bodyPr/>
              <a:lstStyle/>
              <a:p>
                <a:r>
                  <a:rPr lang="ar-IQ">
                    <a:noFill/>
                  </a:rPr>
                  <a:t> </a:t>
                </a:r>
              </a:p>
            </p:txBody>
          </p:sp>
        </mc:Fallback>
      </mc:AlternateContent>
      <p:sp>
        <p:nvSpPr>
          <p:cNvPr id="7" name="عنصر نائب للمحتوى 2"/>
          <p:cNvSpPr txBox="1">
            <a:spLocks/>
          </p:cNvSpPr>
          <p:nvPr/>
        </p:nvSpPr>
        <p:spPr bwMode="auto">
          <a:xfrm>
            <a:off x="553951" y="3543300"/>
            <a:ext cx="455144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The overall U-value is given by :</a:t>
            </a:r>
            <a:endParaRPr lang="ar-IQ" i="0" dirty="0">
              <a:solidFill>
                <a:srgbClr val="FFFF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8" name="مستطيل 7"/>
              <p:cNvSpPr/>
              <p:nvPr/>
            </p:nvSpPr>
            <p:spPr>
              <a:xfrm>
                <a:off x="484142" y="4419600"/>
                <a:ext cx="2944859" cy="1461426"/>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𝑈</m:t>
                      </m:r>
                      <m:r>
                        <a:rPr lang="en-US" i="1"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1</m:t>
                          </m:r>
                        </m:num>
                        <m:den>
                          <m:f>
                            <m:fPr>
                              <m:ctrlPr>
                                <a:rPr lang="en-US" i="1" smtClean="0">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1</m:t>
                              </m:r>
                            </m:num>
                            <m:den>
                              <m:sSub>
                                <m:sSubPr>
                                  <m:ctrlPr>
                                    <a:rPr lang="en-US"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𝑐</m:t>
                                  </m:r>
                                </m:sub>
                              </m:sSub>
                            </m:den>
                          </m:f>
                          <m:r>
                            <a:rPr lang="en-US" b="0" i="1" smtClean="0">
                              <a:solidFill>
                                <a:srgbClr val="FF0000"/>
                              </a:solidFill>
                              <a:latin typeface="Cambria Math"/>
                              <a:ea typeface="Cambria Math"/>
                              <a:cs typeface="Arial"/>
                            </a:rPr>
                            <m:t>+</m:t>
                          </m:r>
                          <m:f>
                            <m:fPr>
                              <m:ctrlPr>
                                <a:rPr lang="en-US" b="0" i="1" smtClean="0">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1</m:t>
                              </m:r>
                            </m:num>
                            <m:den>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h</m:t>
                                  </m:r>
                                </m:e>
                                <m:sub>
                                  <m:r>
                                    <a:rPr lang="en-US" b="0" i="1" smtClean="0">
                                      <a:solidFill>
                                        <a:srgbClr val="FF0000"/>
                                      </a:solidFill>
                                      <a:latin typeface="Cambria Math"/>
                                      <a:ea typeface="Cambria Math"/>
                                      <a:cs typeface="Arial"/>
                                    </a:rPr>
                                    <m:t>h</m:t>
                                  </m:r>
                                </m:sub>
                              </m:sSub>
                            </m:den>
                          </m:f>
                        </m:den>
                      </m:f>
                    </m:oMath>
                  </m:oMathPara>
                </a14:m>
                <a:endParaRPr lang="en-US" sz="1600" dirty="0">
                  <a:solidFill>
                    <a:srgbClr val="FF0000"/>
                  </a:solidFill>
                  <a:effectLst/>
                  <a:latin typeface="Calibri"/>
                  <a:ea typeface="Calibri"/>
                  <a:cs typeface="Arial"/>
                </a:endParaRPr>
              </a:p>
            </p:txBody>
          </p:sp>
        </mc:Choice>
        <mc:Fallback xmlns="">
          <p:sp>
            <p:nvSpPr>
              <p:cNvPr id="8" name="مستطيل 7"/>
              <p:cNvSpPr>
                <a:spLocks noRot="1" noChangeAspect="1" noMove="1" noResize="1" noEditPoints="1" noAdjustHandles="1" noChangeArrowheads="1" noChangeShapeType="1" noTextEdit="1"/>
              </p:cNvSpPr>
              <p:nvPr/>
            </p:nvSpPr>
            <p:spPr>
              <a:xfrm>
                <a:off x="484142" y="4419600"/>
                <a:ext cx="2944859" cy="1461426"/>
              </a:xfrm>
              <a:prstGeom prst="rect">
                <a:avLst/>
              </a:prstGeom>
              <a:blipFill rotWithShape="1">
                <a:blip r:embed="rId5"/>
                <a:stretch>
                  <a:fillRect/>
                </a:stretch>
              </a:blipFill>
            </p:spPr>
            <p:txBody>
              <a:bodyPr/>
              <a:lstStyle/>
              <a:p>
                <a:r>
                  <a:rPr lang="ar-IQ">
                    <a:noFill/>
                  </a:rPr>
                  <a:t> </a:t>
                </a:r>
              </a:p>
            </p:txBody>
          </p:sp>
        </mc:Fallback>
      </mc:AlternateContent>
    </p:spTree>
    <p:extLst>
      <p:ext uri="{BB962C8B-B14F-4D97-AF65-F5344CB8AC3E}">
        <p14:creationId xmlns:p14="http://schemas.microsoft.com/office/powerpoint/2010/main" val="263472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مستطيل 2"/>
              <p:cNvSpPr/>
              <p:nvPr/>
            </p:nvSpPr>
            <p:spPr>
              <a:xfrm>
                <a:off x="457200" y="381000"/>
                <a:ext cx="4495800" cy="136390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𝑈</m:t>
                      </m:r>
                      <m:r>
                        <a:rPr lang="en-US" i="1" smtClean="0">
                          <a:solidFill>
                            <a:srgbClr val="FF0000"/>
                          </a:solidFill>
                          <a:latin typeface="Cambria Math"/>
                          <a:ea typeface="Cambria Math"/>
                          <a:cs typeface="Arial"/>
                        </a:rPr>
                        <m:t>=</m:t>
                      </m:r>
                      <m:f>
                        <m:fPr>
                          <m:ctrlPr>
                            <a:rPr lang="en-US" i="1">
                              <a:solidFill>
                                <a:srgbClr val="FF0000"/>
                              </a:solidFill>
                              <a:latin typeface="Cambria Math"/>
                              <a:ea typeface="Cambria Math"/>
                              <a:cs typeface="Arial"/>
                            </a:rPr>
                          </m:ctrlPr>
                        </m:fPr>
                        <m:num>
                          <m:r>
                            <a:rPr lang="en-US">
                              <a:solidFill>
                                <a:srgbClr val="FF0000"/>
                              </a:solidFill>
                              <a:latin typeface="Cambria Math"/>
                              <a:ea typeface="Cambria Math"/>
                              <a:cs typeface="Arial"/>
                            </a:rPr>
                            <m:t>1</m:t>
                          </m:r>
                        </m:num>
                        <m:den>
                          <m:f>
                            <m:fPr>
                              <m:ctrlPr>
                                <a:rPr lang="en-US" i="1">
                                  <a:solidFill>
                                    <a:srgbClr val="FF0000"/>
                                  </a:solidFill>
                                  <a:latin typeface="Cambria Math"/>
                                  <a:ea typeface="Cambria Math"/>
                                  <a:cs typeface="Arial"/>
                                </a:rPr>
                              </m:ctrlPr>
                            </m:fPr>
                            <m:num>
                              <m:r>
                                <a:rPr lang="en-US">
                                  <a:solidFill>
                                    <a:srgbClr val="FF0000"/>
                                  </a:solidFill>
                                  <a:latin typeface="Cambria Math"/>
                                  <a:ea typeface="Cambria Math"/>
                                  <a:cs typeface="Arial"/>
                                </a:rPr>
                                <m:t>1</m:t>
                              </m:r>
                            </m:num>
                            <m:den>
                              <m:r>
                                <a:rPr lang="en-US">
                                  <a:solidFill>
                                    <a:srgbClr val="FF0000"/>
                                  </a:solidFill>
                                  <a:latin typeface="Cambria Math"/>
                                  <a:ea typeface="Cambria Math"/>
                                  <a:cs typeface="Arial"/>
                                </a:rPr>
                                <m:t>50</m:t>
                              </m:r>
                            </m:den>
                          </m:f>
                          <m:r>
                            <a:rPr lang="en-US">
                              <a:solidFill>
                                <a:srgbClr val="FF0000"/>
                              </a:solidFill>
                              <a:latin typeface="Cambria Math"/>
                              <a:ea typeface="Cambria Math"/>
                              <a:cs typeface="Arial"/>
                            </a:rPr>
                            <m:t>+</m:t>
                          </m:r>
                          <m:f>
                            <m:fPr>
                              <m:ctrlPr>
                                <a:rPr lang="en-US" i="1">
                                  <a:solidFill>
                                    <a:srgbClr val="FF0000"/>
                                  </a:solidFill>
                                  <a:latin typeface="Cambria Math"/>
                                  <a:ea typeface="Cambria Math"/>
                                  <a:cs typeface="Arial"/>
                                </a:rPr>
                              </m:ctrlPr>
                            </m:fPr>
                            <m:num>
                              <m:r>
                                <a:rPr lang="en-US">
                                  <a:solidFill>
                                    <a:srgbClr val="FF0000"/>
                                  </a:solidFill>
                                  <a:latin typeface="Cambria Math"/>
                                  <a:ea typeface="Cambria Math"/>
                                  <a:cs typeface="Arial"/>
                                </a:rPr>
                                <m:t>1</m:t>
                              </m:r>
                            </m:num>
                            <m:den>
                              <m:r>
                                <a:rPr lang="en-US">
                                  <a:solidFill>
                                    <a:srgbClr val="FF0000"/>
                                  </a:solidFill>
                                  <a:latin typeface="Cambria Math"/>
                                  <a:ea typeface="Cambria Math"/>
                                  <a:cs typeface="Arial"/>
                                </a:rPr>
                                <m:t>60</m:t>
                              </m:r>
                            </m:den>
                          </m:f>
                        </m:den>
                      </m:f>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27</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27</m:t>
                      </m:r>
                      <m:r>
                        <a:rPr lang="en-US" b="0" i="1" smtClean="0">
                          <a:solidFill>
                            <a:srgbClr val="FF0000"/>
                          </a:solidFill>
                          <a:latin typeface="Cambria Math"/>
                          <a:ea typeface="Cambria Math"/>
                          <a:cs typeface="Arial"/>
                        </a:rPr>
                        <m:t> </m:t>
                      </m:r>
                      <m:r>
                        <a:rPr lang="en-US" b="0" i="1" smtClean="0">
                          <a:solidFill>
                            <a:srgbClr val="FF0000"/>
                          </a:solidFill>
                          <a:latin typeface="Cambria Math"/>
                          <a:ea typeface="Cambria Math"/>
                          <a:cs typeface="Arial"/>
                        </a:rPr>
                        <m:t>𝑊</m:t>
                      </m:r>
                      <m:r>
                        <a:rPr lang="en-US" b="0" i="1" smtClean="0">
                          <a:solidFill>
                            <a:srgbClr val="FF0000"/>
                          </a:solidFill>
                          <a:latin typeface="Cambria Math"/>
                          <a:ea typeface="Cambria Math"/>
                          <a:cs typeface="Arial"/>
                        </a:rPr>
                        <m:t>/</m:t>
                      </m:r>
                      <m:sSup>
                        <m:sSupPr>
                          <m:ctrlPr>
                            <a:rPr lang="en-US" b="0" i="1" smtClean="0">
                              <a:solidFill>
                                <a:srgbClr val="FF0000"/>
                              </a:solidFill>
                              <a:latin typeface="Cambria Math"/>
                              <a:ea typeface="Cambria Math"/>
                              <a:cs typeface="Arial"/>
                            </a:rPr>
                          </m:ctrlPr>
                        </m:sSupPr>
                        <m:e>
                          <m:r>
                            <a:rPr lang="en-US" b="0" i="1" smtClean="0">
                              <a:solidFill>
                                <a:srgbClr val="FF0000"/>
                              </a:solidFill>
                              <a:latin typeface="Cambria Math"/>
                              <a:ea typeface="Cambria Math"/>
                              <a:cs typeface="Arial"/>
                            </a:rPr>
                            <m:t>𝑚</m:t>
                          </m:r>
                        </m:e>
                        <m:sup>
                          <m:r>
                            <a:rPr lang="en-US" b="0" i="1" smtClean="0">
                              <a:solidFill>
                                <a:srgbClr val="FF0000"/>
                              </a:solidFill>
                              <a:latin typeface="Cambria Math"/>
                              <a:ea typeface="Cambria Math"/>
                              <a:cs typeface="Arial"/>
                            </a:rPr>
                            <m:t>2</m:t>
                          </m:r>
                        </m:sup>
                      </m:sSup>
                      <m:acc>
                        <m:accPr>
                          <m:chr m:val="̇"/>
                          <m:ctrlPr>
                            <a:rPr lang="en-US" b="0" i="1" smtClean="0">
                              <a:solidFill>
                                <a:srgbClr val="FF0000"/>
                              </a:solidFill>
                              <a:latin typeface="Cambria Math"/>
                              <a:ea typeface="Cambria Math"/>
                              <a:cs typeface="Arial"/>
                            </a:rPr>
                          </m:ctrlPr>
                        </m:accPr>
                        <m:e>
                          <m:r>
                            <a:rPr lang="en-US" b="0" i="1" smtClean="0">
                              <a:solidFill>
                                <a:srgbClr val="FF0000"/>
                              </a:solidFill>
                              <a:latin typeface="Cambria Math"/>
                              <a:ea typeface="Cambria Math"/>
                              <a:cs typeface="Arial"/>
                            </a:rPr>
                            <m:t>𝐶</m:t>
                          </m:r>
                        </m:e>
                      </m:acc>
                    </m:oMath>
                  </m:oMathPara>
                </a14:m>
                <a:endParaRPr lang="en-US" sz="1600" dirty="0">
                  <a:solidFill>
                    <a:srgbClr val="FF0000"/>
                  </a:solidFill>
                  <a:effectLst/>
                  <a:latin typeface="Calibri"/>
                  <a:ea typeface="Calibri"/>
                  <a:cs typeface="Arial"/>
                </a:endParaRPr>
              </a:p>
            </p:txBody>
          </p:sp>
        </mc:Choice>
        <mc:Fallback xmlns="">
          <p:sp>
            <p:nvSpPr>
              <p:cNvPr id="3" name="مستطيل 2"/>
              <p:cNvSpPr>
                <a:spLocks noRot="1" noChangeAspect="1" noMove="1" noResize="1" noEditPoints="1" noAdjustHandles="1" noChangeArrowheads="1" noChangeShapeType="1" noTextEdit="1"/>
              </p:cNvSpPr>
              <p:nvPr/>
            </p:nvSpPr>
            <p:spPr>
              <a:xfrm>
                <a:off x="457200" y="381000"/>
                <a:ext cx="4495800" cy="1363900"/>
              </a:xfrm>
              <a:prstGeom prst="rect">
                <a:avLst/>
              </a:prstGeom>
              <a:blipFill rotWithShape="1">
                <a:blip r:embed="rId2"/>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5" name="مستطيل 4"/>
              <p:cNvSpPr/>
              <p:nvPr/>
            </p:nvSpPr>
            <p:spPr>
              <a:xfrm>
                <a:off x="482221" y="2819400"/>
                <a:ext cx="7772400" cy="1494320"/>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𝐿𝑀𝑇𝐷</m:t>
                      </m:r>
                      <m:r>
                        <a:rPr lang="en-US" i="1" smtClean="0">
                          <a:solidFill>
                            <a:srgbClr val="FF0000"/>
                          </a:solidFill>
                          <a:latin typeface="Cambria Math"/>
                          <a:ea typeface="Cambria Math"/>
                          <a:cs typeface="Arial"/>
                        </a:rPr>
                        <m:t>=</m:t>
                      </m:r>
                      <m:f>
                        <m:fPr>
                          <m:ctrlPr>
                            <a:rPr lang="en-US" i="1">
                              <a:solidFill>
                                <a:srgbClr val="FF0000"/>
                              </a:solidFill>
                              <a:latin typeface="Cambria Math"/>
                              <a:ea typeface="Cambria Math"/>
                              <a:cs typeface="Arial"/>
                            </a:rPr>
                          </m:ctrlPr>
                        </m:fPr>
                        <m:num>
                          <m:sSub>
                            <m:sSubPr>
                              <m:ctrlPr>
                                <a:rPr lang="en-US" i="1" smtClean="0">
                                  <a:solidFill>
                                    <a:srgbClr val="FF0000"/>
                                  </a:solidFill>
                                  <a:latin typeface="Cambria Math"/>
                                  <a:ea typeface="Cambria Math"/>
                                  <a:cs typeface="Arial"/>
                                </a:rPr>
                              </m:ctrlPr>
                            </m:sSubPr>
                            <m:e>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1</m:t>
                              </m:r>
                            </m:sub>
                          </m:sSub>
                          <m:r>
                            <a:rPr lang="en-US" b="0" i="1" smtClean="0">
                              <a:solidFill>
                                <a:srgbClr val="FF0000"/>
                              </a:solidFill>
                              <a:latin typeface="Cambria Math"/>
                              <a:ea typeface="Cambria Math"/>
                              <a:cs typeface="Arial"/>
                            </a:rPr>
                            <m:t>−</m:t>
                          </m:r>
                          <m:sSub>
                            <m:sSubPr>
                              <m:ctrlPr>
                                <a:rPr lang="en-US" b="0" i="1" smtClean="0">
                                  <a:solidFill>
                                    <a:srgbClr val="FF0000"/>
                                  </a:solidFill>
                                  <a:latin typeface="Cambria Math"/>
                                  <a:ea typeface="Cambria Math"/>
                                  <a:cs typeface="Arial"/>
                                </a:rPr>
                              </m:ctrlPr>
                            </m:sSubPr>
                            <m:e>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𝑇</m:t>
                              </m:r>
                            </m:e>
                            <m:sub>
                              <m:r>
                                <a:rPr lang="en-US" b="0" i="1" smtClean="0">
                                  <a:solidFill>
                                    <a:srgbClr val="FF0000"/>
                                  </a:solidFill>
                                  <a:latin typeface="Cambria Math"/>
                                  <a:ea typeface="Cambria Math"/>
                                  <a:cs typeface="Arial"/>
                                </a:rPr>
                                <m:t>2</m:t>
                              </m:r>
                            </m:sub>
                          </m:sSub>
                        </m:num>
                        <m:den>
                          <m:r>
                            <a:rPr lang="en-US" b="0" i="1" smtClean="0">
                              <a:solidFill>
                                <a:srgbClr val="FF0000"/>
                              </a:solidFill>
                              <a:latin typeface="Cambria Math"/>
                              <a:ea typeface="Cambria Math"/>
                              <a:cs typeface="Arial"/>
                            </a:rPr>
                            <m:t>𝑙𝑛</m:t>
                          </m:r>
                          <m:d>
                            <m:dPr>
                              <m:ctrlPr>
                                <a:rPr lang="en-US" b="0" i="1" smtClean="0">
                                  <a:solidFill>
                                    <a:srgbClr val="FF0000"/>
                                  </a:solidFill>
                                  <a:latin typeface="Cambria Math"/>
                                  <a:ea typeface="Cambria Math"/>
                                  <a:cs typeface="Arial"/>
                                </a:rPr>
                              </m:ctrlPr>
                            </m:dPr>
                            <m:e>
                              <m:f>
                                <m:fPr>
                                  <m:ctrlPr>
                                    <a:rPr lang="en-US" b="0" i="1" smtClean="0">
                                      <a:solidFill>
                                        <a:srgbClr val="FF0000"/>
                                      </a:solidFill>
                                      <a:latin typeface="Cambria Math"/>
                                      <a:ea typeface="Cambria Math"/>
                                      <a:cs typeface="Arial"/>
                                    </a:rPr>
                                  </m:ctrlPr>
                                </m:fPr>
                                <m:num>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m:t>
                                      </m:r>
                                      <m:r>
                                        <a:rPr lang="en-US">
                                          <a:solidFill>
                                            <a:srgbClr val="FF0000"/>
                                          </a:solidFill>
                                          <a:latin typeface="Cambria Math"/>
                                          <a:ea typeface="Cambria Math"/>
                                          <a:cs typeface="Arial"/>
                                        </a:rPr>
                                        <m:t>𝑇</m:t>
                                      </m:r>
                                    </m:e>
                                    <m:sub>
                                      <m:r>
                                        <a:rPr lang="en-US">
                                          <a:solidFill>
                                            <a:srgbClr val="FF0000"/>
                                          </a:solidFill>
                                          <a:latin typeface="Cambria Math"/>
                                          <a:ea typeface="Cambria Math"/>
                                          <a:cs typeface="Arial"/>
                                        </a:rPr>
                                        <m:t>1</m:t>
                                      </m:r>
                                    </m:sub>
                                  </m:sSub>
                                </m:num>
                                <m:den>
                                  <m:sSub>
                                    <m:sSubPr>
                                      <m:ctrlPr>
                                        <a:rPr lang="en-US" i="1">
                                          <a:solidFill>
                                            <a:srgbClr val="FF0000"/>
                                          </a:solidFill>
                                          <a:latin typeface="Cambria Math"/>
                                          <a:ea typeface="Cambria Math"/>
                                          <a:cs typeface="Arial"/>
                                        </a:rPr>
                                      </m:ctrlPr>
                                    </m:sSubPr>
                                    <m:e>
                                      <m:r>
                                        <a:rPr lang="en-US">
                                          <a:solidFill>
                                            <a:srgbClr val="FF0000"/>
                                          </a:solidFill>
                                          <a:latin typeface="Cambria Math"/>
                                          <a:ea typeface="Cambria Math"/>
                                          <a:cs typeface="Arial"/>
                                        </a:rPr>
                                        <m:t>∆</m:t>
                                      </m:r>
                                      <m:r>
                                        <a:rPr lang="en-US">
                                          <a:solidFill>
                                            <a:srgbClr val="FF0000"/>
                                          </a:solidFill>
                                          <a:latin typeface="Cambria Math"/>
                                          <a:ea typeface="Cambria Math"/>
                                          <a:cs typeface="Arial"/>
                                        </a:rPr>
                                        <m:t>𝑇</m:t>
                                      </m:r>
                                    </m:e>
                                    <m:sub>
                                      <m:r>
                                        <a:rPr lang="en-US">
                                          <a:solidFill>
                                            <a:srgbClr val="FF0000"/>
                                          </a:solidFill>
                                          <a:latin typeface="Cambria Math"/>
                                          <a:ea typeface="Cambria Math"/>
                                          <a:cs typeface="Arial"/>
                                        </a:rPr>
                                        <m:t>2</m:t>
                                      </m:r>
                                    </m:sub>
                                  </m:sSub>
                                </m:den>
                              </m:f>
                            </m:e>
                          </m:d>
                        </m:den>
                      </m:f>
                      <m:r>
                        <a:rPr lang="en-US" b="0" i="1" smtClean="0">
                          <a:solidFill>
                            <a:srgbClr val="FF0000"/>
                          </a:solidFill>
                          <a:latin typeface="Cambria Math"/>
                          <a:ea typeface="Cambria Math"/>
                          <a:cs typeface="Arial"/>
                        </a:rPr>
                        <m:t>=</m:t>
                      </m:r>
                      <m:f>
                        <m:fPr>
                          <m:ctrlPr>
                            <a:rPr lang="en-US" b="0" i="1" smtClean="0">
                              <a:solidFill>
                                <a:srgbClr val="FF0000"/>
                              </a:solidFill>
                              <a:latin typeface="Cambria Math"/>
                              <a:ea typeface="Cambria Math"/>
                              <a:cs typeface="Arial"/>
                            </a:rPr>
                          </m:ctrlPr>
                        </m:fPr>
                        <m:num>
                          <m:d>
                            <m:dPr>
                              <m:ctrlPr>
                                <a:rPr lang="en-US" b="0" i="1" smtClean="0">
                                  <a:solidFill>
                                    <a:srgbClr val="FF0000"/>
                                  </a:solidFill>
                                  <a:latin typeface="Cambria Math"/>
                                  <a:ea typeface="Cambria Math"/>
                                  <a:cs typeface="Arial"/>
                                </a:rPr>
                              </m:ctrlPr>
                            </m:dPr>
                            <m:e>
                              <m:r>
                                <a:rPr lang="en-US" b="0" i="1" smtClean="0">
                                  <a:solidFill>
                                    <a:srgbClr val="FF0000"/>
                                  </a:solidFill>
                                  <a:latin typeface="Cambria Math"/>
                                  <a:ea typeface="Cambria Math"/>
                                  <a:cs typeface="Arial"/>
                                </a:rPr>
                                <m:t>60</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50</m:t>
                              </m:r>
                            </m:e>
                          </m:d>
                          <m:r>
                            <a:rPr lang="en-US" b="0" i="1" smtClean="0">
                              <a:solidFill>
                                <a:srgbClr val="FF0000"/>
                              </a:solidFill>
                              <a:latin typeface="Cambria Math"/>
                              <a:ea typeface="Cambria Math"/>
                              <a:cs typeface="Arial"/>
                            </a:rPr>
                            <m:t>−</m:t>
                          </m:r>
                          <m:d>
                            <m:dPr>
                              <m:ctrlPr>
                                <a:rPr lang="en-US" b="0" i="1" smtClean="0">
                                  <a:solidFill>
                                    <a:srgbClr val="FF0000"/>
                                  </a:solidFill>
                                  <a:latin typeface="Cambria Math"/>
                                  <a:ea typeface="Cambria Math"/>
                                  <a:cs typeface="Arial"/>
                                </a:rPr>
                              </m:ctrlPr>
                            </m:dPr>
                            <m:e>
                              <m:r>
                                <a:rPr lang="en-US" b="0" i="1" smtClean="0">
                                  <a:solidFill>
                                    <a:srgbClr val="FF0000"/>
                                  </a:solidFill>
                                  <a:latin typeface="Cambria Math"/>
                                  <a:ea typeface="Cambria Math"/>
                                  <a:cs typeface="Arial"/>
                                </a:rPr>
                                <m:t>28</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10</m:t>
                              </m:r>
                            </m:e>
                          </m:d>
                        </m:num>
                        <m:den>
                          <m:r>
                            <m:rPr>
                              <m:sty m:val="p"/>
                            </m:rPr>
                            <a:rPr lang="en-US" b="0" i="0" smtClean="0">
                              <a:solidFill>
                                <a:srgbClr val="FF0000"/>
                              </a:solidFill>
                              <a:latin typeface="Cambria Math"/>
                              <a:ea typeface="Cambria Math"/>
                              <a:cs typeface="Arial"/>
                            </a:rPr>
                            <m:t>ln</m:t>
                          </m:r>
                          <m:r>
                            <a:rPr lang="en-US" b="0" i="1" smtClean="0">
                              <a:solidFill>
                                <a:srgbClr val="FF0000"/>
                              </a:solidFill>
                              <a:latin typeface="Cambria Math"/>
                              <a:ea typeface="Cambria Math"/>
                              <a:cs typeface="Arial"/>
                            </a:rPr>
                            <m:t>⁡</m:t>
                          </m:r>
                          <m:d>
                            <m:dPr>
                              <m:ctrlPr>
                                <a:rPr lang="en-US" b="0" i="1" smtClean="0">
                                  <a:solidFill>
                                    <a:srgbClr val="FF0000"/>
                                  </a:solidFill>
                                  <a:latin typeface="Cambria Math"/>
                                  <a:ea typeface="Cambria Math"/>
                                  <a:cs typeface="Arial"/>
                                </a:rPr>
                              </m:ctrlPr>
                            </m:dPr>
                            <m:e>
                              <m:f>
                                <m:fPr>
                                  <m:ctrlPr>
                                    <a:rPr lang="en-US" b="0" i="1" smtClean="0">
                                      <a:solidFill>
                                        <a:srgbClr val="FF0000"/>
                                      </a:solidFill>
                                      <a:latin typeface="Cambria Math"/>
                                      <a:ea typeface="Cambria Math"/>
                                      <a:cs typeface="Arial"/>
                                    </a:rPr>
                                  </m:ctrlPr>
                                </m:fPr>
                                <m:num>
                                  <m:d>
                                    <m:dPr>
                                      <m:ctrlPr>
                                        <a:rPr lang="en-US" b="0" i="1" smtClean="0">
                                          <a:solidFill>
                                            <a:srgbClr val="FF0000"/>
                                          </a:solidFill>
                                          <a:latin typeface="Cambria Math"/>
                                          <a:ea typeface="Cambria Math"/>
                                          <a:cs typeface="Arial"/>
                                        </a:rPr>
                                      </m:ctrlPr>
                                    </m:dPr>
                                    <m:e>
                                      <m:r>
                                        <a:rPr lang="en-US" b="0" i="1" smtClean="0">
                                          <a:solidFill>
                                            <a:srgbClr val="FF0000"/>
                                          </a:solidFill>
                                          <a:latin typeface="Cambria Math"/>
                                          <a:ea typeface="Cambria Math"/>
                                          <a:cs typeface="Arial"/>
                                        </a:rPr>
                                        <m:t>60</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50</m:t>
                                      </m:r>
                                    </m:e>
                                  </m:d>
                                </m:num>
                                <m:den>
                                  <m:d>
                                    <m:dPr>
                                      <m:ctrlPr>
                                        <a:rPr lang="en-US" b="0" i="1" smtClean="0">
                                          <a:solidFill>
                                            <a:srgbClr val="FF0000"/>
                                          </a:solidFill>
                                          <a:latin typeface="Cambria Math"/>
                                          <a:ea typeface="Cambria Math"/>
                                          <a:cs typeface="Arial"/>
                                        </a:rPr>
                                      </m:ctrlPr>
                                    </m:dPr>
                                    <m:e>
                                      <m:r>
                                        <a:rPr lang="en-US" b="0" i="1" smtClean="0">
                                          <a:solidFill>
                                            <a:srgbClr val="FF0000"/>
                                          </a:solidFill>
                                          <a:latin typeface="Cambria Math"/>
                                          <a:ea typeface="Cambria Math"/>
                                          <a:cs typeface="Arial"/>
                                        </a:rPr>
                                        <m:t>28</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10</m:t>
                                      </m:r>
                                    </m:e>
                                  </m:d>
                                </m:den>
                              </m:f>
                            </m:e>
                          </m:d>
                        </m:den>
                      </m:f>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13</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61</m:t>
                      </m:r>
                      <m:r>
                        <a:rPr lang="en-US" b="0" i="1" smtClean="0">
                          <a:solidFill>
                            <a:srgbClr val="FF0000"/>
                          </a:solidFill>
                          <a:latin typeface="Cambria Math"/>
                          <a:ea typeface="Cambria Math"/>
                          <a:cs typeface="Arial"/>
                        </a:rPr>
                        <m:t> </m:t>
                      </m:r>
                      <m:acc>
                        <m:accPr>
                          <m:chr m:val="̇"/>
                          <m:ctrlPr>
                            <a:rPr lang="en-US" b="0" i="1" smtClean="0">
                              <a:solidFill>
                                <a:srgbClr val="FF0000"/>
                              </a:solidFill>
                              <a:latin typeface="Cambria Math"/>
                              <a:ea typeface="Cambria Math"/>
                              <a:cs typeface="Arial"/>
                            </a:rPr>
                          </m:ctrlPr>
                        </m:accPr>
                        <m:e>
                          <m:r>
                            <a:rPr lang="en-US" b="0" i="1" smtClean="0">
                              <a:solidFill>
                                <a:srgbClr val="FF0000"/>
                              </a:solidFill>
                              <a:latin typeface="Cambria Math"/>
                              <a:ea typeface="Cambria Math"/>
                              <a:cs typeface="Arial"/>
                            </a:rPr>
                            <m:t>𝐶</m:t>
                          </m:r>
                        </m:e>
                      </m:acc>
                    </m:oMath>
                  </m:oMathPara>
                </a14:m>
                <a:endParaRPr lang="en-US" sz="1600" dirty="0">
                  <a:solidFill>
                    <a:srgbClr val="FF0000"/>
                  </a:solidFill>
                  <a:effectLst/>
                  <a:latin typeface="Calibri"/>
                  <a:ea typeface="Calibri"/>
                  <a:cs typeface="Arial"/>
                </a:endParaRPr>
              </a:p>
            </p:txBody>
          </p:sp>
        </mc:Choice>
        <mc:Fallback xmlns="">
          <p:sp>
            <p:nvSpPr>
              <p:cNvPr id="5" name="مستطيل 4"/>
              <p:cNvSpPr>
                <a:spLocks noRot="1" noChangeAspect="1" noMove="1" noResize="1" noEditPoints="1" noAdjustHandles="1" noChangeArrowheads="1" noChangeShapeType="1" noTextEdit="1"/>
              </p:cNvSpPr>
              <p:nvPr/>
            </p:nvSpPr>
            <p:spPr>
              <a:xfrm>
                <a:off x="482221" y="2819400"/>
                <a:ext cx="7772400" cy="1494320"/>
              </a:xfrm>
              <a:prstGeom prst="rect">
                <a:avLst/>
              </a:prstGeom>
              <a:blipFill rotWithShape="1">
                <a:blip r:embed="rId3"/>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6" name="مستطيل 5"/>
              <p:cNvSpPr/>
              <p:nvPr/>
            </p:nvSpPr>
            <p:spPr>
              <a:xfrm>
                <a:off x="457200" y="4534573"/>
                <a:ext cx="2909954" cy="645305"/>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𝑄</m:t>
                      </m:r>
                      <m:r>
                        <a:rPr lang="en-US" i="1" smtClean="0">
                          <a:solidFill>
                            <a:srgbClr val="FF0000"/>
                          </a:solidFill>
                          <a:latin typeface="Cambria Math"/>
                          <a:ea typeface="Cambria Math"/>
                          <a:cs typeface="Arial"/>
                        </a:rPr>
                        <m:t>=</m:t>
                      </m:r>
                      <m:r>
                        <a:rPr lang="en-US" i="1" smtClean="0">
                          <a:solidFill>
                            <a:srgbClr val="FF0000"/>
                          </a:solidFill>
                          <a:latin typeface="Cambria Math"/>
                          <a:ea typeface="Cambria Math"/>
                          <a:cs typeface="Arial"/>
                        </a:rPr>
                        <m:t>𝑈</m:t>
                      </m:r>
                      <m:r>
                        <a:rPr lang="en-US"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𝐴</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𝐿𝑀𝑇𝐷</m:t>
                      </m:r>
                    </m:oMath>
                  </m:oMathPara>
                </a14:m>
                <a:endParaRPr lang="en-US" sz="1600" dirty="0">
                  <a:solidFill>
                    <a:srgbClr val="FF0000"/>
                  </a:solidFill>
                  <a:effectLst/>
                  <a:latin typeface="Calibri"/>
                  <a:ea typeface="Calibri"/>
                  <a:cs typeface="Arial"/>
                </a:endParaRPr>
              </a:p>
            </p:txBody>
          </p:sp>
        </mc:Choice>
        <mc:Fallback xmlns="">
          <p:sp>
            <p:nvSpPr>
              <p:cNvPr id="6" name="مستطيل 5"/>
              <p:cNvSpPr>
                <a:spLocks noRot="1" noChangeAspect="1" noMove="1" noResize="1" noEditPoints="1" noAdjustHandles="1" noChangeArrowheads="1" noChangeShapeType="1" noTextEdit="1"/>
              </p:cNvSpPr>
              <p:nvPr/>
            </p:nvSpPr>
            <p:spPr>
              <a:xfrm>
                <a:off x="457200" y="4534573"/>
                <a:ext cx="2909954" cy="645305"/>
              </a:xfrm>
              <a:prstGeom prst="rect">
                <a:avLst/>
              </a:prstGeom>
              <a:blipFill rotWithShape="1">
                <a:blip r:embed="rId4"/>
                <a:stretch>
                  <a:fillRect/>
                </a:stretch>
              </a:blipFill>
            </p:spPr>
            <p:txBody>
              <a:bodyPr/>
              <a:lstStyle/>
              <a:p>
                <a:r>
                  <a:rPr lang="ar-IQ">
                    <a:noFill/>
                  </a:rPr>
                  <a:t> </a:t>
                </a:r>
              </a:p>
            </p:txBody>
          </p:sp>
        </mc:Fallback>
      </mc:AlternateContent>
      <mc:AlternateContent xmlns:mc="http://schemas.openxmlformats.org/markup-compatibility/2006" xmlns:a14="http://schemas.microsoft.com/office/drawing/2010/main">
        <mc:Choice Requires="a14">
          <p:sp>
            <p:nvSpPr>
              <p:cNvPr id="7" name="مستطيل 6"/>
              <p:cNvSpPr/>
              <p:nvPr/>
            </p:nvSpPr>
            <p:spPr>
              <a:xfrm>
                <a:off x="519047" y="5562600"/>
                <a:ext cx="6034153" cy="1055354"/>
              </a:xfrm>
              <a:prstGeom prst="rect">
                <a:avLst/>
              </a:prstGeom>
              <a:solidFill>
                <a:srgbClr val="FFFFCC"/>
              </a:solidFill>
            </p:spPr>
            <p:txBody>
              <a:bodyPr wrap="square">
                <a:spAutoFit/>
              </a:bodyPr>
              <a:lstStyle/>
              <a:p>
                <a:pPr>
                  <a:lnSpc>
                    <a:spcPct val="115000"/>
                  </a:lnSpc>
                  <a:spcAft>
                    <a:spcPts val="1000"/>
                  </a:spcAft>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a:ea typeface="Cambria Math"/>
                          <a:cs typeface="Arial"/>
                        </a:rPr>
                        <m:t>𝐴</m:t>
                      </m:r>
                      <m:r>
                        <a:rPr lang="en-US" i="1" smtClean="0">
                          <a:solidFill>
                            <a:srgbClr val="FF0000"/>
                          </a:solidFill>
                          <a:latin typeface="Cambria Math"/>
                          <a:ea typeface="Cambria Math"/>
                          <a:cs typeface="Arial"/>
                        </a:rPr>
                        <m:t>=</m:t>
                      </m:r>
                      <m:f>
                        <m:fPr>
                          <m:ctrlPr>
                            <a:rPr lang="en-US" i="1" smtClean="0">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𝑄</m:t>
                          </m:r>
                        </m:num>
                        <m:den>
                          <m:r>
                            <a:rPr lang="en-US">
                              <a:solidFill>
                                <a:srgbClr val="FF0000"/>
                              </a:solidFill>
                              <a:latin typeface="Cambria Math"/>
                              <a:ea typeface="Cambria Math"/>
                              <a:cs typeface="Arial"/>
                            </a:rPr>
                            <m:t>𝑈</m:t>
                          </m:r>
                          <m:r>
                            <a:rPr lang="en-US">
                              <a:solidFill>
                                <a:srgbClr val="FF0000"/>
                              </a:solidFill>
                              <a:latin typeface="Cambria Math"/>
                              <a:ea typeface="Cambria Math"/>
                              <a:cs typeface="Arial"/>
                            </a:rPr>
                            <m:t>×</m:t>
                          </m:r>
                          <m:r>
                            <a:rPr lang="en-US">
                              <a:solidFill>
                                <a:srgbClr val="FF0000"/>
                              </a:solidFill>
                              <a:latin typeface="Cambria Math"/>
                              <a:ea typeface="Cambria Math"/>
                              <a:cs typeface="Arial"/>
                            </a:rPr>
                            <m:t>𝐿𝑀𝑇𝐷</m:t>
                          </m:r>
                        </m:den>
                      </m:f>
                      <m:r>
                        <a:rPr lang="en-US" b="0" i="1" smtClean="0">
                          <a:solidFill>
                            <a:srgbClr val="FF0000"/>
                          </a:solidFill>
                          <a:latin typeface="Cambria Math"/>
                          <a:ea typeface="Cambria Math"/>
                          <a:cs typeface="Arial"/>
                        </a:rPr>
                        <m:t>=</m:t>
                      </m:r>
                      <m:f>
                        <m:fPr>
                          <m:ctrlPr>
                            <a:rPr lang="en-US" b="0" i="1" smtClean="0">
                              <a:solidFill>
                                <a:srgbClr val="FF0000"/>
                              </a:solidFill>
                              <a:latin typeface="Cambria Math"/>
                              <a:ea typeface="Cambria Math"/>
                              <a:cs typeface="Arial"/>
                            </a:rPr>
                          </m:ctrlPr>
                        </m:fPr>
                        <m:num>
                          <m:r>
                            <a:rPr lang="en-US" b="0" i="1" smtClean="0">
                              <a:solidFill>
                                <a:srgbClr val="FF0000"/>
                              </a:solidFill>
                              <a:latin typeface="Cambria Math"/>
                              <a:ea typeface="Cambria Math"/>
                              <a:cs typeface="Arial"/>
                            </a:rPr>
                            <m:t>3200</m:t>
                          </m:r>
                        </m:num>
                        <m:den>
                          <m:r>
                            <a:rPr lang="en-US" b="0" i="1" smtClean="0">
                              <a:solidFill>
                                <a:srgbClr val="FF0000"/>
                              </a:solidFill>
                              <a:latin typeface="Cambria Math"/>
                              <a:ea typeface="Cambria Math"/>
                              <a:cs typeface="Arial"/>
                            </a:rPr>
                            <m:t>27</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27</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13</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61</m:t>
                          </m:r>
                        </m:den>
                      </m:f>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8</m:t>
                      </m:r>
                      <m:r>
                        <a:rPr lang="en-US" b="0" i="1" smtClean="0">
                          <a:solidFill>
                            <a:srgbClr val="FF0000"/>
                          </a:solidFill>
                          <a:latin typeface="Cambria Math"/>
                          <a:ea typeface="Cambria Math"/>
                          <a:cs typeface="Arial"/>
                        </a:rPr>
                        <m:t>.</m:t>
                      </m:r>
                      <m:r>
                        <a:rPr lang="en-US" b="0" i="1" smtClean="0">
                          <a:solidFill>
                            <a:srgbClr val="FF0000"/>
                          </a:solidFill>
                          <a:latin typeface="Cambria Math"/>
                          <a:ea typeface="Cambria Math"/>
                          <a:cs typeface="Arial"/>
                        </a:rPr>
                        <m:t>62</m:t>
                      </m:r>
                      <m:r>
                        <a:rPr lang="en-US" b="0" i="1" smtClean="0">
                          <a:solidFill>
                            <a:srgbClr val="FF0000"/>
                          </a:solidFill>
                          <a:latin typeface="Cambria Math"/>
                          <a:ea typeface="Cambria Math"/>
                          <a:cs typeface="Arial"/>
                        </a:rPr>
                        <m:t> </m:t>
                      </m:r>
                      <m:sSup>
                        <m:sSupPr>
                          <m:ctrlPr>
                            <a:rPr lang="en-US" b="0" i="1" smtClean="0">
                              <a:solidFill>
                                <a:srgbClr val="FF0000"/>
                              </a:solidFill>
                              <a:latin typeface="Cambria Math"/>
                              <a:ea typeface="Cambria Math"/>
                              <a:cs typeface="Arial"/>
                            </a:rPr>
                          </m:ctrlPr>
                        </m:sSupPr>
                        <m:e>
                          <m:r>
                            <a:rPr lang="en-US" b="0" i="1" smtClean="0">
                              <a:solidFill>
                                <a:srgbClr val="FF0000"/>
                              </a:solidFill>
                              <a:latin typeface="Cambria Math"/>
                              <a:ea typeface="Cambria Math"/>
                              <a:cs typeface="Arial"/>
                            </a:rPr>
                            <m:t>𝑚</m:t>
                          </m:r>
                        </m:e>
                        <m:sup>
                          <m:r>
                            <a:rPr lang="en-US" b="0" i="1" smtClean="0">
                              <a:solidFill>
                                <a:srgbClr val="FF0000"/>
                              </a:solidFill>
                              <a:latin typeface="Cambria Math"/>
                              <a:ea typeface="Cambria Math"/>
                              <a:cs typeface="Arial"/>
                            </a:rPr>
                            <m:t>2</m:t>
                          </m:r>
                        </m:sup>
                      </m:sSup>
                    </m:oMath>
                  </m:oMathPara>
                </a14:m>
                <a:endParaRPr lang="en-US" sz="1600" dirty="0">
                  <a:solidFill>
                    <a:srgbClr val="FF0000"/>
                  </a:solidFill>
                  <a:effectLst/>
                  <a:latin typeface="Calibri"/>
                  <a:ea typeface="Calibri"/>
                  <a:cs typeface="Arial"/>
                </a:endParaRPr>
              </a:p>
            </p:txBody>
          </p:sp>
        </mc:Choice>
        <mc:Fallback xmlns="">
          <p:sp>
            <p:nvSpPr>
              <p:cNvPr id="7" name="مستطيل 6"/>
              <p:cNvSpPr>
                <a:spLocks noRot="1" noChangeAspect="1" noMove="1" noResize="1" noEditPoints="1" noAdjustHandles="1" noChangeArrowheads="1" noChangeShapeType="1" noTextEdit="1"/>
              </p:cNvSpPr>
              <p:nvPr/>
            </p:nvSpPr>
            <p:spPr>
              <a:xfrm>
                <a:off x="519047" y="5562600"/>
                <a:ext cx="6034153" cy="1055354"/>
              </a:xfrm>
              <a:prstGeom prst="rect">
                <a:avLst/>
              </a:prstGeom>
              <a:blipFill rotWithShape="1">
                <a:blip r:embed="rId5"/>
                <a:stretch>
                  <a:fillRect/>
                </a:stretch>
              </a:blipFill>
            </p:spPr>
            <p:txBody>
              <a:bodyPr/>
              <a:lstStyle/>
              <a:p>
                <a:r>
                  <a:rPr lang="ar-IQ">
                    <a:noFill/>
                  </a:rPr>
                  <a:t> </a:t>
                </a:r>
              </a:p>
            </p:txBody>
          </p:sp>
        </mc:Fallback>
      </mc:AlternateContent>
      <p:sp>
        <p:nvSpPr>
          <p:cNvPr id="8" name="عنصر نائب للمحتوى 2"/>
          <p:cNvSpPr txBox="1">
            <a:spLocks/>
          </p:cNvSpPr>
          <p:nvPr/>
        </p:nvSpPr>
        <p:spPr bwMode="auto">
          <a:xfrm>
            <a:off x="487202" y="2057400"/>
            <a:ext cx="812339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i="0" dirty="0" smtClean="0">
                <a:solidFill>
                  <a:srgbClr val="FFFF00"/>
                </a:solidFill>
                <a:latin typeface="Times New Roman" pitchFamily="18" charset="0"/>
                <a:cs typeface="Times New Roman" pitchFamily="18" charset="0"/>
              </a:rPr>
              <a:t>To calculate the logarithmic mean temperature difference:</a:t>
            </a: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078233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512928" y="341194"/>
            <a:ext cx="8229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FF99FF"/>
                </a:solidFill>
                <a:latin typeface="Times New Roman" pitchFamily="18" charset="0"/>
                <a:cs typeface="Times New Roman" pitchFamily="18" charset="0"/>
              </a:rPr>
              <a:t>b</a:t>
            </a:r>
            <a:r>
              <a:rPr lang="en-US" sz="2300" i="0" dirty="0">
                <a:solidFill>
                  <a:srgbClr val="FF99FF"/>
                </a:solidFill>
                <a:latin typeface="Times New Roman" pitchFamily="18" charset="0"/>
                <a:cs typeface="Times New Roman" pitchFamily="18" charset="0"/>
              </a:rPr>
              <a:t>) Reduction in equipment sizes: </a:t>
            </a:r>
            <a:r>
              <a:rPr lang="en-US" sz="2300" i="0" dirty="0">
                <a:solidFill>
                  <a:srgbClr val="FFFF00"/>
                </a:solidFill>
                <a:latin typeface="Times New Roman" pitchFamily="18" charset="0"/>
                <a:cs typeface="Times New Roman" pitchFamily="18" charset="0"/>
              </a:rPr>
              <a:t>Waste heat recovery reduces the fuel consumption, which leads to reduction in the flue gas produced. This results in reduction in equipment sizes of all flue gas handling equipment's such as fans, stacks, ducts, burners, etc.</a:t>
            </a:r>
          </a:p>
          <a:p>
            <a:pPr marL="0" indent="0" algn="justLow">
              <a:buNone/>
            </a:pPr>
            <a:r>
              <a:rPr lang="en-US" sz="2300" i="0" dirty="0">
                <a:solidFill>
                  <a:srgbClr val="FF99FF"/>
                </a:solidFill>
                <a:latin typeface="Times New Roman" pitchFamily="18" charset="0"/>
                <a:cs typeface="Times New Roman" pitchFamily="18" charset="0"/>
              </a:rPr>
              <a:t>c) Reduction in auxiliary energy consumption: </a:t>
            </a:r>
            <a:r>
              <a:rPr lang="en-US" sz="2300" i="0" dirty="0">
                <a:solidFill>
                  <a:srgbClr val="FFFF00"/>
                </a:solidFill>
                <a:latin typeface="Times New Roman" pitchFamily="18" charset="0"/>
                <a:cs typeface="Times New Roman" pitchFamily="18" charset="0"/>
              </a:rPr>
              <a:t>Reduction in equipment sizes gives additional benefits in the form of reduction in auxiliary energy consumption like electricity for fans, pumps etc..</a:t>
            </a:r>
          </a:p>
          <a:p>
            <a:pPr marL="0" indent="0" algn="justLow">
              <a:buNone/>
            </a:pPr>
            <a:endParaRPr lang="ar-IQ" i="0" dirty="0"/>
          </a:p>
        </p:txBody>
      </p:sp>
    </p:spTree>
    <p:extLst>
      <p:ext uri="{BB962C8B-B14F-4D97-AF65-F5344CB8AC3E}">
        <p14:creationId xmlns:p14="http://schemas.microsoft.com/office/powerpoint/2010/main" val="290328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xEl>
                                              <p:pRg st="0" end="0"/>
                                            </p:txEl>
                                          </p:spTgt>
                                        </p:tgtEl>
                                      </p:cBhvr>
                                    </p:animEffect>
                                    <p:animScale>
                                      <p:cBhvr>
                                        <p:cTn id="7" dur="250" autoRev="1" fill="hold"/>
                                        <p:tgtEl>
                                          <p:spTgt spid="6">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6">
                                            <p:txEl>
                                              <p:pRg st="1" end="1"/>
                                            </p:txEl>
                                          </p:spTgt>
                                        </p:tgtEl>
                                      </p:cBhvr>
                                    </p:animEffect>
                                    <p:animScale>
                                      <p:cBhvr>
                                        <p:cTn id="12" dur="250" autoRev="1" fill="hold"/>
                                        <p:tgtEl>
                                          <p:spTgt spid="6">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400" y="228600"/>
            <a:ext cx="4114800"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3- </a:t>
            </a:r>
            <a:r>
              <a:rPr lang="en-US" sz="2000" i="0" kern="0" dirty="0">
                <a:solidFill>
                  <a:sysClr val="windowText" lastClr="000000"/>
                </a:solidFill>
              </a:rPr>
              <a:t>Types of Heat Recovery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6" name="عنصر نائب للمحتوى 2"/>
          <p:cNvSpPr txBox="1">
            <a:spLocks/>
          </p:cNvSpPr>
          <p:nvPr/>
        </p:nvSpPr>
        <p:spPr bwMode="auto">
          <a:xfrm>
            <a:off x="381000" y="762000"/>
            <a:ext cx="8534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Waste heat recovery can be achieved by heat exchangers and can take several forms and shapes depending on the systems involved in the exchange of thermal energy. In particular, heat exchangers can be grouped into three categories depending on the temperature involved</a:t>
            </a:r>
            <a:r>
              <a:rPr lang="en-US" sz="2300" i="0" dirty="0" smtClean="0">
                <a:solidFill>
                  <a:srgbClr val="FFFF00"/>
                </a:solidFill>
                <a:latin typeface="Times New Roman" pitchFamily="18" charset="0"/>
                <a:cs typeface="Times New Roman" pitchFamily="18" charset="0"/>
              </a:rPr>
              <a:t>:</a:t>
            </a:r>
          </a:p>
          <a:p>
            <a:pPr marL="457200" indent="-457200" algn="justLow">
              <a:buFont typeface="+mj-lt"/>
              <a:buAutoNum type="arabicPeriod"/>
            </a:pPr>
            <a:r>
              <a:rPr lang="en-US" sz="2300" i="0" dirty="0" smtClean="0">
                <a:solidFill>
                  <a:schemeClr val="accent5">
                    <a:lumMod val="60000"/>
                    <a:lumOff val="40000"/>
                  </a:schemeClr>
                </a:solidFill>
                <a:latin typeface="Times New Roman" pitchFamily="18" charset="0"/>
                <a:cs typeface="Times New Roman" pitchFamily="18" charset="0"/>
              </a:rPr>
              <a:t>Low-temperature </a:t>
            </a:r>
            <a:r>
              <a:rPr lang="en-US" sz="2300" i="0" dirty="0">
                <a:solidFill>
                  <a:schemeClr val="accent5">
                    <a:lumMod val="60000"/>
                    <a:lumOff val="40000"/>
                  </a:schemeClr>
                </a:solidFill>
                <a:latin typeface="Times New Roman" pitchFamily="18" charset="0"/>
                <a:cs typeface="Times New Roman" pitchFamily="18" charset="0"/>
              </a:rPr>
              <a:t>heat exchangers with fluid temperatures less than </a:t>
            </a:r>
            <a:r>
              <a:rPr lang="en-US" sz="2300" i="0" dirty="0" smtClean="0">
                <a:solidFill>
                  <a:schemeClr val="accent5">
                    <a:lumMod val="60000"/>
                    <a:lumOff val="40000"/>
                  </a:schemeClr>
                </a:solidFill>
                <a:latin typeface="Times New Roman" pitchFamily="18" charset="0"/>
                <a:cs typeface="Times New Roman" pitchFamily="18" charset="0"/>
              </a:rPr>
              <a:t>230 ̊C</a:t>
            </a:r>
            <a:r>
              <a:rPr lang="en-US" sz="2300" i="0" dirty="0">
                <a:solidFill>
                  <a:schemeClr val="accent5">
                    <a:lumMod val="60000"/>
                    <a:lumOff val="40000"/>
                  </a:schemeClr>
                </a:solidFill>
                <a:latin typeface="Times New Roman" pitchFamily="18" charset="0"/>
                <a:cs typeface="Times New Roman" pitchFamily="18" charset="0"/>
              </a:rPr>
              <a:t>. Applications of low-temperature heat exchangers are common in buildings such as preheating of ventilation air with exhaust air.</a:t>
            </a:r>
          </a:p>
          <a:p>
            <a:pPr marL="457200" indent="-457200" algn="justLow">
              <a:buFont typeface="+mj-lt"/>
              <a:buAutoNum type="arabicPeriod"/>
            </a:pPr>
            <a:r>
              <a:rPr lang="en-US" sz="2300" i="0" dirty="0" smtClean="0">
                <a:solidFill>
                  <a:schemeClr val="accent5">
                    <a:lumMod val="60000"/>
                    <a:lumOff val="40000"/>
                  </a:schemeClr>
                </a:solidFill>
                <a:latin typeface="Times New Roman" pitchFamily="18" charset="0"/>
                <a:cs typeface="Times New Roman" pitchFamily="18" charset="0"/>
              </a:rPr>
              <a:t>Medium-temperature </a:t>
            </a:r>
            <a:r>
              <a:rPr lang="en-US" sz="2300" i="0" dirty="0">
                <a:solidFill>
                  <a:schemeClr val="accent5">
                    <a:lumMod val="60000"/>
                    <a:lumOff val="40000"/>
                  </a:schemeClr>
                </a:solidFill>
                <a:latin typeface="Times New Roman" pitchFamily="18" charset="0"/>
                <a:cs typeface="Times New Roman" pitchFamily="18" charset="0"/>
              </a:rPr>
              <a:t>heat exchangers with fluid temperatures ranging from </a:t>
            </a:r>
            <a:r>
              <a:rPr lang="en-US" sz="2300" i="0" dirty="0" smtClean="0">
                <a:solidFill>
                  <a:schemeClr val="accent5">
                    <a:lumMod val="60000"/>
                    <a:lumOff val="40000"/>
                  </a:schemeClr>
                </a:solidFill>
                <a:latin typeface="Times New Roman" pitchFamily="18" charset="0"/>
                <a:cs typeface="Times New Roman" pitchFamily="18" charset="0"/>
              </a:rPr>
              <a:t>230</a:t>
            </a:r>
            <a:r>
              <a:rPr lang="en-US" sz="2300" i="0" dirty="0">
                <a:solidFill>
                  <a:schemeClr val="accent5">
                    <a:lumMod val="60000"/>
                    <a:lumOff val="40000"/>
                  </a:schemeClr>
                </a:solidFill>
                <a:latin typeface="Times New Roman" pitchFamily="18" charset="0"/>
                <a:cs typeface="Times New Roman" pitchFamily="18" charset="0"/>
              </a:rPr>
              <a:t> </a:t>
            </a:r>
            <a:r>
              <a:rPr lang="en-US" sz="2300" i="0" dirty="0" smtClean="0">
                <a:solidFill>
                  <a:schemeClr val="accent5">
                    <a:lumMod val="60000"/>
                    <a:lumOff val="40000"/>
                  </a:schemeClr>
                </a:solidFill>
                <a:latin typeface="Times New Roman" pitchFamily="18" charset="0"/>
                <a:cs typeface="Times New Roman" pitchFamily="18" charset="0"/>
              </a:rPr>
              <a:t>̊C and 650 ̊C</a:t>
            </a:r>
            <a:r>
              <a:rPr lang="en-US" sz="2300" i="0" dirty="0">
                <a:solidFill>
                  <a:schemeClr val="accent5">
                    <a:lumMod val="60000"/>
                    <a:lumOff val="40000"/>
                  </a:schemeClr>
                </a:solidFill>
                <a:latin typeface="Times New Roman" pitchFamily="18" charset="0"/>
                <a:cs typeface="Times New Roman" pitchFamily="18" charset="0"/>
              </a:rPr>
              <a:t>. Examples of medium-temperature heat recovery systems include incinerators.</a:t>
            </a:r>
          </a:p>
          <a:p>
            <a:pPr marL="457200" indent="-457200" algn="justLow">
              <a:buFont typeface="+mj-lt"/>
              <a:buAutoNum type="arabicPeriod"/>
            </a:pPr>
            <a:r>
              <a:rPr lang="en-US" sz="2300" i="0" dirty="0" smtClean="0">
                <a:solidFill>
                  <a:schemeClr val="accent5">
                    <a:lumMod val="60000"/>
                    <a:lumOff val="40000"/>
                  </a:schemeClr>
                </a:solidFill>
                <a:latin typeface="Times New Roman" pitchFamily="18" charset="0"/>
                <a:cs typeface="Times New Roman" pitchFamily="18" charset="0"/>
              </a:rPr>
              <a:t>High-temperature </a:t>
            </a:r>
            <a:r>
              <a:rPr lang="en-US" sz="2300" i="0" dirty="0">
                <a:solidFill>
                  <a:schemeClr val="accent5">
                    <a:lumMod val="60000"/>
                    <a:lumOff val="40000"/>
                  </a:schemeClr>
                </a:solidFill>
                <a:latin typeface="Times New Roman" pitchFamily="18" charset="0"/>
                <a:cs typeface="Times New Roman" pitchFamily="18" charset="0"/>
              </a:rPr>
              <a:t>heat exchangers with fluid temperatures above </a:t>
            </a:r>
            <a:r>
              <a:rPr lang="en-US" sz="2300" i="0" dirty="0" smtClean="0">
                <a:solidFill>
                  <a:schemeClr val="accent5">
                    <a:lumMod val="60000"/>
                    <a:lumOff val="40000"/>
                  </a:schemeClr>
                </a:solidFill>
                <a:latin typeface="Times New Roman" pitchFamily="18" charset="0"/>
                <a:cs typeface="Times New Roman" pitchFamily="18" charset="0"/>
              </a:rPr>
              <a:t>650 ̊C</a:t>
            </a:r>
            <a:r>
              <a:rPr lang="en-US" sz="2300" i="0" dirty="0">
                <a:solidFill>
                  <a:schemeClr val="accent5">
                    <a:lumMod val="60000"/>
                    <a:lumOff val="40000"/>
                  </a:schemeClr>
                </a:solidFill>
                <a:latin typeface="Times New Roman" pitchFamily="18" charset="0"/>
                <a:cs typeface="Times New Roman" pitchFamily="18" charset="0"/>
              </a:rPr>
              <a:t>. Generally, the use of high-temperature heat exchangers is specific to industrial processes such as in steel/aluminum furnaces.</a:t>
            </a:r>
          </a:p>
          <a:p>
            <a:pPr marL="0" indent="0" algn="justLow">
              <a:buNone/>
            </a:pPr>
            <a:endParaRPr lang="ar-IQ"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78211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2"/>
          <p:cNvSpPr txBox="1">
            <a:spLocks/>
          </p:cNvSpPr>
          <p:nvPr/>
        </p:nvSpPr>
        <p:spPr bwMode="auto">
          <a:xfrm>
            <a:off x="381000" y="457200"/>
            <a:ext cx="853440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FFFF00"/>
                </a:solidFill>
                <a:latin typeface="Times New Roman" pitchFamily="18" charset="0"/>
                <a:cs typeface="Times New Roman" pitchFamily="18" charset="0"/>
              </a:rPr>
              <a:t>Moreover, the fluids involved in the exchange of heat can determine the type of waste heat recovery system that is the most suitable for a given application. Three common types of heat exchangers are considered:</a:t>
            </a:r>
          </a:p>
          <a:p>
            <a:pPr marL="0" indent="0" algn="justLow">
              <a:buNone/>
            </a:pPr>
            <a:r>
              <a:rPr lang="en-US" sz="2300" i="0" dirty="0">
                <a:solidFill>
                  <a:srgbClr val="00FFFF"/>
                </a:solidFill>
                <a:latin typeface="Times New Roman" pitchFamily="18" charset="0"/>
                <a:cs typeface="Times New Roman" pitchFamily="18" charset="0"/>
              </a:rPr>
              <a:t>1. Gas-to-gas waste heat recovery systems that include heat pipes, rotary thermal wheels, liquid coupled heat exchangers, and plate-fin heat exchangers.</a:t>
            </a:r>
          </a:p>
          <a:p>
            <a:pPr marL="0" indent="0" algn="justLow">
              <a:buNone/>
            </a:pPr>
            <a:r>
              <a:rPr lang="en-US" sz="2300" i="0" dirty="0">
                <a:solidFill>
                  <a:srgbClr val="00FFFF"/>
                </a:solidFill>
                <a:latin typeface="Times New Roman" pitchFamily="18" charset="0"/>
                <a:cs typeface="Times New Roman" pitchFamily="18" charset="0"/>
              </a:rPr>
              <a:t>2. Gas-to-liquid waste heat recovery systems such as fire-tube or water-tube boilers, heat pipes, and economizers.</a:t>
            </a:r>
          </a:p>
          <a:p>
            <a:pPr marL="0" indent="0" algn="justLow">
              <a:buNone/>
            </a:pPr>
            <a:r>
              <a:rPr lang="en-US" sz="2300" i="0" dirty="0">
                <a:solidFill>
                  <a:srgbClr val="00FFFF"/>
                </a:solidFill>
                <a:latin typeface="Times New Roman" pitchFamily="18" charset="0"/>
                <a:cs typeface="Times New Roman" pitchFamily="18" charset="0"/>
              </a:rPr>
              <a:t>3. Liquid-to-liquid waste heat recovery systems including shell-and-tube heat exchangers and plate heat exchangers.</a:t>
            </a:r>
          </a:p>
        </p:txBody>
      </p:sp>
    </p:spTree>
    <p:extLst>
      <p:ext uri="{BB962C8B-B14F-4D97-AF65-F5344CB8AC3E}">
        <p14:creationId xmlns:p14="http://schemas.microsoft.com/office/powerpoint/2010/main" val="22385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3399" y="367091"/>
            <a:ext cx="3810001" cy="4001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eaLnBrk="0" fontAlgn="auto" hangingPunct="0">
              <a:spcBef>
                <a:spcPts val="0"/>
              </a:spcBef>
              <a:spcAft>
                <a:spcPts val="0"/>
              </a:spcAft>
            </a:pPr>
            <a:r>
              <a:rPr lang="en-US" sz="2000" i="0" kern="0" dirty="0" smtClean="0">
                <a:solidFill>
                  <a:sysClr val="windowText" lastClr="000000"/>
                </a:solidFill>
              </a:rPr>
              <a:t>4- Air-to-air </a:t>
            </a:r>
            <a:r>
              <a:rPr lang="en-US" sz="2000" i="0" kern="0" dirty="0">
                <a:solidFill>
                  <a:sysClr val="windowText" lastClr="000000"/>
                </a:solidFill>
              </a:rPr>
              <a:t>heat recovery systems</a:t>
            </a:r>
            <a:endParaRPr kumimoji="0" lang="ar-IQ" sz="2000" b="0" i="0" u="none" strike="noStrike" kern="0" cap="none" spc="0" normalizeH="0" baseline="0" noProof="0" dirty="0" smtClean="0">
              <a:ln>
                <a:noFill/>
              </a:ln>
              <a:solidFill>
                <a:sysClr val="windowText" lastClr="000000"/>
              </a:solidFill>
              <a:effectLst/>
              <a:uLnTx/>
              <a:uFillTx/>
            </a:endParaRPr>
          </a:p>
        </p:txBody>
      </p:sp>
      <p:sp>
        <p:nvSpPr>
          <p:cNvPr id="5" name="عنصر نائب للمحتوى 2"/>
          <p:cNvSpPr txBox="1">
            <a:spLocks/>
          </p:cNvSpPr>
          <p:nvPr/>
        </p:nvSpPr>
        <p:spPr bwMode="auto">
          <a:xfrm>
            <a:off x="565244" y="820655"/>
            <a:ext cx="8229600" cy="5884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00FFFF"/>
                </a:solidFill>
                <a:latin typeface="Times New Roman" pitchFamily="18" charset="0"/>
                <a:cs typeface="Times New Roman" pitchFamily="18" charset="0"/>
              </a:rPr>
              <a:t>Plate-air-to-air heat exchangers: </a:t>
            </a:r>
            <a:r>
              <a:rPr lang="en-US" sz="2300" i="0" dirty="0">
                <a:solidFill>
                  <a:srgbClr val="FFFF00"/>
                </a:solidFill>
                <a:latin typeface="Times New Roman" pitchFamily="18" charset="0"/>
                <a:cs typeface="Times New Roman" pitchFamily="18" charset="0"/>
              </a:rPr>
              <a:t>These heat recovery systems have the advantage that the exhaust air does not mix with intake air and thus they provide an effective method to retrieve heat virtually free of cross-contamination. The plate air-to-air heat exchangers are attractive for buildings that require large amounts of outside air. Therefore, the commercial applications for these heat recovery systems include hospitals and restaurants. Figure 1 illustrates one type of plate air-to air heat </a:t>
            </a:r>
            <a:r>
              <a:rPr lang="en-US" sz="2300" i="0" dirty="0" smtClean="0">
                <a:solidFill>
                  <a:srgbClr val="FFFF00"/>
                </a:solidFill>
                <a:latin typeface="Times New Roman" pitchFamily="18" charset="0"/>
                <a:cs typeface="Times New Roman" pitchFamily="18" charset="0"/>
              </a:rPr>
              <a:t>exchanger.</a:t>
            </a:r>
            <a:endParaRPr lang="en-US" sz="2300" i="0" dirty="0">
              <a:solidFill>
                <a:srgbClr val="FFFF00"/>
              </a:solidFill>
              <a:latin typeface="Times New Roman" pitchFamily="18" charset="0"/>
              <a:cs typeface="Times New Roman" pitchFamily="18" charset="0"/>
            </a:endParaRPr>
          </a:p>
        </p:txBody>
      </p:sp>
      <p:pic>
        <p:nvPicPr>
          <p:cNvPr id="1026" name="Picture 2" descr="D:\ادارة الطاقة ماجستير\New folder\heat recovery\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763129"/>
            <a:ext cx="2843121" cy="2790072"/>
          </a:xfrm>
          <a:prstGeom prst="rect">
            <a:avLst/>
          </a:prstGeom>
          <a:noFill/>
          <a:extLst>
            <a:ext uri="{909E8E84-426E-40DD-AFC4-6F175D3DCCD1}">
              <a14:hiddenFill xmlns:a14="http://schemas.microsoft.com/office/drawing/2010/main">
                <a:solidFill>
                  <a:srgbClr val="FFFFFF"/>
                </a:solidFill>
              </a14:hiddenFill>
            </a:ext>
          </a:extLst>
        </p:spPr>
      </p:pic>
      <p:sp>
        <p:nvSpPr>
          <p:cNvPr id="2" name="مستطيل 1"/>
          <p:cNvSpPr/>
          <p:nvPr/>
        </p:nvSpPr>
        <p:spPr>
          <a:xfrm>
            <a:off x="4689143" y="5217397"/>
            <a:ext cx="3891885" cy="707886"/>
          </a:xfrm>
          <a:prstGeom prst="rect">
            <a:avLst/>
          </a:prstGeom>
        </p:spPr>
        <p:txBody>
          <a:bodyPr wrap="square">
            <a:spAutoFit/>
          </a:bodyPr>
          <a:lstStyle/>
          <a:p>
            <a:r>
              <a:rPr lang="en-US" sz="2000" dirty="0" smtClean="0"/>
              <a:t>Figure 1.One </a:t>
            </a:r>
            <a:r>
              <a:rPr lang="en-US" sz="2000" dirty="0"/>
              <a:t>configuration of plate air-to-air heat exchanger</a:t>
            </a:r>
            <a:endParaRPr lang="ar-IQ" sz="2000" dirty="0"/>
          </a:p>
        </p:txBody>
      </p:sp>
    </p:spTree>
    <p:extLst>
      <p:ext uri="{BB962C8B-B14F-4D97-AF65-F5344CB8AC3E}">
        <p14:creationId xmlns:p14="http://schemas.microsoft.com/office/powerpoint/2010/main" val="161595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circle(in)">
                                      <p:cBhvr>
                                        <p:cTn id="17" dur="2000"/>
                                        <p:tgtEl>
                                          <p:spTgt spid="1026"/>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circle(in)">
                                      <p:cBhvr>
                                        <p:cTn id="2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639170" y="2286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a:solidFill>
                  <a:srgbClr val="00FFFF"/>
                </a:solidFill>
                <a:latin typeface="Times New Roman" pitchFamily="18" charset="0"/>
                <a:cs typeface="Times New Roman" pitchFamily="18" charset="0"/>
              </a:rPr>
              <a:t>Heat-pipes: </a:t>
            </a:r>
            <a:r>
              <a:rPr lang="en-US" sz="2300" i="0" dirty="0">
                <a:solidFill>
                  <a:srgbClr val="FFFF00"/>
                </a:solidFill>
                <a:latin typeface="Times New Roman" pitchFamily="18" charset="0"/>
                <a:cs typeface="Times New Roman" pitchFamily="18" charset="0"/>
              </a:rPr>
              <a:t>Based on a concept developed for nuclear energy applications during the 1940s, heat pipes provide simple and effective devices to reclaim heat. A heat pipe consists of a copper tube lined with a wick medium and filled with refrigerant. When one end of the heat pipe is heated (by placing it in the exhaust air stream, for instance), the refrigerant is vaporized and flows to the other end to provide heat to the intake air by condensation of the refrigerant. Typically, the heat pipe has a recovery rate that ranges from 50 to 70 percent. Even though heat pipes are more expensive than the plate air-to-air heat exchangers, their maintenance requirements are small because they have no moving parts. The useful life expectancy of heat pipes can be over 25 years. Figure 2 presents a basic configuration of a heat exchanger equipped with heat </a:t>
            </a:r>
            <a:r>
              <a:rPr lang="en-US" sz="2300" i="0" dirty="0" smtClean="0">
                <a:solidFill>
                  <a:srgbClr val="FFFF00"/>
                </a:solidFill>
                <a:latin typeface="Times New Roman" pitchFamily="18" charset="0"/>
                <a:cs typeface="Times New Roman" pitchFamily="18" charset="0"/>
              </a:rPr>
              <a:t>pipes.</a:t>
            </a:r>
            <a:endParaRPr lang="en-US" sz="2300" i="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088560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p:cNvSpPr txBox="1">
            <a:spLocks/>
          </p:cNvSpPr>
          <p:nvPr/>
        </p:nvSpPr>
        <p:spPr bwMode="auto">
          <a:xfrm>
            <a:off x="639170" y="2286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ct val="20000"/>
              </a:spcBef>
              <a:spcAft>
                <a:spcPct val="0"/>
              </a:spcAft>
              <a:buClr>
                <a:srgbClr val="ACC2C9"/>
              </a:buClr>
              <a:buFont typeface="Arial" charset="0"/>
              <a:buChar char="•"/>
              <a:defRPr sz="2400" kern="1200">
                <a:solidFill>
                  <a:schemeClr val="tx2"/>
                </a:solidFill>
                <a:latin typeface="+mn-lt"/>
                <a:ea typeface="+mn-ea"/>
                <a:cs typeface="+mn-cs"/>
              </a:defRPr>
            </a:lvl1pPr>
            <a:lvl2pPr marL="547688" indent="-182563" algn="l" rtl="0" eaLnBrk="0" fontAlgn="base" hangingPunct="0">
              <a:spcBef>
                <a:spcPct val="20000"/>
              </a:spcBef>
              <a:spcAft>
                <a:spcPct val="0"/>
              </a:spcAft>
              <a:buClr>
                <a:srgbClr val="ACC2C9"/>
              </a:buClr>
              <a:buFont typeface="Arial"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99987F"/>
              </a:buClr>
              <a:buFont typeface="Arial" charset="0"/>
              <a:buChar char="•"/>
              <a:defRPr kern="1200">
                <a:solidFill>
                  <a:schemeClr val="tx1"/>
                </a:solidFill>
                <a:latin typeface="+mn-lt"/>
                <a:ea typeface="+mn-ea"/>
                <a:cs typeface="+mn-cs"/>
              </a:defRPr>
            </a:lvl4pPr>
            <a:lvl5pPr marL="1462088" indent="-228600" algn="l" rtl="0" eaLnBrk="0" fontAlgn="base" hangingPunct="0">
              <a:spcBef>
                <a:spcPct val="20000"/>
              </a:spcBef>
              <a:spcAft>
                <a:spcPct val="0"/>
              </a:spcAft>
              <a:buClr>
                <a:srgbClr val="90AC97"/>
              </a:buClr>
              <a:buFont typeface="Arial" charset="0"/>
              <a:buChar char="•"/>
              <a:defRPr sz="1600" kern="120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pPr marL="0" indent="0" algn="justLow">
              <a:buNone/>
            </a:pPr>
            <a:r>
              <a:rPr lang="en-US" sz="2300" i="0" dirty="0" smtClean="0">
                <a:solidFill>
                  <a:srgbClr val="00FFFF"/>
                </a:solidFill>
                <a:latin typeface="Times New Roman" pitchFamily="18" charset="0"/>
                <a:cs typeface="Times New Roman" pitchFamily="18" charset="0"/>
              </a:rPr>
              <a:t>The </a:t>
            </a:r>
            <a:r>
              <a:rPr lang="en-US" sz="2300" i="0" dirty="0">
                <a:solidFill>
                  <a:srgbClr val="00FFFF"/>
                </a:solidFill>
                <a:latin typeface="Times New Roman" pitchFamily="18" charset="0"/>
                <a:cs typeface="Times New Roman" pitchFamily="18" charset="0"/>
              </a:rPr>
              <a:t>heat pipes are used in following industrial applications:</a:t>
            </a:r>
          </a:p>
          <a:p>
            <a:pPr marL="0" indent="0" algn="justLow">
              <a:buNone/>
            </a:pPr>
            <a:r>
              <a:rPr lang="en-US" sz="2300" i="0" dirty="0">
                <a:solidFill>
                  <a:srgbClr val="00FFFF"/>
                </a:solidFill>
                <a:latin typeface="Times New Roman" pitchFamily="18" charset="0"/>
                <a:cs typeface="Times New Roman" pitchFamily="18" charset="0"/>
              </a:rPr>
              <a:t>a. Process to Space Heating: </a:t>
            </a:r>
            <a:r>
              <a:rPr lang="en-US" sz="2300" i="0" dirty="0">
                <a:solidFill>
                  <a:srgbClr val="FFFF00"/>
                </a:solidFill>
                <a:latin typeface="Times New Roman" pitchFamily="18" charset="0"/>
                <a:cs typeface="Times New Roman" pitchFamily="18" charset="0"/>
              </a:rPr>
              <a:t>The heat pipe heat exchanger transfers the thermal energy from process exhaust for building heating. The preheated air can be blended if required. The requirement of additional heating equipment to deliver heated make up air is drastically reduced or eliminated.</a:t>
            </a:r>
          </a:p>
          <a:p>
            <a:pPr marL="0" indent="0" algn="justLow">
              <a:buNone/>
            </a:pPr>
            <a:r>
              <a:rPr lang="en-US" sz="2300" i="0" dirty="0">
                <a:solidFill>
                  <a:srgbClr val="00FFFF"/>
                </a:solidFill>
                <a:latin typeface="Times New Roman" pitchFamily="18" charset="0"/>
                <a:cs typeface="Times New Roman" pitchFamily="18" charset="0"/>
              </a:rPr>
              <a:t>b. Process to Process: </a:t>
            </a:r>
            <a:r>
              <a:rPr lang="en-US" sz="2300" i="0" dirty="0">
                <a:solidFill>
                  <a:srgbClr val="FFFF00"/>
                </a:solidFill>
                <a:latin typeface="Times New Roman" pitchFamily="18" charset="0"/>
                <a:cs typeface="Times New Roman" pitchFamily="18" charset="0"/>
              </a:rPr>
              <a:t>The heat pipe heat exchangers recover waste thermal energy from the process exhaust and transfer this energy to the incoming process air. The incoming  air thus become warm and can be used for the same process/other processes and reduces process energy consumption.</a:t>
            </a:r>
          </a:p>
          <a:p>
            <a:pPr marL="0" indent="0" algn="justLow">
              <a:buNone/>
            </a:pPr>
            <a:r>
              <a:rPr lang="en-US" sz="2300" i="0" dirty="0">
                <a:solidFill>
                  <a:srgbClr val="00FFFF"/>
                </a:solidFill>
                <a:latin typeface="Times New Roman" pitchFamily="18" charset="0"/>
                <a:cs typeface="Times New Roman" pitchFamily="18" charset="0"/>
              </a:rPr>
              <a:t>c. HVAC Applications:</a:t>
            </a:r>
          </a:p>
          <a:p>
            <a:pPr marL="0" indent="0" algn="justLow">
              <a:buNone/>
            </a:pPr>
            <a:r>
              <a:rPr lang="en-US" sz="2300" i="0" dirty="0">
                <a:solidFill>
                  <a:srgbClr val="00FFFF"/>
                </a:solidFill>
                <a:latin typeface="Times New Roman" pitchFamily="18" charset="0"/>
                <a:cs typeface="Times New Roman" pitchFamily="18" charset="0"/>
              </a:rPr>
              <a:t>Cooling: </a:t>
            </a:r>
            <a:r>
              <a:rPr lang="en-US" sz="2300" i="0" dirty="0">
                <a:solidFill>
                  <a:srgbClr val="FFFF00"/>
                </a:solidFill>
                <a:latin typeface="Times New Roman" pitchFamily="18" charset="0"/>
                <a:cs typeface="Times New Roman" pitchFamily="18" charset="0"/>
              </a:rPr>
              <a:t>Heat pipe heat exchangers precools the building make up air in summer and thus reduces the total tons of refrigeration, apart from the operational saving of the cooling system. Thermal energy is supply recovered from the cool exhaust and transferred to the hot supply make up air.  </a:t>
            </a:r>
            <a:endParaRPr lang="en-US" sz="2300" i="0" dirty="0">
              <a:solidFill>
                <a:srgbClr val="FF99FF"/>
              </a:solidFill>
              <a:latin typeface="Times New Roman" pitchFamily="18" charset="0"/>
              <a:cs typeface="Times New Roman" pitchFamily="18" charset="0"/>
            </a:endParaRPr>
          </a:p>
        </p:txBody>
      </p:sp>
    </p:spTree>
    <p:extLst>
      <p:ext uri="{BB962C8B-B14F-4D97-AF65-F5344CB8AC3E}">
        <p14:creationId xmlns:p14="http://schemas.microsoft.com/office/powerpoint/2010/main" val="197427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Thatch</Template>
  <TotalTime>7689</TotalTime>
  <Words>3407</Words>
  <Application>Microsoft Office PowerPoint</Application>
  <PresentationFormat>عرض على الشاشة (3:4)‏</PresentationFormat>
  <Paragraphs>137</Paragraphs>
  <Slides>33</Slides>
  <Notes>0</Notes>
  <HiddenSlides>0</HiddenSlides>
  <MMClips>0</MMClips>
  <ScaleCrop>false</ScaleCrop>
  <HeadingPairs>
    <vt:vector size="4" baseType="variant">
      <vt:variant>
        <vt:lpstr>نسق</vt:lpstr>
      </vt:variant>
      <vt:variant>
        <vt:i4>1</vt:i4>
      </vt:variant>
      <vt:variant>
        <vt:lpstr>عناوين الشرائح</vt:lpstr>
      </vt:variant>
      <vt:variant>
        <vt:i4>33</vt:i4>
      </vt:variant>
    </vt:vector>
  </HeadingPairs>
  <TitlesOfParts>
    <vt:vector size="34" baseType="lpstr">
      <vt:lpstr>Thatch</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TAMU-CC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  Fluid Mechanics</dc:title>
  <dc:creator>Joe Fox</dc:creator>
  <cp:lastModifiedBy>Maher</cp:lastModifiedBy>
  <cp:revision>451</cp:revision>
  <dcterms:created xsi:type="dcterms:W3CDTF">2002-07-12T16:24:03Z</dcterms:created>
  <dcterms:modified xsi:type="dcterms:W3CDTF">2020-05-05T19:16:55Z</dcterms:modified>
</cp:coreProperties>
</file>