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56" r:id="rId3"/>
    <p:sldId id="276" r:id="rId4"/>
    <p:sldId id="257" r:id="rId5"/>
    <p:sldId id="277" r:id="rId6"/>
    <p:sldId id="258" r:id="rId7"/>
    <p:sldId id="259" r:id="rId8"/>
    <p:sldId id="290" r:id="rId9"/>
    <p:sldId id="260" r:id="rId10"/>
    <p:sldId id="278" r:id="rId11"/>
    <p:sldId id="261" r:id="rId12"/>
    <p:sldId id="286" r:id="rId13"/>
    <p:sldId id="287" r:id="rId14"/>
    <p:sldId id="262" r:id="rId15"/>
    <p:sldId id="279" r:id="rId16"/>
    <p:sldId id="281" r:id="rId17"/>
    <p:sldId id="288" r:id="rId18"/>
    <p:sldId id="282" r:id="rId19"/>
    <p:sldId id="283" r:id="rId20"/>
    <p:sldId id="263" r:id="rId21"/>
    <p:sldId id="289" r:id="rId22"/>
    <p:sldId id="284" r:id="rId23"/>
    <p:sldId id="285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83" autoAdjust="0"/>
    <p:restoredTop sz="94660"/>
  </p:normalViewPr>
  <p:slideViewPr>
    <p:cSldViewPr snapToGrid="0">
      <p:cViewPr>
        <p:scale>
          <a:sx n="77" d="100"/>
          <a:sy n="77" d="100"/>
        </p:scale>
        <p:origin x="-168" y="-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AD2EB-3756-465D-8B44-3105FFA2E52A}" type="datetimeFigureOut">
              <a:rPr lang="en-GB" smtClean="0"/>
              <a:t>03/05/2020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10508-CC2E-4706-8FB6-B9FD6E7824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80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AD2EB-3756-465D-8B44-3105FFA2E52A}" type="datetimeFigureOut">
              <a:rPr lang="en-GB" smtClean="0"/>
              <a:t>03/05/2020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10508-CC2E-4706-8FB6-B9FD6E7824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4530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AD2EB-3756-465D-8B44-3105FFA2E52A}" type="datetimeFigureOut">
              <a:rPr lang="en-GB" smtClean="0"/>
              <a:t>03/05/2020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10508-CC2E-4706-8FB6-B9FD6E7824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5683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AD2EB-3756-465D-8B44-3105FFA2E52A}" type="datetimeFigureOut">
              <a:rPr lang="en-GB" smtClean="0"/>
              <a:t>03/05/2020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10508-CC2E-4706-8FB6-B9FD6E7824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0724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AD2EB-3756-465D-8B44-3105FFA2E52A}" type="datetimeFigureOut">
              <a:rPr lang="en-GB" smtClean="0"/>
              <a:t>03/05/2020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10508-CC2E-4706-8FB6-B9FD6E7824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6182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AD2EB-3756-465D-8B44-3105FFA2E52A}" type="datetimeFigureOut">
              <a:rPr lang="en-GB" smtClean="0"/>
              <a:t>03/05/2020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10508-CC2E-4706-8FB6-B9FD6E7824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2851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AD2EB-3756-465D-8B44-3105FFA2E52A}" type="datetimeFigureOut">
              <a:rPr lang="en-GB" smtClean="0"/>
              <a:t>03/05/2020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10508-CC2E-4706-8FB6-B9FD6E7824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6957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AD2EB-3756-465D-8B44-3105FFA2E52A}" type="datetimeFigureOut">
              <a:rPr lang="en-GB" smtClean="0"/>
              <a:t>03/05/2020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10508-CC2E-4706-8FB6-B9FD6E7824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9327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AD2EB-3756-465D-8B44-3105FFA2E52A}" type="datetimeFigureOut">
              <a:rPr lang="en-GB" smtClean="0"/>
              <a:t>03/05/2020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10508-CC2E-4706-8FB6-B9FD6E7824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8503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AD2EB-3756-465D-8B44-3105FFA2E52A}" type="datetimeFigureOut">
              <a:rPr lang="en-GB" smtClean="0"/>
              <a:t>03/05/2020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10508-CC2E-4706-8FB6-B9FD6E7824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4086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AD2EB-3756-465D-8B44-3105FFA2E52A}" type="datetimeFigureOut">
              <a:rPr lang="en-GB" smtClean="0"/>
              <a:t>03/05/2020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10508-CC2E-4706-8FB6-B9FD6E7824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473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AAD2EB-3756-465D-8B44-3105FFA2E52A}" type="datetimeFigureOut">
              <a:rPr lang="en-GB" smtClean="0"/>
              <a:t>03/05/2020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410508-CC2E-4706-8FB6-B9FD6E7824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7813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67065"/>
            <a:ext cx="9144000" cy="1296148"/>
          </a:xfrm>
        </p:spPr>
        <p:txBody>
          <a:bodyPr/>
          <a:lstStyle/>
          <a:p>
            <a:r>
              <a:rPr lang="en-GB" dirty="0" smtClean="0"/>
              <a:t>Highway Pavement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699672"/>
            <a:ext cx="9144000" cy="1655762"/>
          </a:xfrm>
        </p:spPr>
        <p:txBody>
          <a:bodyPr/>
          <a:lstStyle/>
          <a:p>
            <a:r>
              <a:rPr lang="en-GB" b="1" i="1" dirty="0" smtClean="0"/>
              <a:t>Civil Engineering Department</a:t>
            </a:r>
          </a:p>
          <a:p>
            <a:r>
              <a:rPr lang="en-GB" b="1" i="1" dirty="0" smtClean="0"/>
              <a:t>4</a:t>
            </a:r>
            <a:r>
              <a:rPr lang="en-GB" b="1" i="1" baseline="30000" dirty="0" smtClean="0"/>
              <a:t>th</a:t>
            </a:r>
            <a:r>
              <a:rPr lang="en-GB" b="1" i="1" dirty="0" smtClean="0"/>
              <a:t> stage, 2</a:t>
            </a:r>
            <a:r>
              <a:rPr lang="en-GB" b="1" i="1" baseline="30000" dirty="0" smtClean="0"/>
              <a:t>nd</a:t>
            </a:r>
            <a:r>
              <a:rPr lang="en-GB" b="1" i="1" dirty="0" smtClean="0"/>
              <a:t> Semester, 2019-2020</a:t>
            </a:r>
          </a:p>
          <a:p>
            <a:r>
              <a:rPr lang="en-GB" b="1" i="1" dirty="0" smtClean="0"/>
              <a:t>1</a:t>
            </a:r>
            <a:r>
              <a:rPr lang="en-GB" b="1" i="1" baseline="30000" dirty="0" smtClean="0"/>
              <a:t>st</a:t>
            </a:r>
            <a:r>
              <a:rPr lang="en-GB" b="1" i="1" dirty="0" smtClean="0"/>
              <a:t> Lecture: Vertical Alignment</a:t>
            </a:r>
            <a:endParaRPr lang="en-GB" b="1" i="1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507956" y="4283831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1" i="1" dirty="0" smtClean="0"/>
              <a:t>Lecturer:</a:t>
            </a:r>
          </a:p>
          <a:p>
            <a:r>
              <a:rPr lang="en-GB" b="1" i="1" dirty="0" smtClean="0"/>
              <a:t>Dr. Maha </a:t>
            </a:r>
            <a:r>
              <a:rPr lang="en-GB" b="1" i="1" dirty="0" err="1" smtClean="0"/>
              <a:t>Almumaiz</a:t>
            </a:r>
            <a:endParaRPr lang="en-GB" b="1" i="1" dirty="0" smtClean="0"/>
          </a:p>
          <a:p>
            <a:r>
              <a:rPr lang="en-GB" b="1" i="1" dirty="0" smtClean="0"/>
              <a:t>Dr. Abeer K. Jameel</a:t>
            </a:r>
            <a:endParaRPr lang="en-GB" b="1" i="1" dirty="0"/>
          </a:p>
        </p:txBody>
      </p:sp>
    </p:spTree>
    <p:extLst>
      <p:ext uri="{BB962C8B-B14F-4D97-AF65-F5344CB8AC3E}">
        <p14:creationId xmlns:p14="http://schemas.microsoft.com/office/powerpoint/2010/main" val="964190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9"/>
          <p:cNvSpPr>
            <a:spLocks noChangeArrowheads="1"/>
          </p:cNvSpPr>
          <p:nvPr/>
        </p:nvSpPr>
        <p:spPr bwMode="auto">
          <a:xfrm>
            <a:off x="770706" y="2916874"/>
            <a:ext cx="4670724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GB" altLang="en-US" sz="12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Critical length of upgrade</a:t>
            </a:r>
            <a:endParaRPr kumimoji="0" lang="en-GB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43"/>
          <p:cNvSpPr>
            <a:spLocks noChangeArrowheads="1"/>
          </p:cNvSpPr>
          <p:nvPr/>
        </p:nvSpPr>
        <p:spPr bwMode="auto">
          <a:xfrm>
            <a:off x="808186" y="3276879"/>
            <a:ext cx="10084528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Max length in the upgrade direction that causes a reduction of 15km/hr in the speed of loaded trucks in comparison with that at the approach.</a:t>
            </a:r>
            <a:endParaRPr kumimoji="0" lang="en-GB" alt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6" name="Group 20"/>
          <p:cNvGrpSpPr>
            <a:grpSpLocks/>
          </p:cNvGrpSpPr>
          <p:nvPr/>
        </p:nvGrpSpPr>
        <p:grpSpPr bwMode="auto">
          <a:xfrm>
            <a:off x="3980631" y="4197533"/>
            <a:ext cx="2500313" cy="1716088"/>
            <a:chOff x="6241" y="9790"/>
            <a:chExt cx="3937" cy="2702"/>
          </a:xfrm>
        </p:grpSpPr>
        <p:grpSp>
          <p:nvGrpSpPr>
            <p:cNvPr id="7" name="Group 6"/>
            <p:cNvGrpSpPr>
              <a:grpSpLocks/>
            </p:cNvGrpSpPr>
            <p:nvPr/>
          </p:nvGrpSpPr>
          <p:grpSpPr bwMode="auto">
            <a:xfrm>
              <a:off x="6241" y="9790"/>
              <a:ext cx="3937" cy="1858"/>
              <a:chOff x="6241" y="9790"/>
              <a:chExt cx="3937" cy="1858"/>
            </a:xfrm>
          </p:grpSpPr>
          <p:grpSp>
            <p:nvGrpSpPr>
              <p:cNvPr id="9" name="Group 25"/>
              <p:cNvGrpSpPr>
                <a:grpSpLocks/>
              </p:cNvGrpSpPr>
              <p:nvPr/>
            </p:nvGrpSpPr>
            <p:grpSpPr bwMode="auto">
              <a:xfrm>
                <a:off x="6241" y="10166"/>
                <a:ext cx="3937" cy="1482"/>
                <a:chOff x="6241" y="10246"/>
                <a:chExt cx="3937" cy="1482"/>
              </a:xfrm>
            </p:grpSpPr>
            <p:grpSp>
              <p:nvGrpSpPr>
                <p:cNvPr id="12" name="Group 35"/>
                <p:cNvGrpSpPr>
                  <a:grpSpLocks/>
                </p:cNvGrpSpPr>
                <p:nvPr/>
              </p:nvGrpSpPr>
              <p:grpSpPr bwMode="auto">
                <a:xfrm>
                  <a:off x="6241" y="10357"/>
                  <a:ext cx="3937" cy="792"/>
                  <a:chOff x="6241" y="10653"/>
                  <a:chExt cx="3937" cy="792"/>
                </a:xfrm>
              </p:grpSpPr>
              <p:sp>
                <p:nvSpPr>
                  <p:cNvPr id="22" name="AutoShape 38"/>
                  <p:cNvSpPr>
                    <a:spLocks noChangeShapeType="1"/>
                  </p:cNvSpPr>
                  <p:nvPr/>
                </p:nvSpPr>
                <p:spPr bwMode="auto">
                  <a:xfrm>
                    <a:off x="6241" y="11445"/>
                    <a:ext cx="1361" cy="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GB"/>
                  </a:p>
                </p:txBody>
              </p:sp>
              <p:sp>
                <p:nvSpPr>
                  <p:cNvPr id="23" name="AutoShape 37"/>
                  <p:cNvSpPr>
                    <a:spLocks noChangeShapeType="1"/>
                  </p:cNvSpPr>
                  <p:nvPr/>
                </p:nvSpPr>
                <p:spPr bwMode="auto">
                  <a:xfrm>
                    <a:off x="8817" y="10661"/>
                    <a:ext cx="1361" cy="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GB"/>
                  </a:p>
                </p:txBody>
              </p:sp>
              <p:sp>
                <p:nvSpPr>
                  <p:cNvPr id="24" name="AutoShape 3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591" y="10653"/>
                    <a:ext cx="1240" cy="792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GB"/>
                  </a:p>
                </p:txBody>
              </p:sp>
            </p:grpSp>
            <p:sp>
              <p:nvSpPr>
                <p:cNvPr id="13" name="AutoShape 34"/>
                <p:cNvSpPr>
                  <a:spLocks noChangeShapeType="1"/>
                </p:cNvSpPr>
                <p:nvPr/>
              </p:nvSpPr>
              <p:spPr bwMode="auto">
                <a:xfrm>
                  <a:off x="9023" y="10246"/>
                  <a:ext cx="1007" cy="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14" name="AutoShape 33"/>
                <p:cNvSpPr>
                  <a:spLocks noChangeShapeType="1"/>
                </p:cNvSpPr>
                <p:nvPr/>
              </p:nvSpPr>
              <p:spPr bwMode="auto">
                <a:xfrm>
                  <a:off x="6455" y="11038"/>
                  <a:ext cx="1007" cy="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15" name="AutoShape 32"/>
                <p:cNvSpPr>
                  <a:spLocks noChangeShapeType="1"/>
                </p:cNvSpPr>
                <p:nvPr/>
              </p:nvSpPr>
              <p:spPr bwMode="auto">
                <a:xfrm flipV="1">
                  <a:off x="7898" y="10439"/>
                  <a:ext cx="612" cy="415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grpSp>
              <p:nvGrpSpPr>
                <p:cNvPr id="16" name="Group 26"/>
                <p:cNvGrpSpPr>
                  <a:grpSpLocks/>
                </p:cNvGrpSpPr>
                <p:nvPr/>
              </p:nvGrpSpPr>
              <p:grpSpPr bwMode="auto">
                <a:xfrm>
                  <a:off x="7435" y="10476"/>
                  <a:ext cx="1530" cy="1252"/>
                  <a:chOff x="7435" y="10476"/>
                  <a:chExt cx="1530" cy="1252"/>
                </a:xfrm>
              </p:grpSpPr>
              <p:sp>
                <p:nvSpPr>
                  <p:cNvPr id="17" name="AutoShape 3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7591" y="11204"/>
                    <a:ext cx="0" cy="524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GB"/>
                  </a:p>
                </p:txBody>
              </p:sp>
              <p:sp>
                <p:nvSpPr>
                  <p:cNvPr id="18" name="AutoShape 3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8815" y="10476"/>
                    <a:ext cx="0" cy="1247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GB"/>
                  </a:p>
                </p:txBody>
              </p:sp>
              <p:sp>
                <p:nvSpPr>
                  <p:cNvPr id="19" name="AutoShape 2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435" y="11637"/>
                    <a:ext cx="1530" cy="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GB"/>
                  </a:p>
                </p:txBody>
              </p:sp>
              <p:sp>
                <p:nvSpPr>
                  <p:cNvPr id="20" name="AutoShape 2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507" y="11551"/>
                    <a:ext cx="170" cy="167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GB"/>
                  </a:p>
                </p:txBody>
              </p:sp>
              <p:sp>
                <p:nvSpPr>
                  <p:cNvPr id="21" name="AutoShape 2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723" y="11551"/>
                    <a:ext cx="170" cy="167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GB"/>
                  </a:p>
                </p:txBody>
              </p:sp>
            </p:grpSp>
          </p:grpSp>
          <p:sp>
            <p:nvSpPr>
              <p:cNvPr id="10" name="Text Box 2"/>
              <p:cNvSpPr txBox="1">
                <a:spLocks noChangeArrowheads="1"/>
              </p:cNvSpPr>
              <p:nvPr/>
            </p:nvSpPr>
            <p:spPr bwMode="auto">
              <a:xfrm>
                <a:off x="6413" y="10574"/>
                <a:ext cx="1157" cy="6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GB" altLang="en-US" sz="1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60km/hr</a:t>
                </a:r>
                <a:endParaRPr kumimoji="0" lang="en-GB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" name="Text Box 2"/>
              <p:cNvSpPr txBox="1">
                <a:spLocks noChangeArrowheads="1"/>
              </p:cNvSpPr>
              <p:nvPr/>
            </p:nvSpPr>
            <p:spPr bwMode="auto">
              <a:xfrm>
                <a:off x="8981" y="9790"/>
                <a:ext cx="1157" cy="6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GB" altLang="en-US" sz="1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45km/hr</a:t>
                </a:r>
                <a:endParaRPr kumimoji="0" lang="en-GB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8" name="Text Box 2"/>
            <p:cNvSpPr txBox="1">
              <a:spLocks noChangeArrowheads="1"/>
            </p:cNvSpPr>
            <p:nvPr/>
          </p:nvSpPr>
          <p:spPr bwMode="auto">
            <a:xfrm>
              <a:off x="7357" y="11550"/>
              <a:ext cx="1798" cy="9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Critical length of upgrade</a:t>
              </a:r>
              <a:endParaRPr kumimoji="0" lang="en-GB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2364379" y="839522"/>
            <a:ext cx="3526971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kumimoji="0" lang="en-GB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GB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   </a:t>
            </a:r>
            <a:r>
              <a:rPr kumimoji="0" lang="en-GB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Rural     </a:t>
            </a:r>
            <a:r>
              <a:rPr kumimoji="0" lang="en-GB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ar-IQ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في الطرق الخارجية</a:t>
            </a:r>
            <a:r>
              <a:rPr kumimoji="0" lang="en-GB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kumimoji="0" lang="en-GB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26" name="Group 1"/>
          <p:cNvGrpSpPr>
            <a:grpSpLocks/>
          </p:cNvGrpSpPr>
          <p:nvPr/>
        </p:nvGrpSpPr>
        <p:grpSpPr bwMode="auto">
          <a:xfrm>
            <a:off x="5542335" y="1156064"/>
            <a:ext cx="2457450" cy="625475"/>
            <a:chOff x="4920" y="7506"/>
            <a:chExt cx="3870" cy="984"/>
          </a:xfrm>
        </p:grpSpPr>
        <p:grpSp>
          <p:nvGrpSpPr>
            <p:cNvPr id="27" name="Group 4"/>
            <p:cNvGrpSpPr>
              <a:grpSpLocks/>
            </p:cNvGrpSpPr>
            <p:nvPr/>
          </p:nvGrpSpPr>
          <p:grpSpPr bwMode="auto">
            <a:xfrm>
              <a:off x="4995" y="7506"/>
              <a:ext cx="3690" cy="679"/>
              <a:chOff x="4995" y="6076"/>
              <a:chExt cx="3690" cy="679"/>
            </a:xfrm>
          </p:grpSpPr>
          <p:grpSp>
            <p:nvGrpSpPr>
              <p:cNvPr id="30" name="Group 7"/>
              <p:cNvGrpSpPr>
                <a:grpSpLocks/>
              </p:cNvGrpSpPr>
              <p:nvPr/>
            </p:nvGrpSpPr>
            <p:grpSpPr bwMode="auto">
              <a:xfrm>
                <a:off x="4995" y="6323"/>
                <a:ext cx="3690" cy="420"/>
                <a:chOff x="4995" y="6323"/>
                <a:chExt cx="3690" cy="420"/>
              </a:xfrm>
            </p:grpSpPr>
            <p:sp>
              <p:nvSpPr>
                <p:cNvPr id="33" name="AutoShape 15"/>
                <p:cNvSpPr>
                  <a:spLocks noChangeShapeType="1"/>
                </p:cNvSpPr>
                <p:nvPr/>
              </p:nvSpPr>
              <p:spPr bwMode="auto">
                <a:xfrm>
                  <a:off x="6825" y="6450"/>
                  <a:ext cx="855" cy="18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34" name="AutoShape 14"/>
                <p:cNvSpPr>
                  <a:spLocks noChangeShapeType="1"/>
                </p:cNvSpPr>
                <p:nvPr/>
              </p:nvSpPr>
              <p:spPr bwMode="auto">
                <a:xfrm flipH="1">
                  <a:off x="6015" y="6450"/>
                  <a:ext cx="810" cy="18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grpSp>
              <p:nvGrpSpPr>
                <p:cNvPr id="35" name="Group 8"/>
                <p:cNvGrpSpPr>
                  <a:grpSpLocks/>
                </p:cNvGrpSpPr>
                <p:nvPr/>
              </p:nvGrpSpPr>
              <p:grpSpPr bwMode="auto">
                <a:xfrm>
                  <a:off x="4995" y="6323"/>
                  <a:ext cx="3690" cy="420"/>
                  <a:chOff x="4995" y="6315"/>
                  <a:chExt cx="3690" cy="420"/>
                </a:xfrm>
              </p:grpSpPr>
              <p:grpSp>
                <p:nvGrpSpPr>
                  <p:cNvPr id="36" name="Group 11"/>
                  <p:cNvGrpSpPr>
                    <a:grpSpLocks/>
                  </p:cNvGrpSpPr>
                  <p:nvPr/>
                </p:nvGrpSpPr>
                <p:grpSpPr bwMode="auto">
                  <a:xfrm>
                    <a:off x="4995" y="6315"/>
                    <a:ext cx="3690" cy="420"/>
                    <a:chOff x="4995" y="6315"/>
                    <a:chExt cx="3690" cy="420"/>
                  </a:xfrm>
                </p:grpSpPr>
                <p:sp>
                  <p:nvSpPr>
                    <p:cNvPr id="39" name="AutoShape 1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840" y="6315"/>
                      <a:ext cx="1845" cy="420"/>
                    </a:xfrm>
                    <a:prstGeom prst="straightConnector1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GB"/>
                    </a:p>
                  </p:txBody>
                </p:sp>
                <p:sp>
                  <p:nvSpPr>
                    <p:cNvPr id="40" name="AutoShape 12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995" y="6315"/>
                      <a:ext cx="1845" cy="420"/>
                    </a:xfrm>
                    <a:prstGeom prst="straightConnector1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GB"/>
                    </a:p>
                  </p:txBody>
                </p:sp>
              </p:grpSp>
              <p:sp>
                <p:nvSpPr>
                  <p:cNvPr id="37" name="AutoShape 1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695" y="6525"/>
                    <a:ext cx="0" cy="105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GB"/>
                  </a:p>
                </p:txBody>
              </p:sp>
              <p:sp>
                <p:nvSpPr>
                  <p:cNvPr id="38" name="AutoShape 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6009" y="6525"/>
                    <a:ext cx="0" cy="105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GB"/>
                  </a:p>
                </p:txBody>
              </p:sp>
            </p:grpSp>
          </p:grpSp>
          <p:sp>
            <p:nvSpPr>
              <p:cNvPr id="31" name="Text Box 2"/>
              <p:cNvSpPr txBox="1">
                <a:spLocks noChangeArrowheads="1"/>
              </p:cNvSpPr>
              <p:nvPr/>
            </p:nvSpPr>
            <p:spPr bwMode="auto">
              <a:xfrm>
                <a:off x="7008" y="6076"/>
                <a:ext cx="690" cy="6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GB" altLang="en-US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2%</a:t>
                </a:r>
                <a:endParaRPr kumimoji="0" lang="en-GB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2" name="Text Box 2"/>
              <p:cNvSpPr txBox="1">
                <a:spLocks noChangeArrowheads="1"/>
              </p:cNvSpPr>
              <p:nvPr/>
            </p:nvSpPr>
            <p:spPr bwMode="auto">
              <a:xfrm>
                <a:off x="6152" y="6084"/>
                <a:ext cx="690" cy="6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GB" altLang="en-US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2%</a:t>
                </a:r>
                <a:endParaRPr kumimoji="0" lang="en-GB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28" name="AutoShape 3"/>
            <p:cNvSpPr>
              <a:spLocks noChangeShapeType="1"/>
            </p:cNvSpPr>
            <p:nvPr/>
          </p:nvSpPr>
          <p:spPr bwMode="auto">
            <a:xfrm>
              <a:off x="8700" y="8173"/>
              <a:ext cx="90" cy="31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" name="AutoShape 2"/>
            <p:cNvSpPr>
              <a:spLocks noChangeShapeType="1"/>
            </p:cNvSpPr>
            <p:nvPr/>
          </p:nvSpPr>
          <p:spPr bwMode="auto">
            <a:xfrm flipH="1">
              <a:off x="4920" y="8173"/>
              <a:ext cx="90" cy="25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056868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6787947"/>
              </p:ext>
            </p:extLst>
          </p:nvPr>
        </p:nvGraphicFramePr>
        <p:xfrm>
          <a:off x="3903130" y="792532"/>
          <a:ext cx="3724367" cy="1920102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1224325">
                  <a:extLst>
                    <a:ext uri="{9D8B030D-6E8A-4147-A177-3AD203B41FA5}">
                      <a16:colId xmlns="" xmlns:a16="http://schemas.microsoft.com/office/drawing/2014/main" val="2417015497"/>
                    </a:ext>
                  </a:extLst>
                </a:gridCol>
                <a:gridCol w="2500042">
                  <a:extLst>
                    <a:ext uri="{9D8B030D-6E8A-4147-A177-3AD203B41FA5}">
                      <a16:colId xmlns="" xmlns:a16="http://schemas.microsoft.com/office/drawing/2014/main" val="2814654519"/>
                    </a:ext>
                  </a:extLst>
                </a:gridCol>
              </a:tblGrid>
              <a:tr h="3200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Grade (%)</a:t>
                      </a:r>
                      <a:endParaRPr lang="en-GB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Critical length of upgrade (m)</a:t>
                      </a:r>
                      <a:endParaRPr lang="en-GB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707818879"/>
                  </a:ext>
                </a:extLst>
              </a:tr>
              <a:tr h="3200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3%</a:t>
                      </a:r>
                      <a:endParaRPr lang="en-GB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420</a:t>
                      </a:r>
                      <a:endParaRPr lang="en-GB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910511214"/>
                  </a:ext>
                </a:extLst>
              </a:tr>
              <a:tr h="3200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4%</a:t>
                      </a:r>
                      <a:endParaRPr lang="en-GB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300</a:t>
                      </a:r>
                      <a:endParaRPr lang="en-GB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007940018"/>
                  </a:ext>
                </a:extLst>
              </a:tr>
              <a:tr h="3200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5%</a:t>
                      </a:r>
                      <a:endParaRPr lang="en-GB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240</a:t>
                      </a:r>
                      <a:endParaRPr lang="en-GB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33796029"/>
                  </a:ext>
                </a:extLst>
              </a:tr>
              <a:tr h="3200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6%</a:t>
                      </a:r>
                      <a:endParaRPr lang="en-GB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180</a:t>
                      </a:r>
                      <a:endParaRPr lang="en-GB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279691094"/>
                  </a:ext>
                </a:extLst>
              </a:tr>
              <a:tr h="3200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7%</a:t>
                      </a:r>
                      <a:endParaRPr lang="en-GB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150</a:t>
                      </a:r>
                      <a:endParaRPr lang="en-GB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870600553"/>
                  </a:ext>
                </a:extLst>
              </a:tr>
            </a:tbl>
          </a:graphicData>
        </a:graphic>
      </p:graphicFrame>
      <p:grpSp>
        <p:nvGrpSpPr>
          <p:cNvPr id="6" name="Group 1"/>
          <p:cNvGrpSpPr>
            <a:grpSpLocks/>
          </p:cNvGrpSpPr>
          <p:nvPr/>
        </p:nvGrpSpPr>
        <p:grpSpPr bwMode="auto">
          <a:xfrm>
            <a:off x="8822689" y="1162072"/>
            <a:ext cx="2045607" cy="1568064"/>
            <a:chOff x="7423" y="12081"/>
            <a:chExt cx="2429" cy="1916"/>
          </a:xfrm>
        </p:grpSpPr>
        <p:grpSp>
          <p:nvGrpSpPr>
            <p:cNvPr id="7" name="Group 4"/>
            <p:cNvGrpSpPr>
              <a:grpSpLocks/>
            </p:cNvGrpSpPr>
            <p:nvPr/>
          </p:nvGrpSpPr>
          <p:grpSpPr bwMode="auto">
            <a:xfrm>
              <a:off x="7423" y="12081"/>
              <a:ext cx="2429" cy="1916"/>
              <a:chOff x="7450" y="12081"/>
              <a:chExt cx="2429" cy="1916"/>
            </a:xfrm>
          </p:grpSpPr>
          <p:sp>
            <p:nvSpPr>
              <p:cNvPr id="10" name="AutoShape 17"/>
              <p:cNvSpPr>
                <a:spLocks noChangeShapeType="1"/>
              </p:cNvSpPr>
              <p:nvPr/>
            </p:nvSpPr>
            <p:spPr bwMode="auto">
              <a:xfrm>
                <a:off x="7450" y="12873"/>
                <a:ext cx="624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" name="AutoShape 16"/>
              <p:cNvSpPr>
                <a:spLocks noChangeShapeType="1"/>
              </p:cNvSpPr>
              <p:nvPr/>
            </p:nvSpPr>
            <p:spPr bwMode="auto">
              <a:xfrm>
                <a:off x="9312" y="12089"/>
                <a:ext cx="567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" name="AutoShape 15"/>
              <p:cNvSpPr>
                <a:spLocks noChangeShapeType="1"/>
              </p:cNvSpPr>
              <p:nvPr/>
            </p:nvSpPr>
            <p:spPr bwMode="auto">
              <a:xfrm flipV="1">
                <a:off x="8086" y="12081"/>
                <a:ext cx="1240" cy="792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grpSp>
            <p:nvGrpSpPr>
              <p:cNvPr id="13" name="Group 5"/>
              <p:cNvGrpSpPr>
                <a:grpSpLocks/>
              </p:cNvGrpSpPr>
              <p:nvPr/>
            </p:nvGrpSpPr>
            <p:grpSpPr bwMode="auto">
              <a:xfrm>
                <a:off x="7861" y="12200"/>
                <a:ext cx="1798" cy="1797"/>
                <a:chOff x="7852" y="12200"/>
                <a:chExt cx="1798" cy="1797"/>
              </a:xfrm>
            </p:grpSpPr>
            <p:sp>
              <p:nvSpPr>
                <p:cNvPr id="14" name="Text Box 2"/>
                <p:cNvSpPr txBox="1">
                  <a:spLocks noChangeArrowheads="1"/>
                </p:cNvSpPr>
                <p:nvPr/>
              </p:nvSpPr>
              <p:spPr bwMode="auto">
                <a:xfrm>
                  <a:off x="7852" y="13354"/>
                  <a:ext cx="1798" cy="64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GB" altLang="en-US" sz="10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anose="020B0604020202020204" pitchFamily="34" charset="0"/>
                      <a:ea typeface="Calibri" panose="020F0502020204030204" pitchFamily="34" charset="0"/>
                      <a:cs typeface="Arial" panose="020B0604020202020204" pitchFamily="34" charset="0"/>
                    </a:rPr>
                    <a:t>420m</a:t>
                  </a:r>
                  <a:endParaRPr kumimoji="0" lang="en-GB" alt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grpSp>
              <p:nvGrpSpPr>
                <p:cNvPr id="15" name="Group 8"/>
                <p:cNvGrpSpPr>
                  <a:grpSpLocks/>
                </p:cNvGrpSpPr>
                <p:nvPr/>
              </p:nvGrpSpPr>
              <p:grpSpPr bwMode="auto">
                <a:xfrm>
                  <a:off x="7930" y="12200"/>
                  <a:ext cx="1530" cy="1252"/>
                  <a:chOff x="7435" y="10476"/>
                  <a:chExt cx="1530" cy="1252"/>
                </a:xfrm>
              </p:grpSpPr>
              <p:sp>
                <p:nvSpPr>
                  <p:cNvPr id="18" name="AutoShape 1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7591" y="11204"/>
                    <a:ext cx="0" cy="524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GB"/>
                  </a:p>
                </p:txBody>
              </p:sp>
              <p:sp>
                <p:nvSpPr>
                  <p:cNvPr id="19" name="AutoShape 1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8815" y="10476"/>
                    <a:ext cx="0" cy="1247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GB"/>
                  </a:p>
                </p:txBody>
              </p:sp>
              <p:sp>
                <p:nvSpPr>
                  <p:cNvPr id="20" name="AutoShape 1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435" y="11637"/>
                    <a:ext cx="1530" cy="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GB"/>
                  </a:p>
                </p:txBody>
              </p:sp>
              <p:sp>
                <p:nvSpPr>
                  <p:cNvPr id="21" name="AutoShape 1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507" y="11551"/>
                    <a:ext cx="170" cy="167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GB"/>
                  </a:p>
                </p:txBody>
              </p:sp>
              <p:sp>
                <p:nvSpPr>
                  <p:cNvPr id="22" name="AutoShape 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723" y="11551"/>
                    <a:ext cx="170" cy="167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GB"/>
                  </a:p>
                </p:txBody>
              </p:sp>
            </p:grpSp>
            <p:sp>
              <p:nvSpPr>
                <p:cNvPr id="16" name="Text Box 2"/>
                <p:cNvSpPr txBox="1">
                  <a:spLocks noChangeArrowheads="1"/>
                </p:cNvSpPr>
                <p:nvPr/>
              </p:nvSpPr>
              <p:spPr bwMode="auto">
                <a:xfrm>
                  <a:off x="8258" y="12615"/>
                  <a:ext cx="622" cy="37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GB" altLang="en-US" sz="10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anose="020B0604020202020204" pitchFamily="34" charset="0"/>
                      <a:ea typeface="Calibri" panose="020F0502020204030204" pitchFamily="34" charset="0"/>
                      <a:cs typeface="Arial" panose="020B0604020202020204" pitchFamily="34" charset="0"/>
                    </a:rPr>
                    <a:t>100</a:t>
                  </a:r>
                  <a:endParaRPr kumimoji="0" lang="en-GB" alt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7" name="Text Box 2"/>
                <p:cNvSpPr txBox="1">
                  <a:spLocks noChangeArrowheads="1"/>
                </p:cNvSpPr>
                <p:nvPr/>
              </p:nvSpPr>
              <p:spPr bwMode="auto">
                <a:xfrm>
                  <a:off x="8518" y="12355"/>
                  <a:ext cx="706" cy="38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GB" altLang="en-US" sz="10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anose="020B0604020202020204" pitchFamily="34" charset="0"/>
                      <a:ea typeface="Calibri" panose="020F0502020204030204" pitchFamily="34" charset="0"/>
                      <a:cs typeface="Arial" panose="020B0604020202020204" pitchFamily="34" charset="0"/>
                    </a:rPr>
                    <a:t>3</a:t>
                  </a:r>
                  <a:endParaRPr kumimoji="0" lang="en-GB" alt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</p:grpSp>
        </p:grpSp>
        <p:sp>
          <p:nvSpPr>
            <p:cNvPr id="8" name="AutoShape 3"/>
            <p:cNvSpPr>
              <a:spLocks noChangeShapeType="1"/>
            </p:cNvSpPr>
            <p:nvPr/>
          </p:nvSpPr>
          <p:spPr bwMode="auto">
            <a:xfrm flipV="1">
              <a:off x="8393" y="12673"/>
              <a:ext cx="34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" name="AutoShape 2"/>
            <p:cNvSpPr>
              <a:spLocks noChangeShapeType="1"/>
            </p:cNvSpPr>
            <p:nvPr/>
          </p:nvSpPr>
          <p:spPr bwMode="auto">
            <a:xfrm flipV="1">
              <a:off x="8738" y="12441"/>
              <a:ext cx="0" cy="23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0" y="373598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4" name="Rectangle 32"/>
          <p:cNvSpPr>
            <a:spLocks noChangeArrowheads="1"/>
          </p:cNvSpPr>
          <p:nvPr/>
        </p:nvSpPr>
        <p:spPr bwMode="auto">
          <a:xfrm>
            <a:off x="0" y="321347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718455" y="3464623"/>
            <a:ext cx="8015336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949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949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949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949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949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949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949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949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9494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949450" algn="l"/>
              </a:tabLst>
            </a:pPr>
            <a:r>
              <a:rPr kumimoji="0" lang="en-US" altLang="en-US" sz="12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Climbing lane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additional lane in the direction of upgrade needed where the critical length of upgrade is exceeded. </a:t>
            </a:r>
            <a:endParaRPr kumimoji="0" lang="en-GB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949450" algn="l"/>
              </a:tabLst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endParaRPr kumimoji="0" lang="en-GB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949450" algn="l"/>
              </a:tabLst>
            </a:pPr>
            <a:endParaRPr kumimoji="0" lang="en-GB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6233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1571" y="1093446"/>
            <a:ext cx="10454185" cy="1157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Climbing lane: needed when the critical length of upgrade is exceeded and is commonly used on two-lane highways for freedom and safety of operations. 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8343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1571" y="1093446"/>
            <a:ext cx="10454185" cy="1157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Climbing lane: needed when the critical length of upgrade is exceeded and is commonly used on two-lane highways for freedom and safety of operations. 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pSp>
        <p:nvGrpSpPr>
          <p:cNvPr id="5" name="Group 2"/>
          <p:cNvGrpSpPr>
            <a:grpSpLocks/>
          </p:cNvGrpSpPr>
          <p:nvPr/>
        </p:nvGrpSpPr>
        <p:grpSpPr bwMode="auto">
          <a:xfrm>
            <a:off x="3699325" y="3017561"/>
            <a:ext cx="2628000" cy="1800000"/>
            <a:chOff x="4093" y="1682"/>
            <a:chExt cx="3652" cy="2486"/>
          </a:xfrm>
        </p:grpSpPr>
        <p:sp>
          <p:nvSpPr>
            <p:cNvPr id="6" name="Freeform 3"/>
            <p:cNvSpPr>
              <a:spLocks/>
            </p:cNvSpPr>
            <p:nvPr/>
          </p:nvSpPr>
          <p:spPr bwMode="auto">
            <a:xfrm>
              <a:off x="5525" y="2419"/>
              <a:ext cx="680" cy="787"/>
            </a:xfrm>
            <a:custGeom>
              <a:avLst/>
              <a:gdLst>
                <a:gd name="T0" fmla="*/ 0 w 775"/>
                <a:gd name="T1" fmla="*/ 842 h 842"/>
                <a:gd name="T2" fmla="*/ 218 w 775"/>
                <a:gd name="T3" fmla="*/ 475 h 842"/>
                <a:gd name="T4" fmla="*/ 381 w 775"/>
                <a:gd name="T5" fmla="*/ 149 h 842"/>
                <a:gd name="T6" fmla="*/ 775 w 775"/>
                <a:gd name="T7" fmla="*/ 0 h 8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75" h="842">
                  <a:moveTo>
                    <a:pt x="0" y="842"/>
                  </a:moveTo>
                  <a:cubicBezTo>
                    <a:pt x="77" y="716"/>
                    <a:pt x="155" y="590"/>
                    <a:pt x="218" y="475"/>
                  </a:cubicBezTo>
                  <a:cubicBezTo>
                    <a:pt x="281" y="360"/>
                    <a:pt x="288" y="228"/>
                    <a:pt x="381" y="149"/>
                  </a:cubicBezTo>
                  <a:cubicBezTo>
                    <a:pt x="474" y="70"/>
                    <a:pt x="624" y="35"/>
                    <a:pt x="775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5779" y="2757"/>
              <a:ext cx="680" cy="787"/>
            </a:xfrm>
            <a:custGeom>
              <a:avLst/>
              <a:gdLst>
                <a:gd name="T0" fmla="*/ 0 w 775"/>
                <a:gd name="T1" fmla="*/ 842 h 842"/>
                <a:gd name="T2" fmla="*/ 218 w 775"/>
                <a:gd name="T3" fmla="*/ 475 h 842"/>
                <a:gd name="T4" fmla="*/ 381 w 775"/>
                <a:gd name="T5" fmla="*/ 149 h 842"/>
                <a:gd name="T6" fmla="*/ 775 w 775"/>
                <a:gd name="T7" fmla="*/ 0 h 8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75" h="842">
                  <a:moveTo>
                    <a:pt x="0" y="842"/>
                  </a:moveTo>
                  <a:cubicBezTo>
                    <a:pt x="77" y="716"/>
                    <a:pt x="155" y="590"/>
                    <a:pt x="218" y="475"/>
                  </a:cubicBezTo>
                  <a:cubicBezTo>
                    <a:pt x="281" y="360"/>
                    <a:pt x="288" y="228"/>
                    <a:pt x="381" y="149"/>
                  </a:cubicBezTo>
                  <a:cubicBezTo>
                    <a:pt x="474" y="70"/>
                    <a:pt x="624" y="35"/>
                    <a:pt x="775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" name="Freeform 5"/>
            <p:cNvSpPr>
              <a:spLocks/>
            </p:cNvSpPr>
            <p:nvPr/>
          </p:nvSpPr>
          <p:spPr bwMode="auto">
            <a:xfrm>
              <a:off x="5348" y="2008"/>
              <a:ext cx="680" cy="787"/>
            </a:xfrm>
            <a:custGeom>
              <a:avLst/>
              <a:gdLst>
                <a:gd name="T0" fmla="*/ 0 w 775"/>
                <a:gd name="T1" fmla="*/ 842 h 842"/>
                <a:gd name="T2" fmla="*/ 218 w 775"/>
                <a:gd name="T3" fmla="*/ 475 h 842"/>
                <a:gd name="T4" fmla="*/ 381 w 775"/>
                <a:gd name="T5" fmla="*/ 149 h 842"/>
                <a:gd name="T6" fmla="*/ 775 w 775"/>
                <a:gd name="T7" fmla="*/ 0 h 8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75" h="842">
                  <a:moveTo>
                    <a:pt x="0" y="842"/>
                  </a:moveTo>
                  <a:cubicBezTo>
                    <a:pt x="77" y="716"/>
                    <a:pt x="155" y="590"/>
                    <a:pt x="218" y="475"/>
                  </a:cubicBezTo>
                  <a:cubicBezTo>
                    <a:pt x="281" y="360"/>
                    <a:pt x="288" y="228"/>
                    <a:pt x="381" y="149"/>
                  </a:cubicBezTo>
                  <a:cubicBezTo>
                    <a:pt x="474" y="70"/>
                    <a:pt x="624" y="35"/>
                    <a:pt x="775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triangl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grpSp>
          <p:nvGrpSpPr>
            <p:cNvPr id="9" name="Group 6"/>
            <p:cNvGrpSpPr>
              <a:grpSpLocks/>
            </p:cNvGrpSpPr>
            <p:nvPr/>
          </p:nvGrpSpPr>
          <p:grpSpPr bwMode="auto">
            <a:xfrm>
              <a:off x="4093" y="1682"/>
              <a:ext cx="3652" cy="2486"/>
              <a:chOff x="4093" y="1682"/>
              <a:chExt cx="3652" cy="2486"/>
            </a:xfrm>
          </p:grpSpPr>
          <p:sp>
            <p:nvSpPr>
              <p:cNvPr id="10" name="Freeform 7"/>
              <p:cNvSpPr>
                <a:spLocks/>
              </p:cNvSpPr>
              <p:nvPr/>
            </p:nvSpPr>
            <p:spPr bwMode="auto">
              <a:xfrm>
                <a:off x="4318" y="2067"/>
                <a:ext cx="2975" cy="1453"/>
              </a:xfrm>
              <a:custGeom>
                <a:avLst/>
                <a:gdLst>
                  <a:gd name="T0" fmla="*/ 0 w 2975"/>
                  <a:gd name="T1" fmla="*/ 1453 h 1453"/>
                  <a:gd name="T2" fmla="*/ 1073 w 2975"/>
                  <a:gd name="T3" fmla="*/ 978 h 1453"/>
                  <a:gd name="T4" fmla="*/ 1644 w 2975"/>
                  <a:gd name="T5" fmla="*/ 203 h 1453"/>
                  <a:gd name="T6" fmla="*/ 2975 w 2975"/>
                  <a:gd name="T7" fmla="*/ 0 h 14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975" h="1453">
                    <a:moveTo>
                      <a:pt x="0" y="1453"/>
                    </a:moveTo>
                    <a:cubicBezTo>
                      <a:pt x="399" y="1319"/>
                      <a:pt x="799" y="1186"/>
                      <a:pt x="1073" y="978"/>
                    </a:cubicBezTo>
                    <a:cubicBezTo>
                      <a:pt x="1347" y="770"/>
                      <a:pt x="1327" y="366"/>
                      <a:pt x="1644" y="203"/>
                    </a:cubicBezTo>
                    <a:cubicBezTo>
                      <a:pt x="1961" y="40"/>
                      <a:pt x="2468" y="20"/>
                      <a:pt x="2975" y="0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" name="Freeform 8"/>
              <p:cNvSpPr>
                <a:spLocks/>
              </p:cNvSpPr>
              <p:nvPr/>
            </p:nvSpPr>
            <p:spPr bwMode="auto">
              <a:xfrm>
                <a:off x="4530" y="2405"/>
                <a:ext cx="2975" cy="1453"/>
              </a:xfrm>
              <a:custGeom>
                <a:avLst/>
                <a:gdLst>
                  <a:gd name="T0" fmla="*/ 0 w 2975"/>
                  <a:gd name="T1" fmla="*/ 1453 h 1453"/>
                  <a:gd name="T2" fmla="*/ 1073 w 2975"/>
                  <a:gd name="T3" fmla="*/ 978 h 1453"/>
                  <a:gd name="T4" fmla="*/ 1644 w 2975"/>
                  <a:gd name="T5" fmla="*/ 203 h 1453"/>
                  <a:gd name="T6" fmla="*/ 2975 w 2975"/>
                  <a:gd name="T7" fmla="*/ 0 h 14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975" h="1453">
                    <a:moveTo>
                      <a:pt x="0" y="1453"/>
                    </a:moveTo>
                    <a:cubicBezTo>
                      <a:pt x="399" y="1319"/>
                      <a:pt x="799" y="1186"/>
                      <a:pt x="1073" y="978"/>
                    </a:cubicBezTo>
                    <a:cubicBezTo>
                      <a:pt x="1347" y="770"/>
                      <a:pt x="1327" y="366"/>
                      <a:pt x="1644" y="203"/>
                    </a:cubicBezTo>
                    <a:cubicBezTo>
                      <a:pt x="1961" y="40"/>
                      <a:pt x="2468" y="20"/>
                      <a:pt x="2975" y="0"/>
                    </a:cubicBezTo>
                  </a:path>
                </a:pathLst>
              </a:custGeom>
              <a:noFill/>
              <a:ln w="9525" cap="flat">
                <a:solidFill>
                  <a:srgbClr val="0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" name="Freeform 9"/>
              <p:cNvSpPr>
                <a:spLocks/>
              </p:cNvSpPr>
              <p:nvPr/>
            </p:nvSpPr>
            <p:spPr bwMode="auto">
              <a:xfrm>
                <a:off x="4770" y="2715"/>
                <a:ext cx="2975" cy="1453"/>
              </a:xfrm>
              <a:custGeom>
                <a:avLst/>
                <a:gdLst>
                  <a:gd name="T0" fmla="*/ 0 w 2975"/>
                  <a:gd name="T1" fmla="*/ 1453 h 1453"/>
                  <a:gd name="T2" fmla="*/ 1073 w 2975"/>
                  <a:gd name="T3" fmla="*/ 978 h 1453"/>
                  <a:gd name="T4" fmla="*/ 1644 w 2975"/>
                  <a:gd name="T5" fmla="*/ 203 h 1453"/>
                  <a:gd name="T6" fmla="*/ 2975 w 2975"/>
                  <a:gd name="T7" fmla="*/ 0 h 14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975" h="1453">
                    <a:moveTo>
                      <a:pt x="0" y="1453"/>
                    </a:moveTo>
                    <a:cubicBezTo>
                      <a:pt x="399" y="1319"/>
                      <a:pt x="799" y="1186"/>
                      <a:pt x="1073" y="978"/>
                    </a:cubicBezTo>
                    <a:cubicBezTo>
                      <a:pt x="1347" y="770"/>
                      <a:pt x="1327" y="366"/>
                      <a:pt x="1644" y="203"/>
                    </a:cubicBezTo>
                    <a:cubicBezTo>
                      <a:pt x="1961" y="40"/>
                      <a:pt x="2468" y="20"/>
                      <a:pt x="2975" y="0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" name="Freeform 10"/>
              <p:cNvSpPr>
                <a:spLocks/>
              </p:cNvSpPr>
              <p:nvPr/>
            </p:nvSpPr>
            <p:spPr bwMode="auto">
              <a:xfrm>
                <a:off x="4093" y="1682"/>
                <a:ext cx="2975" cy="1453"/>
              </a:xfrm>
              <a:custGeom>
                <a:avLst/>
                <a:gdLst>
                  <a:gd name="T0" fmla="*/ 0 w 2975"/>
                  <a:gd name="T1" fmla="*/ 1453 h 1453"/>
                  <a:gd name="T2" fmla="*/ 1073 w 2975"/>
                  <a:gd name="T3" fmla="*/ 978 h 1453"/>
                  <a:gd name="T4" fmla="*/ 1644 w 2975"/>
                  <a:gd name="T5" fmla="*/ 203 h 1453"/>
                  <a:gd name="T6" fmla="*/ 2975 w 2975"/>
                  <a:gd name="T7" fmla="*/ 0 h 14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975" h="1453">
                    <a:moveTo>
                      <a:pt x="0" y="1453"/>
                    </a:moveTo>
                    <a:cubicBezTo>
                      <a:pt x="399" y="1319"/>
                      <a:pt x="799" y="1186"/>
                      <a:pt x="1073" y="978"/>
                    </a:cubicBezTo>
                    <a:cubicBezTo>
                      <a:pt x="1347" y="770"/>
                      <a:pt x="1327" y="366"/>
                      <a:pt x="1644" y="203"/>
                    </a:cubicBezTo>
                    <a:cubicBezTo>
                      <a:pt x="1961" y="40"/>
                      <a:pt x="2468" y="20"/>
                      <a:pt x="2975" y="0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508351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52"/>
          <p:cNvSpPr>
            <a:spLocks noChangeArrowheads="1"/>
          </p:cNvSpPr>
          <p:nvPr/>
        </p:nvSpPr>
        <p:spPr bwMode="auto">
          <a:xfrm>
            <a:off x="627014" y="894454"/>
            <a:ext cx="826878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 sz="2800"/>
          </a:p>
        </p:txBody>
      </p:sp>
      <p:sp>
        <p:nvSpPr>
          <p:cNvPr id="52" name="Rectangle 53"/>
          <p:cNvSpPr>
            <a:spLocks noChangeArrowheads="1"/>
          </p:cNvSpPr>
          <p:nvPr/>
        </p:nvSpPr>
        <p:spPr bwMode="auto">
          <a:xfrm>
            <a:off x="627014" y="1036708"/>
            <a:ext cx="826878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1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Down grade</a:t>
            </a:r>
            <a:r>
              <a:rPr kumimoji="0" lang="en-US" altLang="en-US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 Emergency Escape Ramp.</a:t>
            </a:r>
            <a:endParaRPr kumimoji="0" lang="en-US" alt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54" name="Straight Arrow Connector 53"/>
          <p:cNvCxnSpPr/>
          <p:nvPr/>
        </p:nvCxnSpPr>
        <p:spPr>
          <a:xfrm>
            <a:off x="2218544" y="1241150"/>
            <a:ext cx="106430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539645" y="1895061"/>
            <a:ext cx="11697325" cy="517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 long descending grade: Emergency escape ramp suggested to stop out of control vehicle.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Rectangle 107"/>
          <p:cNvSpPr>
            <a:spLocks noChangeArrowheads="1"/>
          </p:cNvSpPr>
          <p:nvPr/>
        </p:nvSpPr>
        <p:spPr bwMode="auto">
          <a:xfrm>
            <a:off x="0" y="3775170"/>
            <a:ext cx="650530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048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994" y="600074"/>
            <a:ext cx="10107562" cy="59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1795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55622" y="689765"/>
            <a:ext cx="162628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Types: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3349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98713" y="1929522"/>
            <a:ext cx="6953794" cy="5688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Ascending                                       </a:t>
            </a:r>
            <a:endParaRPr kumimoji="0" lang="en-GB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5" name="Group 54"/>
          <p:cNvGrpSpPr>
            <a:grpSpLocks/>
          </p:cNvGrpSpPr>
          <p:nvPr/>
        </p:nvGrpSpPr>
        <p:grpSpPr bwMode="auto">
          <a:xfrm>
            <a:off x="2748460" y="1733577"/>
            <a:ext cx="1327150" cy="520700"/>
            <a:chOff x="3101" y="9570"/>
            <a:chExt cx="2090" cy="820"/>
          </a:xfrm>
        </p:grpSpPr>
        <p:grpSp>
          <p:nvGrpSpPr>
            <p:cNvPr id="6" name="Group 56"/>
            <p:cNvGrpSpPr>
              <a:grpSpLocks/>
            </p:cNvGrpSpPr>
            <p:nvPr/>
          </p:nvGrpSpPr>
          <p:grpSpPr bwMode="auto">
            <a:xfrm>
              <a:off x="3101" y="9924"/>
              <a:ext cx="1594" cy="466"/>
              <a:chOff x="3192" y="6585"/>
              <a:chExt cx="1594" cy="466"/>
            </a:xfrm>
          </p:grpSpPr>
          <p:sp>
            <p:nvSpPr>
              <p:cNvPr id="8" name="AutoShape 59"/>
              <p:cNvSpPr>
                <a:spLocks noChangeShapeType="1"/>
              </p:cNvSpPr>
              <p:nvPr/>
            </p:nvSpPr>
            <p:spPr bwMode="auto">
              <a:xfrm>
                <a:off x="3192" y="6643"/>
                <a:ext cx="829" cy="408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" name="AutoShape 58"/>
              <p:cNvSpPr>
                <a:spLocks noChangeShapeType="1"/>
              </p:cNvSpPr>
              <p:nvPr/>
            </p:nvSpPr>
            <p:spPr bwMode="auto">
              <a:xfrm>
                <a:off x="3354" y="6585"/>
                <a:ext cx="472" cy="259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" name="AutoShape 57"/>
              <p:cNvSpPr>
                <a:spLocks noChangeShapeType="1"/>
              </p:cNvSpPr>
              <p:nvPr/>
            </p:nvSpPr>
            <p:spPr bwMode="auto">
              <a:xfrm flipV="1">
                <a:off x="3880" y="6602"/>
                <a:ext cx="906" cy="379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</p:grpSp>
        <p:sp>
          <p:nvSpPr>
            <p:cNvPr id="7" name="Text Box 2"/>
            <p:cNvSpPr txBox="1">
              <a:spLocks noChangeArrowheads="1"/>
            </p:cNvSpPr>
            <p:nvPr/>
          </p:nvSpPr>
          <p:spPr bwMode="auto">
            <a:xfrm>
              <a:off x="4605" y="9570"/>
              <a:ext cx="586" cy="5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en-US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+</a:t>
              </a:r>
              <a:endParaRPr kumimoji="0" lang="en-GB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655622" y="689765"/>
            <a:ext cx="162628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Types: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2272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55622" y="689765"/>
            <a:ext cx="162628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Types: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98713" y="1929522"/>
            <a:ext cx="6953794" cy="5688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Ascending                                       </a:t>
            </a:r>
            <a:endParaRPr kumimoji="0" lang="en-GB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6" name="Group 54"/>
          <p:cNvGrpSpPr>
            <a:grpSpLocks/>
          </p:cNvGrpSpPr>
          <p:nvPr/>
        </p:nvGrpSpPr>
        <p:grpSpPr bwMode="auto">
          <a:xfrm>
            <a:off x="2748460" y="1733577"/>
            <a:ext cx="1327150" cy="520700"/>
            <a:chOff x="3101" y="9570"/>
            <a:chExt cx="2090" cy="820"/>
          </a:xfrm>
        </p:grpSpPr>
        <p:grpSp>
          <p:nvGrpSpPr>
            <p:cNvPr id="7" name="Group 56"/>
            <p:cNvGrpSpPr>
              <a:grpSpLocks/>
            </p:cNvGrpSpPr>
            <p:nvPr/>
          </p:nvGrpSpPr>
          <p:grpSpPr bwMode="auto">
            <a:xfrm>
              <a:off x="3101" y="9924"/>
              <a:ext cx="1594" cy="466"/>
              <a:chOff x="3192" y="6585"/>
              <a:chExt cx="1594" cy="466"/>
            </a:xfrm>
          </p:grpSpPr>
          <p:sp>
            <p:nvSpPr>
              <p:cNvPr id="9" name="AutoShape 59"/>
              <p:cNvSpPr>
                <a:spLocks noChangeShapeType="1"/>
              </p:cNvSpPr>
              <p:nvPr/>
            </p:nvSpPr>
            <p:spPr bwMode="auto">
              <a:xfrm>
                <a:off x="3192" y="6643"/>
                <a:ext cx="829" cy="408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" name="AutoShape 58"/>
              <p:cNvSpPr>
                <a:spLocks noChangeShapeType="1"/>
              </p:cNvSpPr>
              <p:nvPr/>
            </p:nvSpPr>
            <p:spPr bwMode="auto">
              <a:xfrm>
                <a:off x="3354" y="6585"/>
                <a:ext cx="472" cy="259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" name="AutoShape 57"/>
              <p:cNvSpPr>
                <a:spLocks noChangeShapeType="1"/>
              </p:cNvSpPr>
              <p:nvPr/>
            </p:nvSpPr>
            <p:spPr bwMode="auto">
              <a:xfrm flipV="1">
                <a:off x="3880" y="6602"/>
                <a:ext cx="906" cy="379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</p:grpSp>
        <p:sp>
          <p:nvSpPr>
            <p:cNvPr id="8" name="Text Box 2"/>
            <p:cNvSpPr txBox="1">
              <a:spLocks noChangeArrowheads="1"/>
            </p:cNvSpPr>
            <p:nvPr/>
          </p:nvSpPr>
          <p:spPr bwMode="auto">
            <a:xfrm>
              <a:off x="4605" y="9570"/>
              <a:ext cx="586" cy="5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en-US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+</a:t>
              </a:r>
              <a:endParaRPr kumimoji="0" lang="en-GB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6" name="Rectangle 108"/>
          <p:cNvSpPr>
            <a:spLocks noChangeArrowheads="1"/>
          </p:cNvSpPr>
          <p:nvPr/>
        </p:nvSpPr>
        <p:spPr bwMode="auto">
          <a:xfrm>
            <a:off x="613951" y="2683080"/>
            <a:ext cx="650530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Level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2973840" y="2718379"/>
            <a:ext cx="1407660" cy="414012"/>
            <a:chOff x="2973840" y="2718379"/>
            <a:chExt cx="1407660" cy="414012"/>
          </a:xfrm>
        </p:grpSpPr>
        <p:sp>
          <p:nvSpPr>
            <p:cNvPr id="13" name="AutoShape 106"/>
            <p:cNvSpPr>
              <a:spLocks noChangeShapeType="1"/>
            </p:cNvSpPr>
            <p:nvPr/>
          </p:nvSpPr>
          <p:spPr bwMode="auto">
            <a:xfrm>
              <a:off x="2973840" y="2769908"/>
              <a:ext cx="611766" cy="36248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" name="AutoShape 105"/>
            <p:cNvSpPr>
              <a:spLocks noChangeShapeType="1"/>
            </p:cNvSpPr>
            <p:nvPr/>
          </p:nvSpPr>
          <p:spPr bwMode="auto">
            <a:xfrm>
              <a:off x="3093389" y="2718379"/>
              <a:ext cx="348316" cy="23010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cxnSp>
          <p:nvCxnSpPr>
            <p:cNvPr id="18" name="Straight Connector 17"/>
            <p:cNvCxnSpPr/>
            <p:nvPr/>
          </p:nvCxnSpPr>
          <p:spPr>
            <a:xfrm>
              <a:off x="3585606" y="3132391"/>
              <a:ext cx="79589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2250128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55622" y="689765"/>
            <a:ext cx="162628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Types: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98713" y="1929522"/>
            <a:ext cx="6953794" cy="5688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Ascending                                       </a:t>
            </a:r>
            <a:endParaRPr kumimoji="0" lang="en-GB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6" name="Group 54"/>
          <p:cNvGrpSpPr>
            <a:grpSpLocks/>
          </p:cNvGrpSpPr>
          <p:nvPr/>
        </p:nvGrpSpPr>
        <p:grpSpPr bwMode="auto">
          <a:xfrm>
            <a:off x="2748460" y="1733577"/>
            <a:ext cx="1327150" cy="520700"/>
            <a:chOff x="3101" y="9570"/>
            <a:chExt cx="2090" cy="820"/>
          </a:xfrm>
        </p:grpSpPr>
        <p:grpSp>
          <p:nvGrpSpPr>
            <p:cNvPr id="7" name="Group 56"/>
            <p:cNvGrpSpPr>
              <a:grpSpLocks/>
            </p:cNvGrpSpPr>
            <p:nvPr/>
          </p:nvGrpSpPr>
          <p:grpSpPr bwMode="auto">
            <a:xfrm>
              <a:off x="3101" y="9924"/>
              <a:ext cx="1594" cy="466"/>
              <a:chOff x="3192" y="6585"/>
              <a:chExt cx="1594" cy="466"/>
            </a:xfrm>
          </p:grpSpPr>
          <p:sp>
            <p:nvSpPr>
              <p:cNvPr id="9" name="AutoShape 59"/>
              <p:cNvSpPr>
                <a:spLocks noChangeShapeType="1"/>
              </p:cNvSpPr>
              <p:nvPr/>
            </p:nvSpPr>
            <p:spPr bwMode="auto">
              <a:xfrm>
                <a:off x="3192" y="6643"/>
                <a:ext cx="829" cy="408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" name="AutoShape 58"/>
              <p:cNvSpPr>
                <a:spLocks noChangeShapeType="1"/>
              </p:cNvSpPr>
              <p:nvPr/>
            </p:nvSpPr>
            <p:spPr bwMode="auto">
              <a:xfrm>
                <a:off x="3354" y="6585"/>
                <a:ext cx="472" cy="259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" name="AutoShape 57"/>
              <p:cNvSpPr>
                <a:spLocks noChangeShapeType="1"/>
              </p:cNvSpPr>
              <p:nvPr/>
            </p:nvSpPr>
            <p:spPr bwMode="auto">
              <a:xfrm flipV="1">
                <a:off x="3880" y="6602"/>
                <a:ext cx="906" cy="379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</p:grpSp>
        <p:sp>
          <p:nvSpPr>
            <p:cNvPr id="8" name="Text Box 2"/>
            <p:cNvSpPr txBox="1">
              <a:spLocks noChangeArrowheads="1"/>
            </p:cNvSpPr>
            <p:nvPr/>
          </p:nvSpPr>
          <p:spPr bwMode="auto">
            <a:xfrm>
              <a:off x="4605" y="9570"/>
              <a:ext cx="586" cy="5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en-US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+</a:t>
              </a:r>
              <a:endParaRPr kumimoji="0" lang="en-GB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2" name="Rectangle 108"/>
          <p:cNvSpPr>
            <a:spLocks noChangeArrowheads="1"/>
          </p:cNvSpPr>
          <p:nvPr/>
        </p:nvSpPr>
        <p:spPr bwMode="auto">
          <a:xfrm>
            <a:off x="613951" y="2683080"/>
            <a:ext cx="650530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Level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2973840" y="2718379"/>
            <a:ext cx="1407660" cy="414012"/>
            <a:chOff x="2973840" y="2718379"/>
            <a:chExt cx="1407660" cy="414012"/>
          </a:xfrm>
        </p:grpSpPr>
        <p:sp>
          <p:nvSpPr>
            <p:cNvPr id="14" name="AutoShape 106"/>
            <p:cNvSpPr>
              <a:spLocks noChangeShapeType="1"/>
            </p:cNvSpPr>
            <p:nvPr/>
          </p:nvSpPr>
          <p:spPr bwMode="auto">
            <a:xfrm>
              <a:off x="2973840" y="2769908"/>
              <a:ext cx="611766" cy="36248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" name="AutoShape 105"/>
            <p:cNvSpPr>
              <a:spLocks noChangeShapeType="1"/>
            </p:cNvSpPr>
            <p:nvPr/>
          </p:nvSpPr>
          <p:spPr bwMode="auto">
            <a:xfrm>
              <a:off x="3093389" y="2718379"/>
              <a:ext cx="348316" cy="23010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3585606" y="3132391"/>
              <a:ext cx="79589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7" name="Group 88"/>
          <p:cNvGrpSpPr>
            <a:grpSpLocks/>
          </p:cNvGrpSpPr>
          <p:nvPr/>
        </p:nvGrpSpPr>
        <p:grpSpPr bwMode="auto">
          <a:xfrm>
            <a:off x="2889841" y="3706315"/>
            <a:ext cx="977138" cy="367400"/>
            <a:chOff x="3036" y="7716"/>
            <a:chExt cx="1524" cy="524"/>
          </a:xfrm>
        </p:grpSpPr>
        <p:sp>
          <p:nvSpPr>
            <p:cNvPr id="18" name="AutoShape 91"/>
            <p:cNvSpPr>
              <a:spLocks noChangeShapeType="1"/>
            </p:cNvSpPr>
            <p:nvPr/>
          </p:nvSpPr>
          <p:spPr bwMode="auto">
            <a:xfrm>
              <a:off x="3036" y="7774"/>
              <a:ext cx="829" cy="40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" name="AutoShape 90"/>
            <p:cNvSpPr>
              <a:spLocks noChangeShapeType="1"/>
            </p:cNvSpPr>
            <p:nvPr/>
          </p:nvSpPr>
          <p:spPr bwMode="auto">
            <a:xfrm>
              <a:off x="3198" y="7716"/>
              <a:ext cx="472" cy="25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" name="AutoShape 89"/>
            <p:cNvSpPr>
              <a:spLocks noChangeShapeType="1"/>
            </p:cNvSpPr>
            <p:nvPr/>
          </p:nvSpPr>
          <p:spPr bwMode="auto">
            <a:xfrm>
              <a:off x="3724" y="8112"/>
              <a:ext cx="836" cy="12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46" name="Rectangle 102"/>
          <p:cNvSpPr>
            <a:spLocks noChangeArrowheads="1"/>
          </p:cNvSpPr>
          <p:nvPr/>
        </p:nvSpPr>
        <p:spPr bwMode="auto">
          <a:xfrm>
            <a:off x="629538" y="3818216"/>
            <a:ext cx="1164101" cy="630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752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752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752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752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752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752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752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752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752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52600" algn="l"/>
              </a:tabLst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 Descending</a:t>
            </a: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52600" algn="l"/>
              </a:tabLst>
            </a:pPr>
            <a:endParaRPr lang="en-US" altLang="en-US" sz="1200" dirty="0">
              <a:cs typeface="Arial" panose="020B0604020202020204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52600" algn="l"/>
              </a:tabLst>
            </a:pPr>
            <a:endParaRPr kumimoji="0" lang="en-GB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7" name="Text Box 2"/>
          <p:cNvSpPr txBox="1">
            <a:spLocks noChangeArrowheads="1"/>
          </p:cNvSpPr>
          <p:nvPr/>
        </p:nvSpPr>
        <p:spPr bwMode="auto">
          <a:xfrm>
            <a:off x="3877035" y="3932745"/>
            <a:ext cx="372110" cy="331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</a:t>
            </a:r>
            <a:endParaRPr kumimoji="0" lang="en-GB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382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43"/>
          <p:cNvSpPr>
            <a:spLocks noChangeArrowheads="1"/>
          </p:cNvSpPr>
          <p:nvPr/>
        </p:nvSpPr>
        <p:spPr bwMode="auto">
          <a:xfrm>
            <a:off x="4353088" y="175293"/>
            <a:ext cx="3485826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Vertical Alignment</a:t>
            </a:r>
            <a:endParaRPr kumimoji="0" lang="en-GB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altLang="en-US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الاقواس الشاقولية</a:t>
            </a:r>
            <a:endParaRPr kumimoji="0" lang="en-GB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Freeform 42"/>
          <p:cNvSpPr>
            <a:spLocks/>
          </p:cNvSpPr>
          <p:nvPr/>
        </p:nvSpPr>
        <p:spPr bwMode="auto">
          <a:xfrm>
            <a:off x="3863729" y="2393630"/>
            <a:ext cx="5225582" cy="1185052"/>
          </a:xfrm>
          <a:custGeom>
            <a:avLst/>
            <a:gdLst>
              <a:gd name="T0" fmla="*/ 0 w 5625"/>
              <a:gd name="T1" fmla="*/ 1213 h 1583"/>
              <a:gd name="T2" fmla="*/ 900 w 5625"/>
              <a:gd name="T3" fmla="*/ 658 h 1583"/>
              <a:gd name="T4" fmla="*/ 1830 w 5625"/>
              <a:gd name="T5" fmla="*/ 1243 h 1583"/>
              <a:gd name="T6" fmla="*/ 2640 w 5625"/>
              <a:gd name="T7" fmla="*/ 43 h 1583"/>
              <a:gd name="T8" fmla="*/ 3630 w 5625"/>
              <a:gd name="T9" fmla="*/ 1498 h 1583"/>
              <a:gd name="T10" fmla="*/ 4320 w 5625"/>
              <a:gd name="T11" fmla="*/ 553 h 1583"/>
              <a:gd name="T12" fmla="*/ 5010 w 5625"/>
              <a:gd name="T13" fmla="*/ 1483 h 1583"/>
              <a:gd name="T14" fmla="*/ 5625 w 5625"/>
              <a:gd name="T15" fmla="*/ 943 h 15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625" h="1583">
                <a:moveTo>
                  <a:pt x="0" y="1213"/>
                </a:moveTo>
                <a:cubicBezTo>
                  <a:pt x="297" y="933"/>
                  <a:pt x="595" y="653"/>
                  <a:pt x="900" y="658"/>
                </a:cubicBezTo>
                <a:cubicBezTo>
                  <a:pt x="1205" y="663"/>
                  <a:pt x="1540" y="1346"/>
                  <a:pt x="1830" y="1243"/>
                </a:cubicBezTo>
                <a:cubicBezTo>
                  <a:pt x="2120" y="1140"/>
                  <a:pt x="2340" y="0"/>
                  <a:pt x="2640" y="43"/>
                </a:cubicBezTo>
                <a:cubicBezTo>
                  <a:pt x="2940" y="86"/>
                  <a:pt x="3350" y="1413"/>
                  <a:pt x="3630" y="1498"/>
                </a:cubicBezTo>
                <a:cubicBezTo>
                  <a:pt x="3910" y="1583"/>
                  <a:pt x="4090" y="556"/>
                  <a:pt x="4320" y="553"/>
                </a:cubicBezTo>
                <a:cubicBezTo>
                  <a:pt x="4550" y="550"/>
                  <a:pt x="4792" y="1418"/>
                  <a:pt x="5010" y="1483"/>
                </a:cubicBezTo>
                <a:cubicBezTo>
                  <a:pt x="5228" y="1548"/>
                  <a:pt x="5426" y="1245"/>
                  <a:pt x="5625" y="943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" name="AutoShape 35"/>
          <p:cNvSpPr>
            <a:spLocks noChangeShapeType="1"/>
          </p:cNvSpPr>
          <p:nvPr/>
        </p:nvSpPr>
        <p:spPr bwMode="auto">
          <a:xfrm flipH="1">
            <a:off x="8794820" y="3375775"/>
            <a:ext cx="59456" cy="133366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3" name="AutoShape 34"/>
          <p:cNvSpPr>
            <a:spLocks noChangeShapeType="1"/>
          </p:cNvSpPr>
          <p:nvPr/>
        </p:nvSpPr>
        <p:spPr bwMode="auto">
          <a:xfrm flipH="1">
            <a:off x="8868211" y="3312903"/>
            <a:ext cx="33444" cy="14289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4" name="AutoShape 33"/>
          <p:cNvSpPr>
            <a:spLocks noChangeShapeType="1"/>
          </p:cNvSpPr>
          <p:nvPr/>
        </p:nvSpPr>
        <p:spPr bwMode="auto">
          <a:xfrm flipH="1" flipV="1">
            <a:off x="8913731" y="3321476"/>
            <a:ext cx="119840" cy="2095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5" name="AutoShape 32"/>
          <p:cNvSpPr>
            <a:spLocks noChangeShapeType="1"/>
          </p:cNvSpPr>
          <p:nvPr/>
        </p:nvSpPr>
        <p:spPr bwMode="auto">
          <a:xfrm flipH="1" flipV="1">
            <a:off x="8954607" y="3258604"/>
            <a:ext cx="182083" cy="3334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6" name="AutoShape 31"/>
          <p:cNvSpPr>
            <a:spLocks noChangeShapeType="1"/>
          </p:cNvSpPr>
          <p:nvPr/>
        </p:nvSpPr>
        <p:spPr bwMode="auto">
          <a:xfrm flipH="1">
            <a:off x="8929524" y="3254793"/>
            <a:ext cx="26012" cy="14479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7" name="AutoShape 30"/>
          <p:cNvSpPr>
            <a:spLocks noChangeShapeType="1"/>
          </p:cNvSpPr>
          <p:nvPr/>
        </p:nvSpPr>
        <p:spPr bwMode="auto">
          <a:xfrm flipH="1">
            <a:off x="8974116" y="3215736"/>
            <a:ext cx="33444" cy="14289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8" name="Text Box 2"/>
          <p:cNvSpPr txBox="1">
            <a:spLocks noChangeArrowheads="1"/>
          </p:cNvSpPr>
          <p:nvPr/>
        </p:nvSpPr>
        <p:spPr bwMode="auto">
          <a:xfrm>
            <a:off x="8688915" y="3382443"/>
            <a:ext cx="649366" cy="559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N.G.L</a:t>
            </a:r>
            <a:endParaRPr kumimoji="0" lang="en-GB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4489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6"/>
          <p:cNvGrpSpPr>
            <a:grpSpLocks/>
          </p:cNvGrpSpPr>
          <p:nvPr/>
        </p:nvGrpSpPr>
        <p:grpSpPr bwMode="auto">
          <a:xfrm>
            <a:off x="2821580" y="1918423"/>
            <a:ext cx="4422775" cy="958850"/>
            <a:chOff x="1441" y="11535"/>
            <a:chExt cx="6966" cy="1511"/>
          </a:xfrm>
        </p:grpSpPr>
        <p:grpSp>
          <p:nvGrpSpPr>
            <p:cNvPr id="5" name="Group 52"/>
            <p:cNvGrpSpPr>
              <a:grpSpLocks/>
            </p:cNvGrpSpPr>
            <p:nvPr/>
          </p:nvGrpSpPr>
          <p:grpSpPr bwMode="auto">
            <a:xfrm>
              <a:off x="1594" y="11535"/>
              <a:ext cx="2784" cy="726"/>
              <a:chOff x="1594" y="11535"/>
              <a:chExt cx="2784" cy="726"/>
            </a:xfrm>
          </p:grpSpPr>
          <p:sp>
            <p:nvSpPr>
              <p:cNvPr id="11" name="AutoShape 55"/>
              <p:cNvSpPr>
                <a:spLocks noChangeShapeType="1"/>
              </p:cNvSpPr>
              <p:nvPr/>
            </p:nvSpPr>
            <p:spPr bwMode="auto">
              <a:xfrm flipV="1">
                <a:off x="1594" y="11535"/>
                <a:ext cx="1636" cy="726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" name="AutoShape 54"/>
              <p:cNvSpPr>
                <a:spLocks noChangeShapeType="1"/>
              </p:cNvSpPr>
              <p:nvPr/>
            </p:nvSpPr>
            <p:spPr bwMode="auto">
              <a:xfrm>
                <a:off x="3222" y="11535"/>
                <a:ext cx="1156" cy="69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" name="Freeform 53"/>
              <p:cNvSpPr>
                <a:spLocks/>
              </p:cNvSpPr>
              <p:nvPr/>
            </p:nvSpPr>
            <p:spPr bwMode="auto">
              <a:xfrm>
                <a:off x="1732" y="11863"/>
                <a:ext cx="2616" cy="342"/>
              </a:xfrm>
              <a:custGeom>
                <a:avLst/>
                <a:gdLst>
                  <a:gd name="T0" fmla="*/ 0 w 2788"/>
                  <a:gd name="T1" fmla="*/ 691 h 691"/>
                  <a:gd name="T2" fmla="*/ 1650 w 2788"/>
                  <a:gd name="T3" fmla="*/ 0 h 691"/>
                  <a:gd name="T4" fmla="*/ 2788 w 2788"/>
                  <a:gd name="T5" fmla="*/ 690 h 6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788" h="691">
                    <a:moveTo>
                      <a:pt x="0" y="691"/>
                    </a:moveTo>
                    <a:cubicBezTo>
                      <a:pt x="592" y="345"/>
                      <a:pt x="1185" y="0"/>
                      <a:pt x="1650" y="0"/>
                    </a:cubicBezTo>
                    <a:cubicBezTo>
                      <a:pt x="2115" y="0"/>
                      <a:pt x="2451" y="345"/>
                      <a:pt x="2788" y="690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</p:grpSp>
        <p:grpSp>
          <p:nvGrpSpPr>
            <p:cNvPr id="6" name="Group 48"/>
            <p:cNvGrpSpPr>
              <a:grpSpLocks/>
            </p:cNvGrpSpPr>
            <p:nvPr/>
          </p:nvGrpSpPr>
          <p:grpSpPr bwMode="auto">
            <a:xfrm rot="10800000">
              <a:off x="5542" y="11676"/>
              <a:ext cx="2784" cy="726"/>
              <a:chOff x="1594" y="11535"/>
              <a:chExt cx="2784" cy="726"/>
            </a:xfrm>
          </p:grpSpPr>
          <p:sp>
            <p:nvSpPr>
              <p:cNvPr id="8" name="AutoShape 51"/>
              <p:cNvSpPr>
                <a:spLocks noChangeShapeType="1"/>
              </p:cNvSpPr>
              <p:nvPr/>
            </p:nvSpPr>
            <p:spPr bwMode="auto">
              <a:xfrm flipV="1">
                <a:off x="1594" y="11535"/>
                <a:ext cx="1636" cy="726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" name="AutoShape 50"/>
              <p:cNvSpPr>
                <a:spLocks noChangeShapeType="1"/>
              </p:cNvSpPr>
              <p:nvPr/>
            </p:nvSpPr>
            <p:spPr bwMode="auto">
              <a:xfrm>
                <a:off x="3222" y="11535"/>
                <a:ext cx="1156" cy="69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" name="Freeform 49"/>
              <p:cNvSpPr>
                <a:spLocks/>
              </p:cNvSpPr>
              <p:nvPr/>
            </p:nvSpPr>
            <p:spPr bwMode="auto">
              <a:xfrm>
                <a:off x="1732" y="11863"/>
                <a:ext cx="2616" cy="342"/>
              </a:xfrm>
              <a:custGeom>
                <a:avLst/>
                <a:gdLst>
                  <a:gd name="T0" fmla="*/ 0 w 2788"/>
                  <a:gd name="T1" fmla="*/ 691 h 691"/>
                  <a:gd name="T2" fmla="*/ 1650 w 2788"/>
                  <a:gd name="T3" fmla="*/ 0 h 691"/>
                  <a:gd name="T4" fmla="*/ 2788 w 2788"/>
                  <a:gd name="T5" fmla="*/ 690 h 6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788" h="691">
                    <a:moveTo>
                      <a:pt x="0" y="691"/>
                    </a:moveTo>
                    <a:cubicBezTo>
                      <a:pt x="592" y="345"/>
                      <a:pt x="1185" y="0"/>
                      <a:pt x="1650" y="0"/>
                    </a:cubicBezTo>
                    <a:cubicBezTo>
                      <a:pt x="2115" y="0"/>
                      <a:pt x="2451" y="345"/>
                      <a:pt x="2788" y="690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</p:grpSp>
        <p:sp>
          <p:nvSpPr>
            <p:cNvPr id="7" name="Text Box 47"/>
            <p:cNvSpPr txBox="1">
              <a:spLocks noChangeArrowheads="1"/>
            </p:cNvSpPr>
            <p:nvPr/>
          </p:nvSpPr>
          <p:spPr bwMode="auto">
            <a:xfrm>
              <a:off x="1441" y="12375"/>
              <a:ext cx="6966" cy="6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                    Crest                                                                     Sag</a:t>
              </a:r>
              <a:endParaRPr kumimoji="0" lang="en-GB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7193" name="Rectangle 56"/>
          <p:cNvSpPr>
            <a:spLocks noChangeArrowheads="1"/>
          </p:cNvSpPr>
          <p:nvPr/>
        </p:nvSpPr>
        <p:spPr bwMode="auto">
          <a:xfrm>
            <a:off x="1644400" y="718371"/>
            <a:ext cx="7673887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Parabolic Vertical Curves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195" name="Rectangle 60"/>
          <p:cNvSpPr>
            <a:spLocks noChangeArrowheads="1"/>
          </p:cNvSpPr>
          <p:nvPr/>
        </p:nvSpPr>
        <p:spPr bwMode="auto">
          <a:xfrm>
            <a:off x="1110343" y="1867989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198" name="Rectangle 64"/>
          <p:cNvSpPr>
            <a:spLocks noChangeArrowheads="1"/>
          </p:cNvSpPr>
          <p:nvPr/>
        </p:nvSpPr>
        <p:spPr bwMode="auto">
          <a:xfrm>
            <a:off x="1110343" y="3353889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</a:t>
            </a:r>
            <a:r>
              <a:rPr kumimoji="0" lang="en-GB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kumimoji="0" lang="en-GB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kumimoji="0" lang="en-GB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199" name="Rectangle 66"/>
          <p:cNvSpPr>
            <a:spLocks noChangeArrowheads="1"/>
          </p:cNvSpPr>
          <p:nvPr/>
        </p:nvSpPr>
        <p:spPr bwMode="auto">
          <a:xfrm>
            <a:off x="1110343" y="3544389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7463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6"/>
          <p:cNvGrpSpPr>
            <a:grpSpLocks/>
          </p:cNvGrpSpPr>
          <p:nvPr/>
        </p:nvGrpSpPr>
        <p:grpSpPr bwMode="auto">
          <a:xfrm>
            <a:off x="2821580" y="1918423"/>
            <a:ext cx="4422775" cy="958850"/>
            <a:chOff x="1441" y="11535"/>
            <a:chExt cx="6966" cy="1511"/>
          </a:xfrm>
        </p:grpSpPr>
        <p:grpSp>
          <p:nvGrpSpPr>
            <p:cNvPr id="5" name="Group 52"/>
            <p:cNvGrpSpPr>
              <a:grpSpLocks/>
            </p:cNvGrpSpPr>
            <p:nvPr/>
          </p:nvGrpSpPr>
          <p:grpSpPr bwMode="auto">
            <a:xfrm>
              <a:off x="1594" y="11535"/>
              <a:ext cx="2784" cy="726"/>
              <a:chOff x="1594" y="11535"/>
              <a:chExt cx="2784" cy="726"/>
            </a:xfrm>
          </p:grpSpPr>
          <p:sp>
            <p:nvSpPr>
              <p:cNvPr id="11" name="AutoShape 55"/>
              <p:cNvSpPr>
                <a:spLocks noChangeShapeType="1"/>
              </p:cNvSpPr>
              <p:nvPr/>
            </p:nvSpPr>
            <p:spPr bwMode="auto">
              <a:xfrm flipV="1">
                <a:off x="1594" y="11535"/>
                <a:ext cx="1636" cy="726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" name="AutoShape 54"/>
              <p:cNvSpPr>
                <a:spLocks noChangeShapeType="1"/>
              </p:cNvSpPr>
              <p:nvPr/>
            </p:nvSpPr>
            <p:spPr bwMode="auto">
              <a:xfrm>
                <a:off x="3222" y="11535"/>
                <a:ext cx="1156" cy="69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" name="Freeform 53"/>
              <p:cNvSpPr>
                <a:spLocks/>
              </p:cNvSpPr>
              <p:nvPr/>
            </p:nvSpPr>
            <p:spPr bwMode="auto">
              <a:xfrm>
                <a:off x="1732" y="11863"/>
                <a:ext cx="2616" cy="342"/>
              </a:xfrm>
              <a:custGeom>
                <a:avLst/>
                <a:gdLst>
                  <a:gd name="T0" fmla="*/ 0 w 2788"/>
                  <a:gd name="T1" fmla="*/ 691 h 691"/>
                  <a:gd name="T2" fmla="*/ 1650 w 2788"/>
                  <a:gd name="T3" fmla="*/ 0 h 691"/>
                  <a:gd name="T4" fmla="*/ 2788 w 2788"/>
                  <a:gd name="T5" fmla="*/ 690 h 6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788" h="691">
                    <a:moveTo>
                      <a:pt x="0" y="691"/>
                    </a:moveTo>
                    <a:cubicBezTo>
                      <a:pt x="592" y="345"/>
                      <a:pt x="1185" y="0"/>
                      <a:pt x="1650" y="0"/>
                    </a:cubicBezTo>
                    <a:cubicBezTo>
                      <a:pt x="2115" y="0"/>
                      <a:pt x="2451" y="345"/>
                      <a:pt x="2788" y="690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</p:grpSp>
        <p:grpSp>
          <p:nvGrpSpPr>
            <p:cNvPr id="6" name="Group 48"/>
            <p:cNvGrpSpPr>
              <a:grpSpLocks/>
            </p:cNvGrpSpPr>
            <p:nvPr/>
          </p:nvGrpSpPr>
          <p:grpSpPr bwMode="auto">
            <a:xfrm rot="10800000">
              <a:off x="5542" y="11676"/>
              <a:ext cx="2784" cy="726"/>
              <a:chOff x="1594" y="11535"/>
              <a:chExt cx="2784" cy="726"/>
            </a:xfrm>
          </p:grpSpPr>
          <p:sp>
            <p:nvSpPr>
              <p:cNvPr id="8" name="AutoShape 51"/>
              <p:cNvSpPr>
                <a:spLocks noChangeShapeType="1"/>
              </p:cNvSpPr>
              <p:nvPr/>
            </p:nvSpPr>
            <p:spPr bwMode="auto">
              <a:xfrm flipV="1">
                <a:off x="1594" y="11535"/>
                <a:ext cx="1636" cy="726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" name="AutoShape 50"/>
              <p:cNvSpPr>
                <a:spLocks noChangeShapeType="1"/>
              </p:cNvSpPr>
              <p:nvPr/>
            </p:nvSpPr>
            <p:spPr bwMode="auto">
              <a:xfrm>
                <a:off x="3222" y="11535"/>
                <a:ext cx="1156" cy="69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" name="Freeform 49"/>
              <p:cNvSpPr>
                <a:spLocks/>
              </p:cNvSpPr>
              <p:nvPr/>
            </p:nvSpPr>
            <p:spPr bwMode="auto">
              <a:xfrm>
                <a:off x="1732" y="11863"/>
                <a:ext cx="2616" cy="342"/>
              </a:xfrm>
              <a:custGeom>
                <a:avLst/>
                <a:gdLst>
                  <a:gd name="T0" fmla="*/ 0 w 2788"/>
                  <a:gd name="T1" fmla="*/ 691 h 691"/>
                  <a:gd name="T2" fmla="*/ 1650 w 2788"/>
                  <a:gd name="T3" fmla="*/ 0 h 691"/>
                  <a:gd name="T4" fmla="*/ 2788 w 2788"/>
                  <a:gd name="T5" fmla="*/ 690 h 6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788" h="691">
                    <a:moveTo>
                      <a:pt x="0" y="691"/>
                    </a:moveTo>
                    <a:cubicBezTo>
                      <a:pt x="592" y="345"/>
                      <a:pt x="1185" y="0"/>
                      <a:pt x="1650" y="0"/>
                    </a:cubicBezTo>
                    <a:cubicBezTo>
                      <a:pt x="2115" y="0"/>
                      <a:pt x="2451" y="345"/>
                      <a:pt x="2788" y="690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</p:grpSp>
        <p:sp>
          <p:nvSpPr>
            <p:cNvPr id="7" name="Text Box 47"/>
            <p:cNvSpPr txBox="1">
              <a:spLocks noChangeArrowheads="1"/>
            </p:cNvSpPr>
            <p:nvPr/>
          </p:nvSpPr>
          <p:spPr bwMode="auto">
            <a:xfrm>
              <a:off x="1441" y="12375"/>
              <a:ext cx="6966" cy="6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                    Crest                                                                     Sag</a:t>
              </a:r>
              <a:endParaRPr kumimoji="0" lang="en-GB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4" name="Rectangle 56"/>
          <p:cNvSpPr>
            <a:spLocks noChangeArrowheads="1"/>
          </p:cNvSpPr>
          <p:nvPr/>
        </p:nvSpPr>
        <p:spPr bwMode="auto">
          <a:xfrm>
            <a:off x="1644400" y="718371"/>
            <a:ext cx="7673887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Parabolic Vertical Curves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383892" y="4267920"/>
            <a:ext cx="46474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Types: Symmetrical curve or unsymmetrical</a:t>
            </a:r>
            <a:endParaRPr lang="en-GB" altLang="en-US" sz="1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3806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"/>
          <p:cNvGrpSpPr>
            <a:grpSpLocks/>
          </p:cNvGrpSpPr>
          <p:nvPr/>
        </p:nvGrpSpPr>
        <p:grpSpPr bwMode="auto">
          <a:xfrm>
            <a:off x="2091110" y="4563792"/>
            <a:ext cx="2260600" cy="1209675"/>
            <a:chOff x="2160" y="1757"/>
            <a:chExt cx="3559" cy="1904"/>
          </a:xfrm>
        </p:grpSpPr>
        <p:sp>
          <p:nvSpPr>
            <p:cNvPr id="5" name="AutoShape 20"/>
            <p:cNvSpPr>
              <a:spLocks noChangeShapeType="1"/>
            </p:cNvSpPr>
            <p:nvPr/>
          </p:nvSpPr>
          <p:spPr bwMode="auto">
            <a:xfrm>
              <a:off x="3958" y="2788"/>
              <a:ext cx="1701" cy="0"/>
            </a:xfrm>
            <a:prstGeom prst="straightConnector1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grpSp>
          <p:nvGrpSpPr>
            <p:cNvPr id="6" name="Group 2"/>
            <p:cNvGrpSpPr>
              <a:grpSpLocks/>
            </p:cNvGrpSpPr>
            <p:nvPr/>
          </p:nvGrpSpPr>
          <p:grpSpPr bwMode="auto">
            <a:xfrm>
              <a:off x="2160" y="1757"/>
              <a:ext cx="3559" cy="1904"/>
              <a:chOff x="2160" y="1774"/>
              <a:chExt cx="3559" cy="1904"/>
            </a:xfrm>
          </p:grpSpPr>
          <p:sp>
            <p:nvSpPr>
              <p:cNvPr id="7" name="Text Box 19"/>
              <p:cNvSpPr txBox="1">
                <a:spLocks noChangeArrowheads="1"/>
              </p:cNvSpPr>
              <p:nvPr/>
            </p:nvSpPr>
            <p:spPr bwMode="auto">
              <a:xfrm>
                <a:off x="3257" y="2855"/>
                <a:ext cx="1800" cy="8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GB" altLang="en-US" sz="12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                    Symmetrical                                             </a:t>
                </a:r>
                <a:endParaRPr kumimoji="0" lang="en-GB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grpSp>
            <p:nvGrpSpPr>
              <p:cNvPr id="8" name="Group 7"/>
              <p:cNvGrpSpPr>
                <a:grpSpLocks/>
              </p:cNvGrpSpPr>
              <p:nvPr/>
            </p:nvGrpSpPr>
            <p:grpSpPr bwMode="auto">
              <a:xfrm>
                <a:off x="2160" y="1774"/>
                <a:ext cx="3559" cy="1212"/>
                <a:chOff x="2160" y="1774"/>
                <a:chExt cx="3559" cy="1212"/>
              </a:xfrm>
            </p:grpSpPr>
            <p:sp>
              <p:nvSpPr>
                <p:cNvPr id="10" name="AutoShape 18"/>
                <p:cNvSpPr>
                  <a:spLocks noChangeShapeType="1"/>
                </p:cNvSpPr>
                <p:nvPr/>
              </p:nvSpPr>
              <p:spPr bwMode="auto">
                <a:xfrm flipV="1">
                  <a:off x="2218" y="1774"/>
                  <a:ext cx="1762" cy="732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11" name="AutoShape 17"/>
                <p:cNvSpPr>
                  <a:spLocks noChangeShapeType="1"/>
                </p:cNvSpPr>
                <p:nvPr/>
              </p:nvSpPr>
              <p:spPr bwMode="auto">
                <a:xfrm>
                  <a:off x="3980" y="1780"/>
                  <a:ext cx="1696" cy="765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12" name="Freeform 16"/>
                <p:cNvSpPr>
                  <a:spLocks/>
                </p:cNvSpPr>
                <p:nvPr/>
              </p:nvSpPr>
              <p:spPr bwMode="auto">
                <a:xfrm>
                  <a:off x="2204" y="2045"/>
                  <a:ext cx="3472" cy="500"/>
                </a:xfrm>
                <a:custGeom>
                  <a:avLst/>
                  <a:gdLst>
                    <a:gd name="T0" fmla="*/ 0 w 3472"/>
                    <a:gd name="T1" fmla="*/ 737 h 805"/>
                    <a:gd name="T2" fmla="*/ 1863 w 3472"/>
                    <a:gd name="T3" fmla="*/ 11 h 805"/>
                    <a:gd name="T4" fmla="*/ 3472 w 3472"/>
                    <a:gd name="T5" fmla="*/ 805 h 8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3472" h="805">
                      <a:moveTo>
                        <a:pt x="0" y="737"/>
                      </a:moveTo>
                      <a:cubicBezTo>
                        <a:pt x="642" y="368"/>
                        <a:pt x="1284" y="0"/>
                        <a:pt x="1863" y="11"/>
                      </a:cubicBezTo>
                      <a:cubicBezTo>
                        <a:pt x="2442" y="22"/>
                        <a:pt x="3204" y="670"/>
                        <a:pt x="3472" y="805"/>
                      </a:cubicBez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grpSp>
              <p:nvGrpSpPr>
                <p:cNvPr id="13" name="Group 8"/>
                <p:cNvGrpSpPr>
                  <a:grpSpLocks/>
                </p:cNvGrpSpPr>
                <p:nvPr/>
              </p:nvGrpSpPr>
              <p:grpSpPr bwMode="auto">
                <a:xfrm>
                  <a:off x="2160" y="2136"/>
                  <a:ext cx="3559" cy="850"/>
                  <a:chOff x="2160" y="2136"/>
                  <a:chExt cx="3559" cy="850"/>
                </a:xfrm>
              </p:grpSpPr>
              <p:sp>
                <p:nvSpPr>
                  <p:cNvPr id="14" name="AutoShape 15"/>
                  <p:cNvSpPr>
                    <a:spLocks noChangeShapeType="1"/>
                  </p:cNvSpPr>
                  <p:nvPr/>
                </p:nvSpPr>
                <p:spPr bwMode="auto">
                  <a:xfrm>
                    <a:off x="2218" y="2568"/>
                    <a:ext cx="0" cy="226"/>
                  </a:xfrm>
                  <a:prstGeom prst="straightConnector1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GB"/>
                  </a:p>
                </p:txBody>
              </p:sp>
              <p:sp>
                <p:nvSpPr>
                  <p:cNvPr id="15" name="AutoShape 14"/>
                  <p:cNvSpPr>
                    <a:spLocks noChangeShapeType="1"/>
                  </p:cNvSpPr>
                  <p:nvPr/>
                </p:nvSpPr>
                <p:spPr bwMode="auto">
                  <a:xfrm>
                    <a:off x="3958" y="2136"/>
                    <a:ext cx="0" cy="850"/>
                  </a:xfrm>
                  <a:prstGeom prst="straightConnector1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GB"/>
                  </a:p>
                </p:txBody>
              </p:sp>
              <p:sp>
                <p:nvSpPr>
                  <p:cNvPr id="16" name="AutoShape 13"/>
                  <p:cNvSpPr>
                    <a:spLocks noChangeShapeType="1"/>
                  </p:cNvSpPr>
                  <p:nvPr/>
                </p:nvSpPr>
                <p:spPr bwMode="auto">
                  <a:xfrm>
                    <a:off x="5668" y="2598"/>
                    <a:ext cx="0" cy="283"/>
                  </a:xfrm>
                  <a:prstGeom prst="straightConnector1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GB"/>
                  </a:p>
                </p:txBody>
              </p:sp>
              <p:sp>
                <p:nvSpPr>
                  <p:cNvPr id="17" name="AutoShape 12"/>
                  <p:cNvSpPr>
                    <a:spLocks noChangeShapeType="1"/>
                  </p:cNvSpPr>
                  <p:nvPr/>
                </p:nvSpPr>
                <p:spPr bwMode="auto">
                  <a:xfrm>
                    <a:off x="2206" y="2788"/>
                    <a:ext cx="1757" cy="0"/>
                  </a:xfrm>
                  <a:prstGeom prst="straightConnector1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GB"/>
                  </a:p>
                </p:txBody>
              </p:sp>
              <p:sp>
                <p:nvSpPr>
                  <p:cNvPr id="18" name="AutoShape 1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160" y="2730"/>
                    <a:ext cx="121" cy="98"/>
                  </a:xfrm>
                  <a:prstGeom prst="straightConnector1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GB"/>
                  </a:p>
                </p:txBody>
              </p:sp>
              <p:sp>
                <p:nvSpPr>
                  <p:cNvPr id="19" name="AutoShape 1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894" y="2742"/>
                    <a:ext cx="121" cy="98"/>
                  </a:xfrm>
                  <a:prstGeom prst="straightConnector1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GB"/>
                  </a:p>
                </p:txBody>
              </p:sp>
              <p:sp>
                <p:nvSpPr>
                  <p:cNvPr id="20" name="AutoShape 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5598" y="2742"/>
                    <a:ext cx="121" cy="98"/>
                  </a:xfrm>
                  <a:prstGeom prst="straightConnector1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GB"/>
                  </a:p>
                </p:txBody>
              </p:sp>
            </p:grpSp>
          </p:grpSp>
          <p:sp>
            <p:nvSpPr>
              <p:cNvPr id="9" name="Text Box 3"/>
              <p:cNvSpPr txBox="1">
                <a:spLocks noChangeArrowheads="1"/>
              </p:cNvSpPr>
              <p:nvPr/>
            </p:nvSpPr>
            <p:spPr bwMode="auto">
              <a:xfrm>
                <a:off x="4479" y="2414"/>
                <a:ext cx="732" cy="6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endParaRPr lang="en-GB"/>
              </a:p>
            </p:txBody>
          </p:sp>
        </p:grpSp>
      </p:grpSp>
      <p:pic>
        <p:nvPicPr>
          <p:cNvPr id="21" name="Picture 6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9851" y="5250588"/>
            <a:ext cx="104775" cy="190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3170" y="5240456"/>
            <a:ext cx="104775" cy="190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2" name="Group 46"/>
          <p:cNvGrpSpPr>
            <a:grpSpLocks/>
          </p:cNvGrpSpPr>
          <p:nvPr/>
        </p:nvGrpSpPr>
        <p:grpSpPr bwMode="auto">
          <a:xfrm>
            <a:off x="2821580" y="1727354"/>
            <a:ext cx="4422775" cy="958850"/>
            <a:chOff x="1441" y="11535"/>
            <a:chExt cx="6966" cy="1511"/>
          </a:xfrm>
        </p:grpSpPr>
        <p:grpSp>
          <p:nvGrpSpPr>
            <p:cNvPr id="43" name="Group 52"/>
            <p:cNvGrpSpPr>
              <a:grpSpLocks/>
            </p:cNvGrpSpPr>
            <p:nvPr/>
          </p:nvGrpSpPr>
          <p:grpSpPr bwMode="auto">
            <a:xfrm>
              <a:off x="1594" y="11535"/>
              <a:ext cx="2784" cy="726"/>
              <a:chOff x="1594" y="11535"/>
              <a:chExt cx="2784" cy="726"/>
            </a:xfrm>
          </p:grpSpPr>
          <p:sp>
            <p:nvSpPr>
              <p:cNvPr id="49" name="AutoShape 55"/>
              <p:cNvSpPr>
                <a:spLocks noChangeShapeType="1"/>
              </p:cNvSpPr>
              <p:nvPr/>
            </p:nvSpPr>
            <p:spPr bwMode="auto">
              <a:xfrm flipV="1">
                <a:off x="1594" y="11535"/>
                <a:ext cx="1636" cy="726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0" name="AutoShape 54"/>
              <p:cNvSpPr>
                <a:spLocks noChangeShapeType="1"/>
              </p:cNvSpPr>
              <p:nvPr/>
            </p:nvSpPr>
            <p:spPr bwMode="auto">
              <a:xfrm>
                <a:off x="3222" y="11535"/>
                <a:ext cx="1156" cy="69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1" name="Freeform 53"/>
              <p:cNvSpPr>
                <a:spLocks/>
              </p:cNvSpPr>
              <p:nvPr/>
            </p:nvSpPr>
            <p:spPr bwMode="auto">
              <a:xfrm>
                <a:off x="1732" y="11863"/>
                <a:ext cx="2616" cy="342"/>
              </a:xfrm>
              <a:custGeom>
                <a:avLst/>
                <a:gdLst>
                  <a:gd name="T0" fmla="*/ 0 w 2788"/>
                  <a:gd name="T1" fmla="*/ 691 h 691"/>
                  <a:gd name="T2" fmla="*/ 1650 w 2788"/>
                  <a:gd name="T3" fmla="*/ 0 h 691"/>
                  <a:gd name="T4" fmla="*/ 2788 w 2788"/>
                  <a:gd name="T5" fmla="*/ 690 h 6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788" h="691">
                    <a:moveTo>
                      <a:pt x="0" y="691"/>
                    </a:moveTo>
                    <a:cubicBezTo>
                      <a:pt x="592" y="345"/>
                      <a:pt x="1185" y="0"/>
                      <a:pt x="1650" y="0"/>
                    </a:cubicBezTo>
                    <a:cubicBezTo>
                      <a:pt x="2115" y="0"/>
                      <a:pt x="2451" y="345"/>
                      <a:pt x="2788" y="690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</p:grpSp>
        <p:grpSp>
          <p:nvGrpSpPr>
            <p:cNvPr id="44" name="Group 48"/>
            <p:cNvGrpSpPr>
              <a:grpSpLocks/>
            </p:cNvGrpSpPr>
            <p:nvPr/>
          </p:nvGrpSpPr>
          <p:grpSpPr bwMode="auto">
            <a:xfrm rot="10800000">
              <a:off x="5542" y="11676"/>
              <a:ext cx="2784" cy="726"/>
              <a:chOff x="1594" y="11535"/>
              <a:chExt cx="2784" cy="726"/>
            </a:xfrm>
          </p:grpSpPr>
          <p:sp>
            <p:nvSpPr>
              <p:cNvPr id="46" name="AutoShape 51"/>
              <p:cNvSpPr>
                <a:spLocks noChangeShapeType="1"/>
              </p:cNvSpPr>
              <p:nvPr/>
            </p:nvSpPr>
            <p:spPr bwMode="auto">
              <a:xfrm flipV="1">
                <a:off x="1594" y="11535"/>
                <a:ext cx="1636" cy="726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7" name="AutoShape 50"/>
              <p:cNvSpPr>
                <a:spLocks noChangeShapeType="1"/>
              </p:cNvSpPr>
              <p:nvPr/>
            </p:nvSpPr>
            <p:spPr bwMode="auto">
              <a:xfrm>
                <a:off x="3222" y="11535"/>
                <a:ext cx="1156" cy="69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8" name="Freeform 49"/>
              <p:cNvSpPr>
                <a:spLocks/>
              </p:cNvSpPr>
              <p:nvPr/>
            </p:nvSpPr>
            <p:spPr bwMode="auto">
              <a:xfrm>
                <a:off x="1732" y="11863"/>
                <a:ext cx="2616" cy="342"/>
              </a:xfrm>
              <a:custGeom>
                <a:avLst/>
                <a:gdLst>
                  <a:gd name="T0" fmla="*/ 0 w 2788"/>
                  <a:gd name="T1" fmla="*/ 691 h 691"/>
                  <a:gd name="T2" fmla="*/ 1650 w 2788"/>
                  <a:gd name="T3" fmla="*/ 0 h 691"/>
                  <a:gd name="T4" fmla="*/ 2788 w 2788"/>
                  <a:gd name="T5" fmla="*/ 690 h 6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788" h="691">
                    <a:moveTo>
                      <a:pt x="0" y="691"/>
                    </a:moveTo>
                    <a:cubicBezTo>
                      <a:pt x="592" y="345"/>
                      <a:pt x="1185" y="0"/>
                      <a:pt x="1650" y="0"/>
                    </a:cubicBezTo>
                    <a:cubicBezTo>
                      <a:pt x="2115" y="0"/>
                      <a:pt x="2451" y="345"/>
                      <a:pt x="2788" y="690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</p:grpSp>
        <p:sp>
          <p:nvSpPr>
            <p:cNvPr id="45" name="Text Box 47"/>
            <p:cNvSpPr txBox="1">
              <a:spLocks noChangeArrowheads="1"/>
            </p:cNvSpPr>
            <p:nvPr/>
          </p:nvSpPr>
          <p:spPr bwMode="auto">
            <a:xfrm>
              <a:off x="1441" y="12375"/>
              <a:ext cx="6966" cy="6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                    Crest                                                                     Sag</a:t>
              </a:r>
              <a:endParaRPr kumimoji="0" lang="en-GB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52" name="Rectangle 56"/>
          <p:cNvSpPr>
            <a:spLocks noChangeArrowheads="1"/>
          </p:cNvSpPr>
          <p:nvPr/>
        </p:nvSpPr>
        <p:spPr bwMode="auto">
          <a:xfrm>
            <a:off x="1644400" y="718371"/>
            <a:ext cx="7673887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Parabolic Vertical Curves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1383892" y="3626471"/>
            <a:ext cx="46474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Types: Symmetrical curve or unsymmetrical</a:t>
            </a:r>
            <a:endParaRPr lang="en-GB" altLang="en-US" sz="1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302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"/>
          <p:cNvGrpSpPr>
            <a:grpSpLocks/>
          </p:cNvGrpSpPr>
          <p:nvPr/>
        </p:nvGrpSpPr>
        <p:grpSpPr bwMode="auto">
          <a:xfrm>
            <a:off x="2091110" y="4563792"/>
            <a:ext cx="2260600" cy="1209675"/>
            <a:chOff x="2160" y="1757"/>
            <a:chExt cx="3559" cy="1904"/>
          </a:xfrm>
        </p:grpSpPr>
        <p:sp>
          <p:nvSpPr>
            <p:cNvPr id="5" name="AutoShape 20"/>
            <p:cNvSpPr>
              <a:spLocks noChangeShapeType="1"/>
            </p:cNvSpPr>
            <p:nvPr/>
          </p:nvSpPr>
          <p:spPr bwMode="auto">
            <a:xfrm>
              <a:off x="3958" y="2788"/>
              <a:ext cx="1701" cy="0"/>
            </a:xfrm>
            <a:prstGeom prst="straightConnector1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grpSp>
          <p:nvGrpSpPr>
            <p:cNvPr id="6" name="Group 2"/>
            <p:cNvGrpSpPr>
              <a:grpSpLocks/>
            </p:cNvGrpSpPr>
            <p:nvPr/>
          </p:nvGrpSpPr>
          <p:grpSpPr bwMode="auto">
            <a:xfrm>
              <a:off x="2160" y="1757"/>
              <a:ext cx="3559" cy="1904"/>
              <a:chOff x="2160" y="1774"/>
              <a:chExt cx="3559" cy="1904"/>
            </a:xfrm>
          </p:grpSpPr>
          <p:sp>
            <p:nvSpPr>
              <p:cNvPr id="7" name="Text Box 19"/>
              <p:cNvSpPr txBox="1">
                <a:spLocks noChangeArrowheads="1"/>
              </p:cNvSpPr>
              <p:nvPr/>
            </p:nvSpPr>
            <p:spPr bwMode="auto">
              <a:xfrm>
                <a:off x="3257" y="2855"/>
                <a:ext cx="1800" cy="8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GB" altLang="en-US" sz="12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                    Symmetrical                                             </a:t>
                </a:r>
                <a:endParaRPr kumimoji="0" lang="en-GB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grpSp>
            <p:nvGrpSpPr>
              <p:cNvPr id="8" name="Group 7"/>
              <p:cNvGrpSpPr>
                <a:grpSpLocks/>
              </p:cNvGrpSpPr>
              <p:nvPr/>
            </p:nvGrpSpPr>
            <p:grpSpPr bwMode="auto">
              <a:xfrm>
                <a:off x="2160" y="1774"/>
                <a:ext cx="3559" cy="1212"/>
                <a:chOff x="2160" y="1774"/>
                <a:chExt cx="3559" cy="1212"/>
              </a:xfrm>
            </p:grpSpPr>
            <p:sp>
              <p:nvSpPr>
                <p:cNvPr id="10" name="AutoShape 18"/>
                <p:cNvSpPr>
                  <a:spLocks noChangeShapeType="1"/>
                </p:cNvSpPr>
                <p:nvPr/>
              </p:nvSpPr>
              <p:spPr bwMode="auto">
                <a:xfrm flipV="1">
                  <a:off x="2218" y="1774"/>
                  <a:ext cx="1762" cy="732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11" name="AutoShape 17"/>
                <p:cNvSpPr>
                  <a:spLocks noChangeShapeType="1"/>
                </p:cNvSpPr>
                <p:nvPr/>
              </p:nvSpPr>
              <p:spPr bwMode="auto">
                <a:xfrm>
                  <a:off x="3980" y="1780"/>
                  <a:ext cx="1696" cy="765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12" name="Freeform 16"/>
                <p:cNvSpPr>
                  <a:spLocks/>
                </p:cNvSpPr>
                <p:nvPr/>
              </p:nvSpPr>
              <p:spPr bwMode="auto">
                <a:xfrm>
                  <a:off x="2204" y="2045"/>
                  <a:ext cx="3472" cy="500"/>
                </a:xfrm>
                <a:custGeom>
                  <a:avLst/>
                  <a:gdLst>
                    <a:gd name="T0" fmla="*/ 0 w 3472"/>
                    <a:gd name="T1" fmla="*/ 737 h 805"/>
                    <a:gd name="T2" fmla="*/ 1863 w 3472"/>
                    <a:gd name="T3" fmla="*/ 11 h 805"/>
                    <a:gd name="T4" fmla="*/ 3472 w 3472"/>
                    <a:gd name="T5" fmla="*/ 805 h 8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3472" h="805">
                      <a:moveTo>
                        <a:pt x="0" y="737"/>
                      </a:moveTo>
                      <a:cubicBezTo>
                        <a:pt x="642" y="368"/>
                        <a:pt x="1284" y="0"/>
                        <a:pt x="1863" y="11"/>
                      </a:cubicBezTo>
                      <a:cubicBezTo>
                        <a:pt x="2442" y="22"/>
                        <a:pt x="3204" y="670"/>
                        <a:pt x="3472" y="805"/>
                      </a:cubicBez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grpSp>
              <p:nvGrpSpPr>
                <p:cNvPr id="13" name="Group 8"/>
                <p:cNvGrpSpPr>
                  <a:grpSpLocks/>
                </p:cNvGrpSpPr>
                <p:nvPr/>
              </p:nvGrpSpPr>
              <p:grpSpPr bwMode="auto">
                <a:xfrm>
                  <a:off x="2160" y="2136"/>
                  <a:ext cx="3559" cy="850"/>
                  <a:chOff x="2160" y="2136"/>
                  <a:chExt cx="3559" cy="850"/>
                </a:xfrm>
              </p:grpSpPr>
              <p:sp>
                <p:nvSpPr>
                  <p:cNvPr id="14" name="AutoShape 15"/>
                  <p:cNvSpPr>
                    <a:spLocks noChangeShapeType="1"/>
                  </p:cNvSpPr>
                  <p:nvPr/>
                </p:nvSpPr>
                <p:spPr bwMode="auto">
                  <a:xfrm>
                    <a:off x="2218" y="2568"/>
                    <a:ext cx="0" cy="226"/>
                  </a:xfrm>
                  <a:prstGeom prst="straightConnector1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GB"/>
                  </a:p>
                </p:txBody>
              </p:sp>
              <p:sp>
                <p:nvSpPr>
                  <p:cNvPr id="15" name="AutoShape 14"/>
                  <p:cNvSpPr>
                    <a:spLocks noChangeShapeType="1"/>
                  </p:cNvSpPr>
                  <p:nvPr/>
                </p:nvSpPr>
                <p:spPr bwMode="auto">
                  <a:xfrm>
                    <a:off x="3958" y="2136"/>
                    <a:ext cx="0" cy="850"/>
                  </a:xfrm>
                  <a:prstGeom prst="straightConnector1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GB"/>
                  </a:p>
                </p:txBody>
              </p:sp>
              <p:sp>
                <p:nvSpPr>
                  <p:cNvPr id="16" name="AutoShape 13"/>
                  <p:cNvSpPr>
                    <a:spLocks noChangeShapeType="1"/>
                  </p:cNvSpPr>
                  <p:nvPr/>
                </p:nvSpPr>
                <p:spPr bwMode="auto">
                  <a:xfrm>
                    <a:off x="5668" y="2598"/>
                    <a:ext cx="0" cy="283"/>
                  </a:xfrm>
                  <a:prstGeom prst="straightConnector1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GB"/>
                  </a:p>
                </p:txBody>
              </p:sp>
              <p:sp>
                <p:nvSpPr>
                  <p:cNvPr id="17" name="AutoShape 12"/>
                  <p:cNvSpPr>
                    <a:spLocks noChangeShapeType="1"/>
                  </p:cNvSpPr>
                  <p:nvPr/>
                </p:nvSpPr>
                <p:spPr bwMode="auto">
                  <a:xfrm>
                    <a:off x="2206" y="2788"/>
                    <a:ext cx="1757" cy="0"/>
                  </a:xfrm>
                  <a:prstGeom prst="straightConnector1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GB"/>
                  </a:p>
                </p:txBody>
              </p:sp>
              <p:sp>
                <p:nvSpPr>
                  <p:cNvPr id="18" name="AutoShape 1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160" y="2730"/>
                    <a:ext cx="121" cy="98"/>
                  </a:xfrm>
                  <a:prstGeom prst="straightConnector1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GB"/>
                  </a:p>
                </p:txBody>
              </p:sp>
              <p:sp>
                <p:nvSpPr>
                  <p:cNvPr id="19" name="AutoShape 1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894" y="2742"/>
                    <a:ext cx="121" cy="98"/>
                  </a:xfrm>
                  <a:prstGeom prst="straightConnector1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GB"/>
                  </a:p>
                </p:txBody>
              </p:sp>
              <p:sp>
                <p:nvSpPr>
                  <p:cNvPr id="20" name="AutoShape 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5598" y="2742"/>
                    <a:ext cx="121" cy="98"/>
                  </a:xfrm>
                  <a:prstGeom prst="straightConnector1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GB"/>
                  </a:p>
                </p:txBody>
              </p:sp>
            </p:grpSp>
          </p:grpSp>
          <p:sp>
            <p:nvSpPr>
              <p:cNvPr id="9" name="Text Box 3"/>
              <p:cNvSpPr txBox="1">
                <a:spLocks noChangeArrowheads="1"/>
              </p:cNvSpPr>
              <p:nvPr/>
            </p:nvSpPr>
            <p:spPr bwMode="auto">
              <a:xfrm>
                <a:off x="4479" y="2414"/>
                <a:ext cx="732" cy="6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endParaRPr lang="en-GB"/>
              </a:p>
            </p:txBody>
          </p:sp>
        </p:grpSp>
      </p:grpSp>
      <p:pic>
        <p:nvPicPr>
          <p:cNvPr id="21" name="Picture 6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9851" y="5250588"/>
            <a:ext cx="104775" cy="190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3170" y="5240456"/>
            <a:ext cx="104775" cy="190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3" name="Group 21"/>
          <p:cNvGrpSpPr>
            <a:grpSpLocks/>
          </p:cNvGrpSpPr>
          <p:nvPr/>
        </p:nvGrpSpPr>
        <p:grpSpPr bwMode="auto">
          <a:xfrm>
            <a:off x="7015755" y="4534266"/>
            <a:ext cx="1899332" cy="1438774"/>
            <a:chOff x="7326" y="1855"/>
            <a:chExt cx="2990" cy="2267"/>
          </a:xfrm>
        </p:grpSpPr>
        <p:grpSp>
          <p:nvGrpSpPr>
            <p:cNvPr id="24" name="Group 27"/>
            <p:cNvGrpSpPr>
              <a:grpSpLocks/>
            </p:cNvGrpSpPr>
            <p:nvPr/>
          </p:nvGrpSpPr>
          <p:grpSpPr bwMode="auto">
            <a:xfrm>
              <a:off x="7326" y="1855"/>
              <a:ext cx="2990" cy="2267"/>
              <a:chOff x="7326" y="1855"/>
              <a:chExt cx="2990" cy="2267"/>
            </a:xfrm>
          </p:grpSpPr>
          <p:grpSp>
            <p:nvGrpSpPr>
              <p:cNvPr id="26" name="Group 41"/>
              <p:cNvGrpSpPr>
                <a:grpSpLocks/>
              </p:cNvGrpSpPr>
              <p:nvPr/>
            </p:nvGrpSpPr>
            <p:grpSpPr bwMode="auto">
              <a:xfrm>
                <a:off x="7326" y="1855"/>
                <a:ext cx="2784" cy="726"/>
                <a:chOff x="1594" y="11535"/>
                <a:chExt cx="2784" cy="726"/>
              </a:xfrm>
            </p:grpSpPr>
            <p:sp>
              <p:nvSpPr>
                <p:cNvPr id="39" name="AutoShape 44"/>
                <p:cNvSpPr>
                  <a:spLocks noChangeShapeType="1"/>
                </p:cNvSpPr>
                <p:nvPr/>
              </p:nvSpPr>
              <p:spPr bwMode="auto">
                <a:xfrm flipV="1">
                  <a:off x="1594" y="11535"/>
                  <a:ext cx="1636" cy="726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40" name="AutoShape 43"/>
                <p:cNvSpPr>
                  <a:spLocks noChangeShapeType="1"/>
                </p:cNvSpPr>
                <p:nvPr/>
              </p:nvSpPr>
              <p:spPr bwMode="auto">
                <a:xfrm>
                  <a:off x="3222" y="11535"/>
                  <a:ext cx="1156" cy="691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41" name="Freeform 42"/>
                <p:cNvSpPr>
                  <a:spLocks/>
                </p:cNvSpPr>
                <p:nvPr/>
              </p:nvSpPr>
              <p:spPr bwMode="auto">
                <a:xfrm>
                  <a:off x="1732" y="11863"/>
                  <a:ext cx="2616" cy="342"/>
                </a:xfrm>
                <a:custGeom>
                  <a:avLst/>
                  <a:gdLst>
                    <a:gd name="T0" fmla="*/ 0 w 2788"/>
                    <a:gd name="T1" fmla="*/ 691 h 691"/>
                    <a:gd name="T2" fmla="*/ 1650 w 2788"/>
                    <a:gd name="T3" fmla="*/ 0 h 691"/>
                    <a:gd name="T4" fmla="*/ 2788 w 2788"/>
                    <a:gd name="T5" fmla="*/ 690 h 69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788" h="691">
                      <a:moveTo>
                        <a:pt x="0" y="691"/>
                      </a:moveTo>
                      <a:cubicBezTo>
                        <a:pt x="592" y="345"/>
                        <a:pt x="1185" y="0"/>
                        <a:pt x="1650" y="0"/>
                      </a:cubicBezTo>
                      <a:cubicBezTo>
                        <a:pt x="2115" y="0"/>
                        <a:pt x="2451" y="345"/>
                        <a:pt x="2788" y="690"/>
                      </a:cubicBez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</p:grpSp>
          <p:sp>
            <p:nvSpPr>
              <p:cNvPr id="27" name="Text Box 40"/>
              <p:cNvSpPr txBox="1">
                <a:spLocks noChangeArrowheads="1"/>
              </p:cNvSpPr>
              <p:nvPr/>
            </p:nvSpPr>
            <p:spPr bwMode="auto">
              <a:xfrm>
                <a:off x="7977" y="3548"/>
                <a:ext cx="2339" cy="5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GB" altLang="en-US" sz="12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Unsymmetrical                                             </a:t>
                </a:r>
                <a:endParaRPr kumimoji="0" lang="en-GB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grpSp>
            <p:nvGrpSpPr>
              <p:cNvPr id="28" name="Group 28"/>
              <p:cNvGrpSpPr>
                <a:grpSpLocks/>
              </p:cNvGrpSpPr>
              <p:nvPr/>
            </p:nvGrpSpPr>
            <p:grpSpPr bwMode="auto">
              <a:xfrm>
                <a:off x="7430" y="2311"/>
                <a:ext cx="2569" cy="787"/>
                <a:chOff x="7430" y="2311"/>
                <a:chExt cx="2569" cy="787"/>
              </a:xfrm>
            </p:grpSpPr>
            <p:sp>
              <p:nvSpPr>
                <p:cNvPr id="29" name="Text Box 38"/>
                <p:cNvSpPr txBox="1">
                  <a:spLocks noChangeArrowheads="1"/>
                </p:cNvSpPr>
                <p:nvPr/>
              </p:nvSpPr>
              <p:spPr bwMode="auto">
                <a:xfrm>
                  <a:off x="9247" y="2414"/>
                  <a:ext cx="450" cy="68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endParaRPr lang="en-GB"/>
                </a:p>
              </p:txBody>
            </p:sp>
            <p:sp>
              <p:nvSpPr>
                <p:cNvPr id="30" name="AutoShape 37"/>
                <p:cNvSpPr>
                  <a:spLocks noChangeShapeType="1"/>
                </p:cNvSpPr>
                <p:nvPr/>
              </p:nvSpPr>
              <p:spPr bwMode="auto">
                <a:xfrm>
                  <a:off x="8958" y="2783"/>
                  <a:ext cx="1020" cy="0"/>
                </a:xfrm>
                <a:prstGeom prst="straightConnector1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31" name="AutoShape 36"/>
                <p:cNvSpPr>
                  <a:spLocks noChangeShapeType="1"/>
                </p:cNvSpPr>
                <p:nvPr/>
              </p:nvSpPr>
              <p:spPr bwMode="auto">
                <a:xfrm>
                  <a:off x="9948" y="2593"/>
                  <a:ext cx="0" cy="283"/>
                </a:xfrm>
                <a:prstGeom prst="straightConnector1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grpSp>
              <p:nvGrpSpPr>
                <p:cNvPr id="32" name="Group 30"/>
                <p:cNvGrpSpPr>
                  <a:grpSpLocks/>
                </p:cNvGrpSpPr>
                <p:nvPr/>
              </p:nvGrpSpPr>
              <p:grpSpPr bwMode="auto">
                <a:xfrm>
                  <a:off x="7430" y="2311"/>
                  <a:ext cx="1585" cy="567"/>
                  <a:chOff x="7430" y="2311"/>
                  <a:chExt cx="1585" cy="567"/>
                </a:xfrm>
              </p:grpSpPr>
              <p:sp>
                <p:nvSpPr>
                  <p:cNvPr id="34" name="AutoShape 35"/>
                  <p:cNvSpPr>
                    <a:spLocks noChangeShapeType="1"/>
                  </p:cNvSpPr>
                  <p:nvPr/>
                </p:nvSpPr>
                <p:spPr bwMode="auto">
                  <a:xfrm>
                    <a:off x="7488" y="2590"/>
                    <a:ext cx="0" cy="283"/>
                  </a:xfrm>
                  <a:prstGeom prst="straightConnector1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GB"/>
                  </a:p>
                </p:txBody>
              </p:sp>
              <p:sp>
                <p:nvSpPr>
                  <p:cNvPr id="35" name="AutoShape 34"/>
                  <p:cNvSpPr>
                    <a:spLocks noChangeShapeType="1"/>
                  </p:cNvSpPr>
                  <p:nvPr/>
                </p:nvSpPr>
                <p:spPr bwMode="auto">
                  <a:xfrm>
                    <a:off x="8958" y="2311"/>
                    <a:ext cx="0" cy="567"/>
                  </a:xfrm>
                  <a:prstGeom prst="straightConnector1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GB"/>
                  </a:p>
                </p:txBody>
              </p:sp>
              <p:sp>
                <p:nvSpPr>
                  <p:cNvPr id="36" name="AutoShape 33"/>
                  <p:cNvSpPr>
                    <a:spLocks noChangeShapeType="1"/>
                  </p:cNvSpPr>
                  <p:nvPr/>
                </p:nvSpPr>
                <p:spPr bwMode="auto">
                  <a:xfrm>
                    <a:off x="7476" y="2783"/>
                    <a:ext cx="1474" cy="0"/>
                  </a:xfrm>
                  <a:prstGeom prst="straightConnector1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GB"/>
                  </a:p>
                </p:txBody>
              </p:sp>
              <p:sp>
                <p:nvSpPr>
                  <p:cNvPr id="37" name="AutoShape 3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7430" y="2734"/>
                    <a:ext cx="121" cy="98"/>
                  </a:xfrm>
                  <a:prstGeom prst="straightConnector1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GB"/>
                  </a:p>
                </p:txBody>
              </p:sp>
              <p:sp>
                <p:nvSpPr>
                  <p:cNvPr id="38" name="AutoShape 3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8894" y="2737"/>
                    <a:ext cx="121" cy="98"/>
                  </a:xfrm>
                  <a:prstGeom prst="straightConnector1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GB"/>
                  </a:p>
                </p:txBody>
              </p:sp>
            </p:grpSp>
            <p:sp>
              <p:nvSpPr>
                <p:cNvPr id="33" name="AutoShape 29"/>
                <p:cNvSpPr>
                  <a:spLocks noChangeShapeType="1"/>
                </p:cNvSpPr>
                <p:nvPr/>
              </p:nvSpPr>
              <p:spPr bwMode="auto">
                <a:xfrm flipH="1">
                  <a:off x="9878" y="2737"/>
                  <a:ext cx="121" cy="98"/>
                </a:xfrm>
                <a:prstGeom prst="straightConnector1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</p:grpSp>
        </p:grpSp>
        <p:sp>
          <p:nvSpPr>
            <p:cNvPr id="25" name="Text Box 22"/>
            <p:cNvSpPr txBox="1">
              <a:spLocks noChangeArrowheads="1"/>
            </p:cNvSpPr>
            <p:nvPr/>
          </p:nvSpPr>
          <p:spPr bwMode="auto">
            <a:xfrm>
              <a:off x="8385" y="2843"/>
              <a:ext cx="1245" cy="6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endParaRPr lang="en-GB"/>
            </a:p>
          </p:txBody>
        </p:sp>
      </p:grpSp>
      <p:pic>
        <p:nvPicPr>
          <p:cNvPr id="42" name="Picture 39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4472" y="5120960"/>
            <a:ext cx="104775" cy="190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6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3401" y="5131914"/>
            <a:ext cx="104775" cy="190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6158" y="5363737"/>
            <a:ext cx="457200" cy="190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5" name="Group 46"/>
          <p:cNvGrpSpPr>
            <a:grpSpLocks/>
          </p:cNvGrpSpPr>
          <p:nvPr/>
        </p:nvGrpSpPr>
        <p:grpSpPr bwMode="auto">
          <a:xfrm>
            <a:off x="2821580" y="1945715"/>
            <a:ext cx="4422775" cy="958850"/>
            <a:chOff x="1441" y="11535"/>
            <a:chExt cx="6966" cy="1511"/>
          </a:xfrm>
        </p:grpSpPr>
        <p:grpSp>
          <p:nvGrpSpPr>
            <p:cNvPr id="46" name="Group 52"/>
            <p:cNvGrpSpPr>
              <a:grpSpLocks/>
            </p:cNvGrpSpPr>
            <p:nvPr/>
          </p:nvGrpSpPr>
          <p:grpSpPr bwMode="auto">
            <a:xfrm>
              <a:off x="1594" y="11535"/>
              <a:ext cx="2784" cy="726"/>
              <a:chOff x="1594" y="11535"/>
              <a:chExt cx="2784" cy="726"/>
            </a:xfrm>
          </p:grpSpPr>
          <p:sp>
            <p:nvSpPr>
              <p:cNvPr id="52" name="AutoShape 55"/>
              <p:cNvSpPr>
                <a:spLocks noChangeShapeType="1"/>
              </p:cNvSpPr>
              <p:nvPr/>
            </p:nvSpPr>
            <p:spPr bwMode="auto">
              <a:xfrm flipV="1">
                <a:off x="1594" y="11535"/>
                <a:ext cx="1636" cy="726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3" name="AutoShape 54"/>
              <p:cNvSpPr>
                <a:spLocks noChangeShapeType="1"/>
              </p:cNvSpPr>
              <p:nvPr/>
            </p:nvSpPr>
            <p:spPr bwMode="auto">
              <a:xfrm>
                <a:off x="3222" y="11535"/>
                <a:ext cx="1156" cy="69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4" name="Freeform 53"/>
              <p:cNvSpPr>
                <a:spLocks/>
              </p:cNvSpPr>
              <p:nvPr/>
            </p:nvSpPr>
            <p:spPr bwMode="auto">
              <a:xfrm>
                <a:off x="1732" y="11863"/>
                <a:ext cx="2616" cy="342"/>
              </a:xfrm>
              <a:custGeom>
                <a:avLst/>
                <a:gdLst>
                  <a:gd name="T0" fmla="*/ 0 w 2788"/>
                  <a:gd name="T1" fmla="*/ 691 h 691"/>
                  <a:gd name="T2" fmla="*/ 1650 w 2788"/>
                  <a:gd name="T3" fmla="*/ 0 h 691"/>
                  <a:gd name="T4" fmla="*/ 2788 w 2788"/>
                  <a:gd name="T5" fmla="*/ 690 h 6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788" h="691">
                    <a:moveTo>
                      <a:pt x="0" y="691"/>
                    </a:moveTo>
                    <a:cubicBezTo>
                      <a:pt x="592" y="345"/>
                      <a:pt x="1185" y="0"/>
                      <a:pt x="1650" y="0"/>
                    </a:cubicBezTo>
                    <a:cubicBezTo>
                      <a:pt x="2115" y="0"/>
                      <a:pt x="2451" y="345"/>
                      <a:pt x="2788" y="690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</p:grpSp>
        <p:grpSp>
          <p:nvGrpSpPr>
            <p:cNvPr id="47" name="Group 48"/>
            <p:cNvGrpSpPr>
              <a:grpSpLocks/>
            </p:cNvGrpSpPr>
            <p:nvPr/>
          </p:nvGrpSpPr>
          <p:grpSpPr bwMode="auto">
            <a:xfrm rot="10800000">
              <a:off x="5542" y="11676"/>
              <a:ext cx="2784" cy="726"/>
              <a:chOff x="1594" y="11535"/>
              <a:chExt cx="2784" cy="726"/>
            </a:xfrm>
          </p:grpSpPr>
          <p:sp>
            <p:nvSpPr>
              <p:cNvPr id="49" name="AutoShape 51"/>
              <p:cNvSpPr>
                <a:spLocks noChangeShapeType="1"/>
              </p:cNvSpPr>
              <p:nvPr/>
            </p:nvSpPr>
            <p:spPr bwMode="auto">
              <a:xfrm flipV="1">
                <a:off x="1594" y="11535"/>
                <a:ext cx="1636" cy="726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0" name="AutoShape 50"/>
              <p:cNvSpPr>
                <a:spLocks noChangeShapeType="1"/>
              </p:cNvSpPr>
              <p:nvPr/>
            </p:nvSpPr>
            <p:spPr bwMode="auto">
              <a:xfrm>
                <a:off x="3222" y="11535"/>
                <a:ext cx="1156" cy="69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1" name="Freeform 49"/>
              <p:cNvSpPr>
                <a:spLocks/>
              </p:cNvSpPr>
              <p:nvPr/>
            </p:nvSpPr>
            <p:spPr bwMode="auto">
              <a:xfrm>
                <a:off x="1732" y="11863"/>
                <a:ext cx="2616" cy="342"/>
              </a:xfrm>
              <a:custGeom>
                <a:avLst/>
                <a:gdLst>
                  <a:gd name="T0" fmla="*/ 0 w 2788"/>
                  <a:gd name="T1" fmla="*/ 691 h 691"/>
                  <a:gd name="T2" fmla="*/ 1650 w 2788"/>
                  <a:gd name="T3" fmla="*/ 0 h 691"/>
                  <a:gd name="T4" fmla="*/ 2788 w 2788"/>
                  <a:gd name="T5" fmla="*/ 690 h 6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788" h="691">
                    <a:moveTo>
                      <a:pt x="0" y="691"/>
                    </a:moveTo>
                    <a:cubicBezTo>
                      <a:pt x="592" y="345"/>
                      <a:pt x="1185" y="0"/>
                      <a:pt x="1650" y="0"/>
                    </a:cubicBezTo>
                    <a:cubicBezTo>
                      <a:pt x="2115" y="0"/>
                      <a:pt x="2451" y="345"/>
                      <a:pt x="2788" y="690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</p:grpSp>
        <p:sp>
          <p:nvSpPr>
            <p:cNvPr id="48" name="Text Box 47"/>
            <p:cNvSpPr txBox="1">
              <a:spLocks noChangeArrowheads="1"/>
            </p:cNvSpPr>
            <p:nvPr/>
          </p:nvSpPr>
          <p:spPr bwMode="auto">
            <a:xfrm>
              <a:off x="1441" y="12375"/>
              <a:ext cx="6966" cy="6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                    Crest                                                                     Sag</a:t>
              </a:r>
              <a:endParaRPr kumimoji="0" lang="en-GB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55" name="Rectangle 56"/>
          <p:cNvSpPr>
            <a:spLocks noChangeArrowheads="1"/>
          </p:cNvSpPr>
          <p:nvPr/>
        </p:nvSpPr>
        <p:spPr bwMode="auto">
          <a:xfrm>
            <a:off x="1644400" y="718371"/>
            <a:ext cx="7673887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Parabolic Vertical Curves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1738737" y="3708360"/>
            <a:ext cx="46474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Types: Symmetrical curve or unsymmetrical</a:t>
            </a:r>
            <a:endParaRPr lang="en-GB" altLang="en-US" sz="1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766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3830285" y="2393630"/>
            <a:ext cx="5507996" cy="1547998"/>
            <a:chOff x="6000" y="2897"/>
            <a:chExt cx="5929" cy="1625"/>
          </a:xfrm>
        </p:grpSpPr>
        <p:sp>
          <p:nvSpPr>
            <p:cNvPr id="5" name="Freeform 42"/>
            <p:cNvSpPr>
              <a:spLocks/>
            </p:cNvSpPr>
            <p:nvPr/>
          </p:nvSpPr>
          <p:spPr bwMode="auto">
            <a:xfrm>
              <a:off x="6036" y="2897"/>
              <a:ext cx="5625" cy="1244"/>
            </a:xfrm>
            <a:custGeom>
              <a:avLst/>
              <a:gdLst>
                <a:gd name="T0" fmla="*/ 0 w 5625"/>
                <a:gd name="T1" fmla="*/ 1213 h 1583"/>
                <a:gd name="T2" fmla="*/ 900 w 5625"/>
                <a:gd name="T3" fmla="*/ 658 h 1583"/>
                <a:gd name="T4" fmla="*/ 1830 w 5625"/>
                <a:gd name="T5" fmla="*/ 1243 h 1583"/>
                <a:gd name="T6" fmla="*/ 2640 w 5625"/>
                <a:gd name="T7" fmla="*/ 43 h 1583"/>
                <a:gd name="T8" fmla="*/ 3630 w 5625"/>
                <a:gd name="T9" fmla="*/ 1498 h 1583"/>
                <a:gd name="T10" fmla="*/ 4320 w 5625"/>
                <a:gd name="T11" fmla="*/ 553 h 1583"/>
                <a:gd name="T12" fmla="*/ 5010 w 5625"/>
                <a:gd name="T13" fmla="*/ 1483 h 1583"/>
                <a:gd name="T14" fmla="*/ 5625 w 5625"/>
                <a:gd name="T15" fmla="*/ 943 h 15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625" h="1583">
                  <a:moveTo>
                    <a:pt x="0" y="1213"/>
                  </a:moveTo>
                  <a:cubicBezTo>
                    <a:pt x="297" y="933"/>
                    <a:pt x="595" y="653"/>
                    <a:pt x="900" y="658"/>
                  </a:cubicBezTo>
                  <a:cubicBezTo>
                    <a:pt x="1205" y="663"/>
                    <a:pt x="1540" y="1346"/>
                    <a:pt x="1830" y="1243"/>
                  </a:cubicBezTo>
                  <a:cubicBezTo>
                    <a:pt x="2120" y="1140"/>
                    <a:pt x="2340" y="0"/>
                    <a:pt x="2640" y="43"/>
                  </a:cubicBezTo>
                  <a:cubicBezTo>
                    <a:pt x="2940" y="86"/>
                    <a:pt x="3350" y="1413"/>
                    <a:pt x="3630" y="1498"/>
                  </a:cubicBezTo>
                  <a:cubicBezTo>
                    <a:pt x="3910" y="1583"/>
                    <a:pt x="4090" y="556"/>
                    <a:pt x="4320" y="553"/>
                  </a:cubicBezTo>
                  <a:cubicBezTo>
                    <a:pt x="4550" y="550"/>
                    <a:pt x="4792" y="1418"/>
                    <a:pt x="5010" y="1483"/>
                  </a:cubicBezTo>
                  <a:cubicBezTo>
                    <a:pt x="5228" y="1548"/>
                    <a:pt x="5426" y="1245"/>
                    <a:pt x="5625" y="943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" name="AutoShape 41"/>
            <p:cNvSpPr>
              <a:spLocks noChangeShapeType="1"/>
            </p:cNvSpPr>
            <p:nvPr/>
          </p:nvSpPr>
          <p:spPr bwMode="auto">
            <a:xfrm flipV="1">
              <a:off x="6000" y="3510"/>
              <a:ext cx="1755" cy="21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" name="AutoShape 40"/>
            <p:cNvSpPr>
              <a:spLocks noChangeShapeType="1"/>
            </p:cNvSpPr>
            <p:nvPr/>
          </p:nvSpPr>
          <p:spPr bwMode="auto">
            <a:xfrm>
              <a:off x="7740" y="3510"/>
              <a:ext cx="1935" cy="33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" name="AutoShape 39"/>
            <p:cNvSpPr>
              <a:spLocks noChangeShapeType="1"/>
            </p:cNvSpPr>
            <p:nvPr/>
          </p:nvSpPr>
          <p:spPr bwMode="auto">
            <a:xfrm flipV="1">
              <a:off x="9645" y="3645"/>
              <a:ext cx="2040" cy="19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" name="Text Box 2"/>
            <p:cNvSpPr txBox="1">
              <a:spLocks noChangeArrowheads="1"/>
            </p:cNvSpPr>
            <p:nvPr/>
          </p:nvSpPr>
          <p:spPr bwMode="auto">
            <a:xfrm>
              <a:off x="6747" y="3513"/>
              <a:ext cx="532" cy="6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g</a:t>
              </a:r>
              <a:r>
                <a:rPr kumimoji="0" lang="en-GB" altLang="en-US" sz="1100" b="0" i="0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1</a:t>
              </a:r>
              <a:endParaRPr kumimoji="0" lang="en-GB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" name="Text Box 2"/>
            <p:cNvSpPr txBox="1">
              <a:spLocks noChangeArrowheads="1"/>
            </p:cNvSpPr>
            <p:nvPr/>
          </p:nvSpPr>
          <p:spPr bwMode="auto">
            <a:xfrm>
              <a:off x="8391" y="3564"/>
              <a:ext cx="532" cy="6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g</a:t>
              </a:r>
              <a:r>
                <a:rPr kumimoji="0" lang="en-GB" altLang="en-US" sz="1100" b="0" i="0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2</a:t>
              </a:r>
              <a:endParaRPr kumimoji="0" lang="en-GB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" name="Text Box 2"/>
            <p:cNvSpPr txBox="1">
              <a:spLocks noChangeArrowheads="1"/>
            </p:cNvSpPr>
            <p:nvPr/>
          </p:nvSpPr>
          <p:spPr bwMode="auto">
            <a:xfrm>
              <a:off x="10404" y="3651"/>
              <a:ext cx="532" cy="6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g</a:t>
              </a:r>
              <a:r>
                <a:rPr kumimoji="0" lang="en-GB" altLang="en-US" sz="1100" b="0" i="0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3</a:t>
              </a:r>
              <a:endParaRPr kumimoji="0" lang="en-GB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AutoShape 35"/>
            <p:cNvSpPr>
              <a:spLocks noChangeShapeType="1"/>
            </p:cNvSpPr>
            <p:nvPr/>
          </p:nvSpPr>
          <p:spPr bwMode="auto">
            <a:xfrm flipH="1">
              <a:off x="11344" y="3928"/>
              <a:ext cx="64" cy="14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" name="AutoShape 34"/>
            <p:cNvSpPr>
              <a:spLocks noChangeShapeType="1"/>
            </p:cNvSpPr>
            <p:nvPr/>
          </p:nvSpPr>
          <p:spPr bwMode="auto">
            <a:xfrm flipH="1">
              <a:off x="11423" y="3862"/>
              <a:ext cx="36" cy="15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" name="AutoShape 33"/>
            <p:cNvSpPr>
              <a:spLocks noChangeShapeType="1"/>
            </p:cNvSpPr>
            <p:nvPr/>
          </p:nvSpPr>
          <p:spPr bwMode="auto">
            <a:xfrm flipH="1" flipV="1">
              <a:off x="11472" y="3871"/>
              <a:ext cx="129" cy="2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" name="AutoShape 32"/>
            <p:cNvSpPr>
              <a:spLocks noChangeShapeType="1"/>
            </p:cNvSpPr>
            <p:nvPr/>
          </p:nvSpPr>
          <p:spPr bwMode="auto">
            <a:xfrm flipH="1" flipV="1">
              <a:off x="11516" y="3805"/>
              <a:ext cx="196" cy="3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" name="AutoShape 31"/>
            <p:cNvSpPr>
              <a:spLocks noChangeShapeType="1"/>
            </p:cNvSpPr>
            <p:nvPr/>
          </p:nvSpPr>
          <p:spPr bwMode="auto">
            <a:xfrm flipH="1">
              <a:off x="11489" y="3801"/>
              <a:ext cx="28" cy="15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" name="AutoShape 30"/>
            <p:cNvSpPr>
              <a:spLocks noChangeShapeType="1"/>
            </p:cNvSpPr>
            <p:nvPr/>
          </p:nvSpPr>
          <p:spPr bwMode="auto">
            <a:xfrm flipH="1">
              <a:off x="11537" y="3760"/>
              <a:ext cx="36" cy="15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" name="Text Box 2"/>
            <p:cNvSpPr txBox="1">
              <a:spLocks noChangeArrowheads="1"/>
            </p:cNvSpPr>
            <p:nvPr/>
          </p:nvSpPr>
          <p:spPr bwMode="auto">
            <a:xfrm>
              <a:off x="11230" y="3935"/>
              <a:ext cx="699" cy="5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en-US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N.G.L</a:t>
              </a:r>
              <a:endParaRPr kumimoji="0" lang="en-GB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Text Box 2"/>
            <p:cNvSpPr txBox="1">
              <a:spLocks noChangeArrowheads="1"/>
            </p:cNvSpPr>
            <p:nvPr/>
          </p:nvSpPr>
          <p:spPr bwMode="auto">
            <a:xfrm>
              <a:off x="6647" y="3008"/>
              <a:ext cx="651" cy="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cut</a:t>
              </a:r>
              <a:endParaRPr kumimoji="0" lang="en-GB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Text Box 2"/>
            <p:cNvSpPr txBox="1">
              <a:spLocks noChangeArrowheads="1"/>
            </p:cNvSpPr>
            <p:nvPr/>
          </p:nvSpPr>
          <p:spPr bwMode="auto">
            <a:xfrm>
              <a:off x="9419" y="3298"/>
              <a:ext cx="651" cy="4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fill</a:t>
              </a:r>
              <a:endParaRPr kumimoji="0" lang="en-GB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00205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235131" y="930201"/>
            <a:ext cx="8143541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57200" marR="0" lvl="0" indent="-45720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GB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Grade line</a:t>
            </a: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altLang="en-US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lvl="0" indent="-45720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GB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Parabolic curve</a:t>
            </a:r>
          </a:p>
          <a:p>
            <a:pPr marL="457200" marR="0" lvl="0" indent="-45720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GB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نربط الطرق بمنحني محدب او مقعر و نحاول ان يكون (الحفر = الدفن)</a:t>
            </a:r>
            <a:endParaRPr kumimoji="0" lang="en-GB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altLang="en-US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GB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342900" marR="0" lvl="0" indent="-34290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GB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Max grade: (for uniform operation of traffic) </a:t>
            </a:r>
            <a:endParaRPr kumimoji="0" lang="en-GB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Depends on:   1. Topography (Terrain)</a:t>
            </a:r>
            <a:endParaRPr kumimoji="0" lang="en-GB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    2. Design speed</a:t>
            </a:r>
            <a:endParaRPr kumimoji="0" lang="en-GB" alt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5" name="Group 1"/>
          <p:cNvGrpSpPr>
            <a:grpSpLocks/>
          </p:cNvGrpSpPr>
          <p:nvPr/>
        </p:nvGrpSpPr>
        <p:grpSpPr bwMode="auto">
          <a:xfrm>
            <a:off x="2406210" y="1239216"/>
            <a:ext cx="904875" cy="597467"/>
            <a:chOff x="2813" y="5670"/>
            <a:chExt cx="1425" cy="600"/>
          </a:xfrm>
        </p:grpSpPr>
        <p:sp>
          <p:nvSpPr>
            <p:cNvPr id="6" name="AutoShape 4"/>
            <p:cNvSpPr>
              <a:spLocks noChangeShapeType="1"/>
            </p:cNvSpPr>
            <p:nvPr/>
          </p:nvSpPr>
          <p:spPr bwMode="auto">
            <a:xfrm flipV="1">
              <a:off x="2813" y="5677"/>
              <a:ext cx="142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" name="AutoShape 3"/>
            <p:cNvSpPr>
              <a:spLocks noChangeShapeType="1"/>
            </p:cNvSpPr>
            <p:nvPr/>
          </p:nvSpPr>
          <p:spPr bwMode="auto">
            <a:xfrm flipV="1">
              <a:off x="2813" y="6263"/>
              <a:ext cx="142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" name="AutoShape 2"/>
            <p:cNvSpPr>
              <a:spLocks noChangeShapeType="1"/>
            </p:cNvSpPr>
            <p:nvPr/>
          </p:nvSpPr>
          <p:spPr bwMode="auto">
            <a:xfrm>
              <a:off x="2817" y="5670"/>
              <a:ext cx="0" cy="60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3219643" y="1069392"/>
            <a:ext cx="4356812" cy="94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GB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Max   </a:t>
            </a:r>
            <a:r>
              <a:rPr kumimoji="0" lang="ar-IQ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نحدد درجة الميل و السرعة التصميمية</a:t>
            </a:r>
            <a:r>
              <a:rPr kumimoji="0" lang="en-GB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endParaRPr kumimoji="0" lang="en-US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GB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Min </a:t>
            </a:r>
            <a:r>
              <a:rPr kumimoji="0" lang="ar-IQ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لضمان تشكيل منتظم للمركبات و لضمان تصريف المياه</a:t>
            </a:r>
            <a:r>
              <a:rPr kumimoji="0" lang="en-GB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 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9104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371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3139330"/>
              </p:ext>
            </p:extLst>
          </p:nvPr>
        </p:nvGraphicFramePr>
        <p:xfrm>
          <a:off x="2899957" y="1058090"/>
          <a:ext cx="7344000" cy="3024001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1530424">
                  <a:extLst>
                    <a:ext uri="{9D8B030D-6E8A-4147-A177-3AD203B41FA5}">
                      <a16:colId xmlns="" xmlns:a16="http://schemas.microsoft.com/office/drawing/2014/main" val="548077574"/>
                    </a:ext>
                  </a:extLst>
                </a:gridCol>
                <a:gridCol w="749909">
                  <a:extLst>
                    <a:ext uri="{9D8B030D-6E8A-4147-A177-3AD203B41FA5}">
                      <a16:colId xmlns="" xmlns:a16="http://schemas.microsoft.com/office/drawing/2014/main" val="3791104517"/>
                    </a:ext>
                  </a:extLst>
                </a:gridCol>
                <a:gridCol w="723381">
                  <a:extLst>
                    <a:ext uri="{9D8B030D-6E8A-4147-A177-3AD203B41FA5}">
                      <a16:colId xmlns="" xmlns:a16="http://schemas.microsoft.com/office/drawing/2014/main" val="2819931990"/>
                    </a:ext>
                  </a:extLst>
                </a:gridCol>
                <a:gridCol w="723381">
                  <a:extLst>
                    <a:ext uri="{9D8B030D-6E8A-4147-A177-3AD203B41FA5}">
                      <a16:colId xmlns="" xmlns:a16="http://schemas.microsoft.com/office/drawing/2014/main" val="2149155734"/>
                    </a:ext>
                  </a:extLst>
                </a:gridCol>
                <a:gridCol w="723381">
                  <a:extLst>
                    <a:ext uri="{9D8B030D-6E8A-4147-A177-3AD203B41FA5}">
                      <a16:colId xmlns="" xmlns:a16="http://schemas.microsoft.com/office/drawing/2014/main" val="3207366715"/>
                    </a:ext>
                  </a:extLst>
                </a:gridCol>
                <a:gridCol w="723381">
                  <a:extLst>
                    <a:ext uri="{9D8B030D-6E8A-4147-A177-3AD203B41FA5}">
                      <a16:colId xmlns="" xmlns:a16="http://schemas.microsoft.com/office/drawing/2014/main" val="1705273428"/>
                    </a:ext>
                  </a:extLst>
                </a:gridCol>
                <a:gridCol w="723381">
                  <a:extLst>
                    <a:ext uri="{9D8B030D-6E8A-4147-A177-3AD203B41FA5}">
                      <a16:colId xmlns="" xmlns:a16="http://schemas.microsoft.com/office/drawing/2014/main" val="3731407008"/>
                    </a:ext>
                  </a:extLst>
                </a:gridCol>
                <a:gridCol w="723381">
                  <a:extLst>
                    <a:ext uri="{9D8B030D-6E8A-4147-A177-3AD203B41FA5}">
                      <a16:colId xmlns="" xmlns:a16="http://schemas.microsoft.com/office/drawing/2014/main" val="490832898"/>
                    </a:ext>
                  </a:extLst>
                </a:gridCol>
                <a:gridCol w="723381">
                  <a:extLst>
                    <a:ext uri="{9D8B030D-6E8A-4147-A177-3AD203B41FA5}">
                      <a16:colId xmlns="" xmlns:a16="http://schemas.microsoft.com/office/drawing/2014/main" val="1665958555"/>
                    </a:ext>
                  </a:extLst>
                </a:gridCol>
              </a:tblGrid>
              <a:tr h="71646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Topography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Design speed (Km/</a:t>
                      </a:r>
                      <a:r>
                        <a:rPr lang="en-US" sz="1200" dirty="0" err="1">
                          <a:effectLst/>
                        </a:rPr>
                        <a:t>hr</a:t>
                      </a:r>
                      <a:r>
                        <a:rPr lang="en-US" sz="1200" dirty="0">
                          <a:effectLst/>
                        </a:rPr>
                        <a:t>)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06287401"/>
                  </a:ext>
                </a:extLst>
              </a:tr>
              <a:tr h="71646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60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70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80</a:t>
                      </a:r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</a:t>
                      </a:r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110</a:t>
                      </a:r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120</a:t>
                      </a:r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130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063740590"/>
                  </a:ext>
                </a:extLst>
              </a:tr>
              <a:tr h="5303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Flat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5</a:t>
                      </a:r>
                      <a:r>
                        <a:rPr lang="en-US" sz="1200" dirty="0">
                          <a:effectLst/>
                        </a:rPr>
                        <a:t>%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5</a:t>
                      </a:r>
                      <a:r>
                        <a:rPr lang="en-US" sz="1200" dirty="0">
                          <a:effectLst/>
                        </a:rPr>
                        <a:t>%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4</a:t>
                      </a:r>
                      <a:r>
                        <a:rPr lang="en-US" sz="1200" dirty="0">
                          <a:effectLst/>
                        </a:rPr>
                        <a:t>%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4</a:t>
                      </a:r>
                      <a:r>
                        <a:rPr lang="en-US" sz="1200" dirty="0">
                          <a:effectLst/>
                        </a:rPr>
                        <a:t>%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3</a:t>
                      </a:r>
                      <a:r>
                        <a:rPr lang="en-US" sz="1200" dirty="0">
                          <a:effectLst/>
                        </a:rPr>
                        <a:t>%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3</a:t>
                      </a:r>
                      <a:r>
                        <a:rPr lang="en-US" sz="1200" dirty="0">
                          <a:effectLst/>
                        </a:rPr>
                        <a:t>%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3</a:t>
                      </a:r>
                      <a:r>
                        <a:rPr lang="en-US" sz="1200" dirty="0">
                          <a:effectLst/>
                        </a:rPr>
                        <a:t>%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600686855"/>
                  </a:ext>
                </a:extLst>
              </a:tr>
              <a:tr h="5303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Rolling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6</a:t>
                      </a:r>
                      <a:r>
                        <a:rPr lang="en-US" sz="1200" dirty="0">
                          <a:effectLst/>
                        </a:rPr>
                        <a:t>%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6</a:t>
                      </a:r>
                      <a:r>
                        <a:rPr lang="en-US" sz="1200" dirty="0">
                          <a:effectLst/>
                        </a:rPr>
                        <a:t>%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5</a:t>
                      </a:r>
                      <a:r>
                        <a:rPr lang="en-US" sz="1200" dirty="0">
                          <a:effectLst/>
                        </a:rPr>
                        <a:t>%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5</a:t>
                      </a:r>
                      <a:r>
                        <a:rPr lang="en-US" sz="1200" dirty="0">
                          <a:effectLst/>
                        </a:rPr>
                        <a:t>%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4</a:t>
                      </a:r>
                      <a:r>
                        <a:rPr lang="en-US" sz="1200" dirty="0">
                          <a:effectLst/>
                        </a:rPr>
                        <a:t>%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4</a:t>
                      </a:r>
                      <a:r>
                        <a:rPr lang="en-US" sz="1200" dirty="0">
                          <a:effectLst/>
                        </a:rPr>
                        <a:t>%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4</a:t>
                      </a:r>
                      <a:r>
                        <a:rPr lang="en-US" sz="1200" dirty="0">
                          <a:effectLst/>
                        </a:rPr>
                        <a:t>%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4%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149120652"/>
                  </a:ext>
                </a:extLst>
              </a:tr>
              <a:tr h="5303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Mountain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8</a:t>
                      </a:r>
                      <a:r>
                        <a:rPr lang="en-US" sz="1200" dirty="0">
                          <a:effectLst/>
                        </a:rPr>
                        <a:t>%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7</a:t>
                      </a:r>
                      <a:r>
                        <a:rPr lang="en-US" sz="1200" dirty="0">
                          <a:effectLst/>
                        </a:rPr>
                        <a:t>%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7</a:t>
                      </a:r>
                      <a:r>
                        <a:rPr lang="en-US" sz="1200" dirty="0">
                          <a:effectLst/>
                        </a:rPr>
                        <a:t>%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6</a:t>
                      </a:r>
                      <a:r>
                        <a:rPr lang="en-US" sz="1200" dirty="0">
                          <a:effectLst/>
                        </a:rPr>
                        <a:t>%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6</a:t>
                      </a:r>
                      <a:r>
                        <a:rPr lang="en-US" sz="1200" dirty="0">
                          <a:effectLst/>
                        </a:rPr>
                        <a:t>%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5</a:t>
                      </a:r>
                      <a:r>
                        <a:rPr lang="en-US" sz="1200" dirty="0">
                          <a:effectLst/>
                        </a:rPr>
                        <a:t>%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5</a:t>
                      </a:r>
                      <a:r>
                        <a:rPr lang="en-US" sz="1200" dirty="0">
                          <a:effectLst/>
                        </a:rPr>
                        <a:t>%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5%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864863562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202007" y="4438404"/>
            <a:ext cx="4928593" cy="410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Calibri" panose="020F0502020204030204" pitchFamily="34" charset="0"/>
              <a:buChar char="-"/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Max design speed 130 km/hr = 5% (max grade)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3769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1"/>
          <p:cNvSpPr>
            <a:spLocks noChangeArrowheads="1"/>
          </p:cNvSpPr>
          <p:nvPr/>
        </p:nvSpPr>
        <p:spPr bwMode="auto">
          <a:xfrm>
            <a:off x="757646" y="751846"/>
            <a:ext cx="982326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GB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Min grade: (control of drainage in flat area for curbed road)</a:t>
            </a:r>
            <a:endParaRPr kumimoji="0" lang="en-GB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في المناطق الخارجية يمكن ان يكون صفر اما في المدن فيجب ان نضع ميل طولي لتصريف مياه الامطار</a:t>
            </a:r>
            <a:endParaRPr kumimoji="0" lang="en-GB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5" name="Group 1"/>
          <p:cNvGrpSpPr>
            <a:grpSpLocks/>
          </p:cNvGrpSpPr>
          <p:nvPr/>
        </p:nvGrpSpPr>
        <p:grpSpPr bwMode="auto">
          <a:xfrm>
            <a:off x="1348742" y="2155372"/>
            <a:ext cx="9506491" cy="1936655"/>
            <a:chOff x="1260" y="3845"/>
            <a:chExt cx="9947" cy="1761"/>
          </a:xfrm>
        </p:grpSpPr>
        <p:grpSp>
          <p:nvGrpSpPr>
            <p:cNvPr id="6" name="Group 3"/>
            <p:cNvGrpSpPr>
              <a:grpSpLocks/>
            </p:cNvGrpSpPr>
            <p:nvPr/>
          </p:nvGrpSpPr>
          <p:grpSpPr bwMode="auto">
            <a:xfrm>
              <a:off x="1260" y="3845"/>
              <a:ext cx="9947" cy="1761"/>
              <a:chOff x="1260" y="3915"/>
              <a:chExt cx="9947" cy="1761"/>
            </a:xfrm>
          </p:grpSpPr>
          <p:grpSp>
            <p:nvGrpSpPr>
              <p:cNvPr id="8" name="Group 5"/>
              <p:cNvGrpSpPr>
                <a:grpSpLocks/>
              </p:cNvGrpSpPr>
              <p:nvPr/>
            </p:nvGrpSpPr>
            <p:grpSpPr bwMode="auto">
              <a:xfrm>
                <a:off x="1260" y="3915"/>
                <a:ext cx="7149" cy="1410"/>
                <a:chOff x="1260" y="3915"/>
                <a:chExt cx="7149" cy="1410"/>
              </a:xfrm>
            </p:grpSpPr>
            <p:grpSp>
              <p:nvGrpSpPr>
                <p:cNvPr id="10" name="Group 7"/>
                <p:cNvGrpSpPr>
                  <a:grpSpLocks/>
                </p:cNvGrpSpPr>
                <p:nvPr/>
              </p:nvGrpSpPr>
              <p:grpSpPr bwMode="auto">
                <a:xfrm>
                  <a:off x="1260" y="3915"/>
                  <a:ext cx="7149" cy="1410"/>
                  <a:chOff x="1260" y="3915"/>
                  <a:chExt cx="7149" cy="1410"/>
                </a:xfrm>
              </p:grpSpPr>
              <p:grpSp>
                <p:nvGrpSpPr>
                  <p:cNvPr id="12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260" y="3915"/>
                    <a:ext cx="7149" cy="1410"/>
                    <a:chOff x="1260" y="3915"/>
                    <a:chExt cx="7149" cy="1410"/>
                  </a:xfrm>
                </p:grpSpPr>
                <p:sp>
                  <p:nvSpPr>
                    <p:cNvPr id="14" name="AutoShape 40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242" y="4340"/>
                      <a:ext cx="1872" cy="584"/>
                    </a:xfrm>
                    <a:prstGeom prst="straightConnector1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GB"/>
                    </a:p>
                  </p:txBody>
                </p:sp>
                <p:grpSp>
                  <p:nvGrpSpPr>
                    <p:cNvPr id="15" name="Group 1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260" y="3915"/>
                      <a:ext cx="7149" cy="1410"/>
                      <a:chOff x="1260" y="3915"/>
                      <a:chExt cx="7149" cy="1410"/>
                    </a:xfrm>
                  </p:grpSpPr>
                  <p:sp>
                    <p:nvSpPr>
                      <p:cNvPr id="16" name="AutoShape 3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856" y="4623"/>
                        <a:ext cx="130" cy="62"/>
                      </a:xfrm>
                      <a:prstGeom prst="straightConnector1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17" name="AutoShape 3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099" y="4543"/>
                        <a:ext cx="132" cy="62"/>
                      </a:xfrm>
                      <a:prstGeom prst="straightConnector1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18" name="AutoShape 3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068" y="4557"/>
                        <a:ext cx="130" cy="62"/>
                      </a:xfrm>
                      <a:prstGeom prst="straightConnector1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19" name="AutoShape 3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925" y="4594"/>
                        <a:ext cx="138" cy="71"/>
                      </a:xfrm>
                      <a:prstGeom prst="straightConnector1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GB"/>
                      </a:p>
                    </p:txBody>
                  </p:sp>
                  <p:grpSp>
                    <p:nvGrpSpPr>
                      <p:cNvPr id="20" name="Group 11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260" y="3915"/>
                        <a:ext cx="7149" cy="1410"/>
                        <a:chOff x="1260" y="3915"/>
                        <a:chExt cx="7149" cy="1410"/>
                      </a:xfrm>
                    </p:grpSpPr>
                    <p:sp>
                      <p:nvSpPr>
                        <p:cNvPr id="21" name="AutoShape 3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V="1">
                          <a:off x="2115" y="4230"/>
                          <a:ext cx="1965" cy="626"/>
                        </a:xfrm>
                        <a:prstGeom prst="straightConnector1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22" name="AutoShape 3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029" y="4565"/>
                          <a:ext cx="130" cy="62"/>
                        </a:xfrm>
                        <a:prstGeom prst="straightConnector1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23" name="AutoShape 3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95" y="4572"/>
                          <a:ext cx="130" cy="62"/>
                        </a:xfrm>
                        <a:prstGeom prst="straightConnector1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24" name="AutoShape 32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895" y="4615"/>
                          <a:ext cx="130" cy="62"/>
                        </a:xfrm>
                        <a:prstGeom prst="straightConnector1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en-GB"/>
                        </a:p>
                      </p:txBody>
                    </p:sp>
                    <p:grpSp>
                      <p:nvGrpSpPr>
                        <p:cNvPr id="25" name="Group 12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1260" y="3915"/>
                          <a:ext cx="7149" cy="1410"/>
                          <a:chOff x="1260" y="3932"/>
                          <a:chExt cx="7149" cy="1410"/>
                        </a:xfrm>
                      </p:grpSpPr>
                      <p:sp>
                        <p:nvSpPr>
                          <p:cNvPr id="26" name="Text Box 2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4177" y="3932"/>
                            <a:ext cx="1047" cy="46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  <p:txBody>
                          <a:bodyPr vert="horz" wrap="square" lIns="91440" tIns="45720" rIns="91440" bIns="45720" numCol="1" anchor="t" anchorCtr="0" compatLnSpc="1">
                            <a:prstTxWarp prst="textNoShape">
                              <a:avLst/>
                            </a:prstTxWarp>
                          </a:bodyPr>
                          <a:lstStyle/>
                          <a:p>
                            <a:pPr marL="0" marR="0" lvl="0" indent="0" algn="l" defTabSz="914400" rtl="0" eaLnBrk="0" fontAlgn="base" latinLnBrk="0" hangingPunct="0">
                              <a:lnSpc>
                                <a:spcPct val="100000"/>
                              </a:lnSpc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</a:pPr>
                            <a:r>
                              <a:rPr kumimoji="0" lang="en-GB" altLang="en-US" sz="1100" b="0" i="0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latin typeface="Arial" panose="020B0604020202020204" pitchFamily="34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a:t>Inlet</a:t>
                            </a:r>
                            <a:endParaRPr kumimoji="0" lang="en-GB" altLang="en-US" sz="1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27" name="Text Box 2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4735" y="4227"/>
                            <a:ext cx="1047" cy="671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  <p:txBody>
                          <a:bodyPr vert="horz" wrap="square" lIns="91440" tIns="45720" rIns="91440" bIns="45720" numCol="1" anchor="t" anchorCtr="0" compatLnSpc="1">
                            <a:prstTxWarp prst="textNoShape">
                              <a:avLst/>
                            </a:prstTxWarp>
                            <a:spAutoFit/>
                          </a:bodyPr>
                          <a:lstStyle/>
                          <a:p>
                            <a:pPr marL="0" marR="0" lvl="0" indent="0" algn="l" defTabSz="914400" rtl="0" eaLnBrk="0" fontAlgn="base" latinLnBrk="0" hangingPunct="0">
                              <a:lnSpc>
                                <a:spcPct val="100000"/>
                              </a:lnSpc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</a:pPr>
                            <a:r>
                              <a:rPr kumimoji="0" lang="en-GB" altLang="en-US" sz="1100" b="0" i="0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latin typeface="Arial" panose="020B0604020202020204" pitchFamily="34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a:t>2%</a:t>
                            </a:r>
                            <a:endParaRPr kumimoji="0" lang="en-GB" altLang="en-US" sz="1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</a:endParaRPr>
                          </a:p>
                        </p:txBody>
                      </p:sp>
                      <p:grpSp>
                        <p:nvGrpSpPr>
                          <p:cNvPr id="28" name="Group 15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1260" y="4065"/>
                            <a:ext cx="7149" cy="1277"/>
                            <a:chOff x="1260" y="4065"/>
                            <a:chExt cx="7149" cy="1277"/>
                          </a:xfrm>
                        </p:grpSpPr>
                        <p:sp>
                          <p:nvSpPr>
                            <p:cNvPr id="31" name="AutoShape 29"/>
                            <p:cNvSpPr>
                              <a:spLocks noChangeShapeType="1"/>
                            </p:cNvSpPr>
                            <p:nvPr/>
                          </p:nvSpPr>
                          <p:spPr bwMode="auto">
                            <a:xfrm flipV="1">
                              <a:off x="2242" y="4476"/>
                              <a:ext cx="2079" cy="464"/>
                            </a:xfrm>
                            <a:prstGeom prst="straightConnector1">
                              <a:avLst/>
                            </a:prstGeom>
                            <a:noFill/>
                            <a:ln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noFill/>
                                </a14:hiddenFill>
                              </a:ext>
                            </a:extLst>
                          </p:spPr>
                          <p:txBody>
                            <a:bodyPr vert="horz" wrap="square" lIns="91440" tIns="45720" rIns="91440" bIns="45720" numCol="1" anchor="t" anchorCtr="0" compatLnSpc="1">
                              <a:prstTxWarp prst="textNoShape">
                                <a:avLst/>
                              </a:prstTxWarp>
                            </a:bodyPr>
                            <a:lstStyle/>
                            <a:p>
                              <a:endParaRPr lang="en-GB"/>
                            </a:p>
                          </p:txBody>
                        </p:sp>
                        <p:sp>
                          <p:nvSpPr>
                            <p:cNvPr id="32" name="AutoShape 28"/>
                            <p:cNvSpPr>
                              <a:spLocks noChangeShapeType="1"/>
                            </p:cNvSpPr>
                            <p:nvPr/>
                          </p:nvSpPr>
                          <p:spPr bwMode="auto">
                            <a:xfrm flipV="1">
                              <a:off x="6367" y="4244"/>
                              <a:ext cx="2042" cy="612"/>
                            </a:xfrm>
                            <a:prstGeom prst="straightConnector1">
                              <a:avLst/>
                            </a:prstGeom>
                            <a:noFill/>
                            <a:ln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noFill/>
                                </a14:hiddenFill>
                              </a:ext>
                            </a:extLst>
                          </p:spPr>
                          <p:txBody>
                            <a:bodyPr vert="horz" wrap="square" lIns="91440" tIns="45720" rIns="91440" bIns="45720" numCol="1" anchor="t" anchorCtr="0" compatLnSpc="1">
                              <a:prstTxWarp prst="textNoShape">
                                <a:avLst/>
                              </a:prstTxWarp>
                            </a:bodyPr>
                            <a:lstStyle/>
                            <a:p>
                              <a:endParaRPr lang="en-GB"/>
                            </a:p>
                          </p:txBody>
                        </p:sp>
                        <p:sp>
                          <p:nvSpPr>
                            <p:cNvPr id="33" name="AutoShape 27"/>
                            <p:cNvSpPr>
                              <a:spLocks noChangeShapeType="1"/>
                            </p:cNvSpPr>
                            <p:nvPr/>
                          </p:nvSpPr>
                          <p:spPr bwMode="auto">
                            <a:xfrm>
                              <a:off x="4321" y="4480"/>
                              <a:ext cx="1900" cy="472"/>
                            </a:xfrm>
                            <a:prstGeom prst="straightConnector1">
                              <a:avLst/>
                            </a:prstGeom>
                            <a:noFill/>
                            <a:ln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noFill/>
                                </a14:hiddenFill>
                              </a:ext>
                            </a:extLst>
                          </p:spPr>
                          <p:txBody>
                            <a:bodyPr vert="horz" wrap="square" lIns="91440" tIns="45720" rIns="91440" bIns="45720" numCol="1" anchor="t" anchorCtr="0" compatLnSpc="1">
                              <a:prstTxWarp prst="textNoShape">
                                <a:avLst/>
                              </a:prstTxWarp>
                            </a:bodyPr>
                            <a:lstStyle/>
                            <a:p>
                              <a:endParaRPr lang="en-GB"/>
                            </a:p>
                          </p:txBody>
                        </p:sp>
                        <p:sp>
                          <p:nvSpPr>
                            <p:cNvPr id="34" name="AutoShape 26"/>
                            <p:cNvSpPr>
                              <a:spLocks noChangeShapeType="1"/>
                            </p:cNvSpPr>
                            <p:nvPr/>
                          </p:nvSpPr>
                          <p:spPr bwMode="auto">
                            <a:xfrm>
                              <a:off x="2240" y="4915"/>
                              <a:ext cx="0" cy="369"/>
                            </a:xfrm>
                            <a:prstGeom prst="straightConnector1">
                              <a:avLst/>
                            </a:prstGeom>
                            <a:noFill/>
                            <a:ln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noFill/>
                                </a14:hiddenFill>
                              </a:ext>
                            </a:extLst>
                          </p:spPr>
                          <p:txBody>
                            <a:bodyPr vert="horz" wrap="square" lIns="91440" tIns="45720" rIns="91440" bIns="45720" numCol="1" anchor="t" anchorCtr="0" compatLnSpc="1">
                              <a:prstTxWarp prst="textNoShape">
                                <a:avLst/>
                              </a:prstTxWarp>
                            </a:bodyPr>
                            <a:lstStyle/>
                            <a:p>
                              <a:endParaRPr lang="en-GB"/>
                            </a:p>
                          </p:txBody>
                        </p:sp>
                        <p:sp>
                          <p:nvSpPr>
                            <p:cNvPr id="35" name="AutoShape 25"/>
                            <p:cNvSpPr>
                              <a:spLocks noChangeShapeType="1"/>
                            </p:cNvSpPr>
                            <p:nvPr/>
                          </p:nvSpPr>
                          <p:spPr bwMode="auto">
                            <a:xfrm flipH="1" flipV="1">
                              <a:off x="2096" y="5288"/>
                              <a:ext cx="150" cy="7"/>
                            </a:xfrm>
                            <a:prstGeom prst="straightConnector1">
                              <a:avLst/>
                            </a:prstGeom>
                            <a:noFill/>
                            <a:ln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noFill/>
                                </a14:hiddenFill>
                              </a:ext>
                            </a:extLst>
                          </p:spPr>
                          <p:txBody>
                            <a:bodyPr vert="horz" wrap="square" lIns="91440" tIns="45720" rIns="91440" bIns="45720" numCol="1" anchor="t" anchorCtr="0" compatLnSpc="1">
                              <a:prstTxWarp prst="textNoShape">
                                <a:avLst/>
                              </a:prstTxWarp>
                            </a:bodyPr>
                            <a:lstStyle/>
                            <a:p>
                              <a:endParaRPr lang="en-GB"/>
                            </a:p>
                          </p:txBody>
                        </p:sp>
                        <p:sp>
                          <p:nvSpPr>
                            <p:cNvPr id="36" name="AutoShape 24"/>
                            <p:cNvSpPr>
                              <a:spLocks noChangeShapeType="1"/>
                            </p:cNvSpPr>
                            <p:nvPr/>
                          </p:nvSpPr>
                          <p:spPr bwMode="auto">
                            <a:xfrm flipV="1">
                              <a:off x="2100" y="4691"/>
                              <a:ext cx="0" cy="595"/>
                            </a:xfrm>
                            <a:prstGeom prst="straightConnector1">
                              <a:avLst/>
                            </a:prstGeom>
                            <a:noFill/>
                            <a:ln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noFill/>
                                </a14:hiddenFill>
                              </a:ext>
                            </a:extLst>
                          </p:spPr>
                          <p:txBody>
                            <a:bodyPr vert="horz" wrap="square" lIns="91440" tIns="45720" rIns="91440" bIns="45720" numCol="1" anchor="t" anchorCtr="0" compatLnSpc="1">
                              <a:prstTxWarp prst="textNoShape">
                                <a:avLst/>
                              </a:prstTxWarp>
                            </a:bodyPr>
                            <a:lstStyle/>
                            <a:p>
                              <a:endParaRPr lang="en-GB"/>
                            </a:p>
                          </p:txBody>
                        </p:sp>
                        <p:sp>
                          <p:nvSpPr>
                            <p:cNvPr id="37" name="AutoShape 23"/>
                            <p:cNvSpPr>
                              <a:spLocks noChangeShapeType="1"/>
                            </p:cNvSpPr>
                            <p:nvPr/>
                          </p:nvSpPr>
                          <p:spPr bwMode="auto">
                            <a:xfrm flipH="1" flipV="1">
                              <a:off x="1335" y="4436"/>
                              <a:ext cx="765" cy="241"/>
                            </a:xfrm>
                            <a:prstGeom prst="straightConnector1">
                              <a:avLst/>
                            </a:prstGeom>
                            <a:noFill/>
                            <a:ln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noFill/>
                                </a14:hiddenFill>
                              </a:ext>
                            </a:extLst>
                          </p:spPr>
                          <p:txBody>
                            <a:bodyPr vert="horz" wrap="square" lIns="91440" tIns="45720" rIns="91440" bIns="45720" numCol="1" anchor="t" anchorCtr="0" compatLnSpc="1">
                              <a:prstTxWarp prst="textNoShape">
                                <a:avLst/>
                              </a:prstTxWarp>
                            </a:bodyPr>
                            <a:lstStyle/>
                            <a:p>
                              <a:endParaRPr lang="en-GB"/>
                            </a:p>
                          </p:txBody>
                        </p:sp>
                        <p:sp>
                          <p:nvSpPr>
                            <p:cNvPr id="38" name="AutoShape 22"/>
                            <p:cNvSpPr>
                              <a:spLocks noChangeShapeType="1"/>
                            </p:cNvSpPr>
                            <p:nvPr/>
                          </p:nvSpPr>
                          <p:spPr bwMode="auto">
                            <a:xfrm flipH="1" flipV="1">
                              <a:off x="1260" y="4571"/>
                              <a:ext cx="839" cy="270"/>
                            </a:xfrm>
                            <a:prstGeom prst="straightConnector1">
                              <a:avLst/>
                            </a:prstGeom>
                            <a:noFill/>
                            <a:ln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noFill/>
                                </a14:hiddenFill>
                              </a:ext>
                            </a:extLst>
                          </p:spPr>
                          <p:txBody>
                            <a:bodyPr vert="horz" wrap="square" lIns="91440" tIns="45720" rIns="91440" bIns="45720" numCol="1" anchor="t" anchorCtr="0" compatLnSpc="1">
                              <a:prstTxWarp prst="textNoShape">
                                <a:avLst/>
                              </a:prstTxWarp>
                            </a:bodyPr>
                            <a:lstStyle/>
                            <a:p>
                              <a:endParaRPr lang="en-GB"/>
                            </a:p>
                          </p:txBody>
                        </p:sp>
                        <p:sp>
                          <p:nvSpPr>
                            <p:cNvPr id="39" name="AutoShape 21"/>
                            <p:cNvSpPr>
                              <a:spLocks noChangeShapeType="1"/>
                            </p:cNvSpPr>
                            <p:nvPr/>
                          </p:nvSpPr>
                          <p:spPr bwMode="auto">
                            <a:xfrm flipV="1">
                              <a:off x="2104" y="4065"/>
                              <a:ext cx="1946" cy="615"/>
                            </a:xfrm>
                            <a:prstGeom prst="straightConnector1">
                              <a:avLst/>
                            </a:prstGeom>
                            <a:noFill/>
                            <a:ln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noFill/>
                                </a14:hiddenFill>
                              </a:ext>
                            </a:extLst>
                          </p:spPr>
                          <p:txBody>
                            <a:bodyPr vert="horz" wrap="square" lIns="91440" tIns="45720" rIns="91440" bIns="45720" numCol="1" anchor="t" anchorCtr="0" compatLnSpc="1">
                              <a:prstTxWarp prst="textNoShape">
                                <a:avLst/>
                              </a:prstTxWarp>
                            </a:bodyPr>
                            <a:lstStyle/>
                            <a:p>
                              <a:endParaRPr lang="en-GB"/>
                            </a:p>
                          </p:txBody>
                        </p:sp>
                        <p:sp>
                          <p:nvSpPr>
                            <p:cNvPr id="40" name="Rectangle 20" descr="Dark upward diagonal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 rot="-1064680">
                              <a:off x="2107" y="4600"/>
                              <a:ext cx="576" cy="163"/>
                            </a:xfrm>
                            <a:prstGeom prst="rect">
                              <a:avLst/>
                            </a:prstGeom>
                            <a:pattFill prst="dkUpDiag">
                              <a:fgClr>
                                <a:srgbClr val="000000"/>
                              </a:fgClr>
                              <a:bgClr>
                                <a:srgbClr val="FFFFFF"/>
                              </a:bgClr>
                            </a:pattFill>
                            <a:ln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:ln>
                          </p:spPr>
                          <p:txBody>
                            <a:bodyPr vert="horz" wrap="square" lIns="91440" tIns="45720" rIns="91440" bIns="45720" numCol="1" anchor="t" anchorCtr="0" compatLnSpc="1">
                              <a:prstTxWarp prst="textNoShape">
                                <a:avLst/>
                              </a:prstTxWarp>
                            </a:bodyPr>
                            <a:lstStyle/>
                            <a:p>
                              <a:endParaRPr lang="en-GB"/>
                            </a:p>
                          </p:txBody>
                        </p:sp>
                        <p:sp>
                          <p:nvSpPr>
                            <p:cNvPr id="41" name="Rectangle 19" descr="Dark upward diagonal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 rot="-1064680">
                              <a:off x="3285" y="4223"/>
                              <a:ext cx="576" cy="163"/>
                            </a:xfrm>
                            <a:prstGeom prst="rect">
                              <a:avLst/>
                            </a:prstGeom>
                            <a:pattFill prst="dkUpDiag">
                              <a:fgClr>
                                <a:srgbClr val="000000"/>
                              </a:fgClr>
                              <a:bgClr>
                                <a:srgbClr val="FFFFFF"/>
                              </a:bgClr>
                            </a:pattFill>
                            <a:ln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:ln>
                          </p:spPr>
                          <p:txBody>
                            <a:bodyPr vert="horz" wrap="square" lIns="91440" tIns="45720" rIns="91440" bIns="45720" numCol="1" anchor="t" anchorCtr="0" compatLnSpc="1">
                              <a:prstTxWarp prst="textNoShape">
                                <a:avLst/>
                              </a:prstTxWarp>
                            </a:bodyPr>
                            <a:lstStyle/>
                            <a:p>
                              <a:endParaRPr lang="en-GB"/>
                            </a:p>
                          </p:txBody>
                        </p:sp>
                        <p:sp>
                          <p:nvSpPr>
                            <p:cNvPr id="42" name="AutoShape 18"/>
                            <p:cNvSpPr>
                              <a:spLocks noChangeShapeType="1"/>
                            </p:cNvSpPr>
                            <p:nvPr/>
                          </p:nvSpPr>
                          <p:spPr bwMode="auto">
                            <a:xfrm>
                              <a:off x="6220" y="4954"/>
                              <a:ext cx="0" cy="369"/>
                            </a:xfrm>
                            <a:prstGeom prst="straightConnector1">
                              <a:avLst/>
                            </a:prstGeom>
                            <a:noFill/>
                            <a:ln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noFill/>
                                </a14:hiddenFill>
                              </a:ext>
                            </a:extLst>
                          </p:spPr>
                          <p:txBody>
                            <a:bodyPr vert="horz" wrap="square" lIns="91440" tIns="45720" rIns="91440" bIns="45720" numCol="1" anchor="t" anchorCtr="0" compatLnSpc="1">
                              <a:prstTxWarp prst="textNoShape">
                                <a:avLst/>
                              </a:prstTxWarp>
                            </a:bodyPr>
                            <a:lstStyle/>
                            <a:p>
                              <a:endParaRPr lang="en-GB"/>
                            </a:p>
                          </p:txBody>
                        </p:sp>
                        <p:sp>
                          <p:nvSpPr>
                            <p:cNvPr id="43" name="AutoShape 17"/>
                            <p:cNvSpPr>
                              <a:spLocks noChangeShapeType="1"/>
                            </p:cNvSpPr>
                            <p:nvPr/>
                          </p:nvSpPr>
                          <p:spPr bwMode="auto">
                            <a:xfrm flipH="1" flipV="1">
                              <a:off x="6216" y="5335"/>
                              <a:ext cx="150" cy="7"/>
                            </a:xfrm>
                            <a:prstGeom prst="straightConnector1">
                              <a:avLst/>
                            </a:prstGeom>
                            <a:noFill/>
                            <a:ln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noFill/>
                                </a14:hiddenFill>
                              </a:ext>
                            </a:extLst>
                          </p:spPr>
                          <p:txBody>
                            <a:bodyPr vert="horz" wrap="square" lIns="91440" tIns="45720" rIns="91440" bIns="45720" numCol="1" anchor="t" anchorCtr="0" compatLnSpc="1">
                              <a:prstTxWarp prst="textNoShape">
                                <a:avLst/>
                              </a:prstTxWarp>
                            </a:bodyPr>
                            <a:lstStyle/>
                            <a:p>
                              <a:endParaRPr lang="en-GB"/>
                            </a:p>
                          </p:txBody>
                        </p:sp>
                        <p:sp>
                          <p:nvSpPr>
                            <p:cNvPr id="44" name="AutoShape 16"/>
                            <p:cNvSpPr>
                              <a:spLocks noChangeShapeType="1"/>
                            </p:cNvSpPr>
                            <p:nvPr/>
                          </p:nvSpPr>
                          <p:spPr bwMode="auto">
                            <a:xfrm flipV="1">
                              <a:off x="6367" y="4850"/>
                              <a:ext cx="0" cy="482"/>
                            </a:xfrm>
                            <a:prstGeom prst="straightConnector1">
                              <a:avLst/>
                            </a:prstGeom>
                            <a:noFill/>
                            <a:ln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noFill/>
                                </a14:hiddenFill>
                              </a:ext>
                            </a:extLst>
                          </p:spPr>
                          <p:txBody>
                            <a:bodyPr vert="horz" wrap="square" lIns="91440" tIns="45720" rIns="91440" bIns="45720" numCol="1" anchor="t" anchorCtr="0" compatLnSpc="1">
                              <a:prstTxWarp prst="textNoShape">
                                <a:avLst/>
                              </a:prstTxWarp>
                            </a:bodyPr>
                            <a:lstStyle/>
                            <a:p>
                              <a:endParaRPr lang="en-GB"/>
                            </a:p>
                          </p:txBody>
                        </p:sp>
                      </p:grpSp>
                      <p:sp>
                        <p:nvSpPr>
                          <p:cNvPr id="29" name="Text Box 2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077" y="4646"/>
                            <a:ext cx="1047" cy="671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  <p:txBody>
                          <a:bodyPr vert="horz" wrap="square" lIns="91440" tIns="45720" rIns="91440" bIns="45720" numCol="1" anchor="t" anchorCtr="0" compatLnSpc="1">
                            <a:prstTxWarp prst="textNoShape">
                              <a:avLst/>
                            </a:prstTxWarp>
                            <a:spAutoFit/>
                          </a:bodyPr>
                          <a:lstStyle/>
                          <a:p>
                            <a:pPr marL="0" marR="0" lvl="0" indent="0" algn="l" defTabSz="914400" rtl="0" eaLnBrk="0" fontAlgn="base" latinLnBrk="0" hangingPunct="0">
                              <a:lnSpc>
                                <a:spcPct val="100000"/>
                              </a:lnSpc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</a:pPr>
                            <a:r>
                              <a:rPr kumimoji="0" lang="en-GB" altLang="en-US" sz="1100" b="0" i="0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latin typeface="Arial" panose="020B0604020202020204" pitchFamily="34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a:t>2%</a:t>
                            </a:r>
                            <a:endParaRPr kumimoji="0" lang="en-GB" altLang="en-US" sz="1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30" name="AutoShape 13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 flipH="1">
                            <a:off x="3184" y="4227"/>
                            <a:ext cx="1111" cy="338"/>
                          </a:xfrm>
                          <a:prstGeom prst="straightConnector1">
                            <a:avLst/>
                          </a:prstGeom>
                          <a:noFill/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 type="triangle" w="med" len="med"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</a:extLst>
                        </p:spPr>
                        <p:txBody>
                          <a:bodyPr vert="horz" wrap="square" lIns="91440" tIns="45720" rIns="91440" bIns="45720" numCol="1" anchor="t" anchorCtr="0" compatLnSpc="1">
                            <a:prstTxWarp prst="textNoShape">
                              <a:avLst/>
                            </a:prstTxWarp>
                          </a:bodyPr>
                          <a:lstStyle/>
                          <a:p>
                            <a:endParaRPr lang="en-GB"/>
                          </a:p>
                        </p:txBody>
                      </p:sp>
                    </p:grpSp>
                  </p:grpSp>
                </p:grpSp>
              </p:grpSp>
              <p:sp>
                <p:nvSpPr>
                  <p:cNvPr id="13" name="AutoShape 8" descr="Dark upward diagonal"/>
                  <p:cNvSpPr>
                    <a:spLocks noChangeArrowheads="1"/>
                  </p:cNvSpPr>
                  <p:nvPr/>
                </p:nvSpPr>
                <p:spPr bwMode="auto">
                  <a:xfrm rot="-1106097">
                    <a:off x="2064" y="4695"/>
                    <a:ext cx="146" cy="143"/>
                  </a:xfrm>
                  <a:prstGeom prst="triangle">
                    <a:avLst>
                      <a:gd name="adj" fmla="val 50000"/>
                    </a:avLst>
                  </a:prstGeom>
                  <a:pattFill prst="dkUpDiag">
                    <a:fgClr>
                      <a:srgbClr val="000000"/>
                    </a:fgClr>
                    <a:bgClr>
                      <a:srgbClr val="FFFFFF"/>
                    </a:bgClr>
                  </a:patt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GB"/>
                  </a:p>
                </p:txBody>
              </p:sp>
            </p:grpSp>
            <p:sp>
              <p:nvSpPr>
                <p:cNvPr id="11" name="AutoShape 6"/>
                <p:cNvSpPr>
                  <a:spLocks noChangeShapeType="1"/>
                </p:cNvSpPr>
                <p:nvPr/>
              </p:nvSpPr>
              <p:spPr bwMode="auto">
                <a:xfrm>
                  <a:off x="2964" y="4586"/>
                  <a:ext cx="130" cy="62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</p:grpSp>
          <p:sp>
            <p:nvSpPr>
              <p:cNvPr id="9" name="Text Box 2"/>
              <p:cNvSpPr txBox="1">
                <a:spLocks noChangeArrowheads="1"/>
              </p:cNvSpPr>
              <p:nvPr/>
            </p:nvSpPr>
            <p:spPr bwMode="auto">
              <a:xfrm>
                <a:off x="7597" y="4622"/>
                <a:ext cx="3610" cy="10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justLow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GB" alt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Min grade </a:t>
                </a:r>
                <a:r>
                  <a:rPr kumimoji="0" lang="en-GB" alt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≥</a:t>
                </a:r>
                <a:r>
                  <a:rPr kumimoji="0" lang="en-GB" alt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0.5%               for each 100m, rise (fill) = 0.5m</a:t>
                </a:r>
                <a:endParaRPr kumimoji="0" lang="en-GB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7" name="AutoShape 2"/>
            <p:cNvSpPr>
              <a:spLocks noChangeShapeType="1"/>
            </p:cNvSpPr>
            <p:nvPr/>
          </p:nvSpPr>
          <p:spPr bwMode="auto">
            <a:xfrm>
              <a:off x="9080" y="4679"/>
              <a:ext cx="527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45" name="Rectangle 46"/>
          <p:cNvSpPr>
            <a:spLocks noChangeArrowheads="1"/>
          </p:cNvSpPr>
          <p:nvPr/>
        </p:nvSpPr>
        <p:spPr bwMode="auto">
          <a:xfrm>
            <a:off x="457200" y="301752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3" name="Rectangle 89"/>
          <p:cNvSpPr>
            <a:spLocks noChangeArrowheads="1"/>
          </p:cNvSpPr>
          <p:nvPr/>
        </p:nvSpPr>
        <p:spPr bwMode="auto">
          <a:xfrm>
            <a:off x="609600" y="477666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GB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GB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145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1"/>
          <p:cNvSpPr>
            <a:spLocks noChangeArrowheads="1"/>
          </p:cNvSpPr>
          <p:nvPr/>
        </p:nvSpPr>
        <p:spPr bwMode="auto">
          <a:xfrm>
            <a:off x="757646" y="751846"/>
            <a:ext cx="982326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GB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Min grade: (control of drainage in flat area for curbed road)</a:t>
            </a:r>
            <a:endParaRPr kumimoji="0" lang="en-GB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في المناطق الخارجية يمكن ان يكون صفر اما في المدن فيجب ان نضع ميل طولي لتصريف مياه الامطار</a:t>
            </a:r>
            <a:endParaRPr kumimoji="0" lang="en-GB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5" name="Group 1"/>
          <p:cNvGrpSpPr>
            <a:grpSpLocks/>
          </p:cNvGrpSpPr>
          <p:nvPr/>
        </p:nvGrpSpPr>
        <p:grpSpPr bwMode="auto">
          <a:xfrm>
            <a:off x="1348742" y="2155372"/>
            <a:ext cx="9506491" cy="1936655"/>
            <a:chOff x="1260" y="3845"/>
            <a:chExt cx="9947" cy="1761"/>
          </a:xfrm>
        </p:grpSpPr>
        <p:grpSp>
          <p:nvGrpSpPr>
            <p:cNvPr id="6" name="Group 3"/>
            <p:cNvGrpSpPr>
              <a:grpSpLocks/>
            </p:cNvGrpSpPr>
            <p:nvPr/>
          </p:nvGrpSpPr>
          <p:grpSpPr bwMode="auto">
            <a:xfrm>
              <a:off x="1260" y="3845"/>
              <a:ext cx="9947" cy="1761"/>
              <a:chOff x="1260" y="3915"/>
              <a:chExt cx="9947" cy="1761"/>
            </a:xfrm>
          </p:grpSpPr>
          <p:grpSp>
            <p:nvGrpSpPr>
              <p:cNvPr id="8" name="Group 5"/>
              <p:cNvGrpSpPr>
                <a:grpSpLocks/>
              </p:cNvGrpSpPr>
              <p:nvPr/>
            </p:nvGrpSpPr>
            <p:grpSpPr bwMode="auto">
              <a:xfrm>
                <a:off x="1260" y="3915"/>
                <a:ext cx="7149" cy="1410"/>
                <a:chOff x="1260" y="3915"/>
                <a:chExt cx="7149" cy="1410"/>
              </a:xfrm>
            </p:grpSpPr>
            <p:grpSp>
              <p:nvGrpSpPr>
                <p:cNvPr id="10" name="Group 7"/>
                <p:cNvGrpSpPr>
                  <a:grpSpLocks/>
                </p:cNvGrpSpPr>
                <p:nvPr/>
              </p:nvGrpSpPr>
              <p:grpSpPr bwMode="auto">
                <a:xfrm>
                  <a:off x="1260" y="3915"/>
                  <a:ext cx="7149" cy="1410"/>
                  <a:chOff x="1260" y="3915"/>
                  <a:chExt cx="7149" cy="1410"/>
                </a:xfrm>
              </p:grpSpPr>
              <p:grpSp>
                <p:nvGrpSpPr>
                  <p:cNvPr id="12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260" y="3915"/>
                    <a:ext cx="7149" cy="1410"/>
                    <a:chOff x="1260" y="3915"/>
                    <a:chExt cx="7149" cy="1410"/>
                  </a:xfrm>
                </p:grpSpPr>
                <p:sp>
                  <p:nvSpPr>
                    <p:cNvPr id="14" name="AutoShape 40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242" y="4340"/>
                      <a:ext cx="1872" cy="584"/>
                    </a:xfrm>
                    <a:prstGeom prst="straightConnector1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GB"/>
                    </a:p>
                  </p:txBody>
                </p:sp>
                <p:grpSp>
                  <p:nvGrpSpPr>
                    <p:cNvPr id="15" name="Group 1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260" y="3915"/>
                      <a:ext cx="7149" cy="1410"/>
                      <a:chOff x="1260" y="3915"/>
                      <a:chExt cx="7149" cy="1410"/>
                    </a:xfrm>
                  </p:grpSpPr>
                  <p:sp>
                    <p:nvSpPr>
                      <p:cNvPr id="16" name="AutoShape 3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856" y="4623"/>
                        <a:ext cx="130" cy="62"/>
                      </a:xfrm>
                      <a:prstGeom prst="straightConnector1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17" name="AutoShape 3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099" y="4543"/>
                        <a:ext cx="132" cy="62"/>
                      </a:xfrm>
                      <a:prstGeom prst="straightConnector1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18" name="AutoShape 3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068" y="4557"/>
                        <a:ext cx="130" cy="62"/>
                      </a:xfrm>
                      <a:prstGeom prst="straightConnector1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19" name="AutoShape 3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925" y="4594"/>
                        <a:ext cx="138" cy="71"/>
                      </a:xfrm>
                      <a:prstGeom prst="straightConnector1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GB"/>
                      </a:p>
                    </p:txBody>
                  </p:sp>
                  <p:grpSp>
                    <p:nvGrpSpPr>
                      <p:cNvPr id="20" name="Group 11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260" y="3915"/>
                        <a:ext cx="7149" cy="1410"/>
                        <a:chOff x="1260" y="3915"/>
                        <a:chExt cx="7149" cy="1410"/>
                      </a:xfrm>
                    </p:grpSpPr>
                    <p:sp>
                      <p:nvSpPr>
                        <p:cNvPr id="21" name="AutoShape 3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V="1">
                          <a:off x="2115" y="4230"/>
                          <a:ext cx="1965" cy="626"/>
                        </a:xfrm>
                        <a:prstGeom prst="straightConnector1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22" name="AutoShape 3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029" y="4565"/>
                          <a:ext cx="130" cy="62"/>
                        </a:xfrm>
                        <a:prstGeom prst="straightConnector1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23" name="AutoShape 3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95" y="4572"/>
                          <a:ext cx="130" cy="62"/>
                        </a:xfrm>
                        <a:prstGeom prst="straightConnector1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24" name="AutoShape 32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895" y="4615"/>
                          <a:ext cx="130" cy="62"/>
                        </a:xfrm>
                        <a:prstGeom prst="straightConnector1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en-GB"/>
                        </a:p>
                      </p:txBody>
                    </p:sp>
                    <p:grpSp>
                      <p:nvGrpSpPr>
                        <p:cNvPr id="25" name="Group 12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1260" y="3915"/>
                          <a:ext cx="7149" cy="1410"/>
                          <a:chOff x="1260" y="3932"/>
                          <a:chExt cx="7149" cy="1410"/>
                        </a:xfrm>
                      </p:grpSpPr>
                      <p:sp>
                        <p:nvSpPr>
                          <p:cNvPr id="26" name="Text Box 2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4177" y="3932"/>
                            <a:ext cx="1047" cy="46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  <p:txBody>
                          <a:bodyPr vert="horz" wrap="square" lIns="91440" tIns="45720" rIns="91440" bIns="45720" numCol="1" anchor="t" anchorCtr="0" compatLnSpc="1">
                            <a:prstTxWarp prst="textNoShape">
                              <a:avLst/>
                            </a:prstTxWarp>
                          </a:bodyPr>
                          <a:lstStyle/>
                          <a:p>
                            <a:pPr marL="0" marR="0" lvl="0" indent="0" algn="l" defTabSz="914400" rtl="0" eaLnBrk="0" fontAlgn="base" latinLnBrk="0" hangingPunct="0">
                              <a:lnSpc>
                                <a:spcPct val="100000"/>
                              </a:lnSpc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</a:pPr>
                            <a:r>
                              <a:rPr kumimoji="0" lang="en-GB" altLang="en-US" sz="1100" b="0" i="0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latin typeface="Arial" panose="020B0604020202020204" pitchFamily="34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a:t>Inlet</a:t>
                            </a:r>
                            <a:endParaRPr kumimoji="0" lang="en-GB" altLang="en-US" sz="1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27" name="Text Box 2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4735" y="4227"/>
                            <a:ext cx="1047" cy="671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  <p:txBody>
                          <a:bodyPr vert="horz" wrap="square" lIns="91440" tIns="45720" rIns="91440" bIns="45720" numCol="1" anchor="t" anchorCtr="0" compatLnSpc="1">
                            <a:prstTxWarp prst="textNoShape">
                              <a:avLst/>
                            </a:prstTxWarp>
                            <a:spAutoFit/>
                          </a:bodyPr>
                          <a:lstStyle/>
                          <a:p>
                            <a:pPr marL="0" marR="0" lvl="0" indent="0" algn="l" defTabSz="914400" rtl="0" eaLnBrk="0" fontAlgn="base" latinLnBrk="0" hangingPunct="0">
                              <a:lnSpc>
                                <a:spcPct val="100000"/>
                              </a:lnSpc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</a:pPr>
                            <a:r>
                              <a:rPr kumimoji="0" lang="en-GB" altLang="en-US" sz="1100" b="0" i="0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latin typeface="Arial" panose="020B0604020202020204" pitchFamily="34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a:t>2%</a:t>
                            </a:r>
                            <a:endParaRPr kumimoji="0" lang="en-GB" altLang="en-US" sz="1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</a:endParaRPr>
                          </a:p>
                        </p:txBody>
                      </p:sp>
                      <p:grpSp>
                        <p:nvGrpSpPr>
                          <p:cNvPr id="28" name="Group 15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1260" y="4065"/>
                            <a:ext cx="7149" cy="1277"/>
                            <a:chOff x="1260" y="4065"/>
                            <a:chExt cx="7149" cy="1277"/>
                          </a:xfrm>
                        </p:grpSpPr>
                        <p:sp>
                          <p:nvSpPr>
                            <p:cNvPr id="31" name="AutoShape 29"/>
                            <p:cNvSpPr>
                              <a:spLocks noChangeShapeType="1"/>
                            </p:cNvSpPr>
                            <p:nvPr/>
                          </p:nvSpPr>
                          <p:spPr bwMode="auto">
                            <a:xfrm flipV="1">
                              <a:off x="2242" y="4476"/>
                              <a:ext cx="2079" cy="464"/>
                            </a:xfrm>
                            <a:prstGeom prst="straightConnector1">
                              <a:avLst/>
                            </a:prstGeom>
                            <a:noFill/>
                            <a:ln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noFill/>
                                </a14:hiddenFill>
                              </a:ext>
                            </a:extLst>
                          </p:spPr>
                          <p:txBody>
                            <a:bodyPr vert="horz" wrap="square" lIns="91440" tIns="45720" rIns="91440" bIns="45720" numCol="1" anchor="t" anchorCtr="0" compatLnSpc="1">
                              <a:prstTxWarp prst="textNoShape">
                                <a:avLst/>
                              </a:prstTxWarp>
                            </a:bodyPr>
                            <a:lstStyle/>
                            <a:p>
                              <a:endParaRPr lang="en-GB"/>
                            </a:p>
                          </p:txBody>
                        </p:sp>
                        <p:sp>
                          <p:nvSpPr>
                            <p:cNvPr id="32" name="AutoShape 28"/>
                            <p:cNvSpPr>
                              <a:spLocks noChangeShapeType="1"/>
                            </p:cNvSpPr>
                            <p:nvPr/>
                          </p:nvSpPr>
                          <p:spPr bwMode="auto">
                            <a:xfrm flipV="1">
                              <a:off x="6367" y="4244"/>
                              <a:ext cx="2042" cy="612"/>
                            </a:xfrm>
                            <a:prstGeom prst="straightConnector1">
                              <a:avLst/>
                            </a:prstGeom>
                            <a:noFill/>
                            <a:ln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noFill/>
                                </a14:hiddenFill>
                              </a:ext>
                            </a:extLst>
                          </p:spPr>
                          <p:txBody>
                            <a:bodyPr vert="horz" wrap="square" lIns="91440" tIns="45720" rIns="91440" bIns="45720" numCol="1" anchor="t" anchorCtr="0" compatLnSpc="1">
                              <a:prstTxWarp prst="textNoShape">
                                <a:avLst/>
                              </a:prstTxWarp>
                            </a:bodyPr>
                            <a:lstStyle/>
                            <a:p>
                              <a:endParaRPr lang="en-GB"/>
                            </a:p>
                          </p:txBody>
                        </p:sp>
                        <p:sp>
                          <p:nvSpPr>
                            <p:cNvPr id="33" name="AutoShape 27"/>
                            <p:cNvSpPr>
                              <a:spLocks noChangeShapeType="1"/>
                            </p:cNvSpPr>
                            <p:nvPr/>
                          </p:nvSpPr>
                          <p:spPr bwMode="auto">
                            <a:xfrm>
                              <a:off x="4321" y="4480"/>
                              <a:ext cx="1900" cy="472"/>
                            </a:xfrm>
                            <a:prstGeom prst="straightConnector1">
                              <a:avLst/>
                            </a:prstGeom>
                            <a:noFill/>
                            <a:ln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noFill/>
                                </a14:hiddenFill>
                              </a:ext>
                            </a:extLst>
                          </p:spPr>
                          <p:txBody>
                            <a:bodyPr vert="horz" wrap="square" lIns="91440" tIns="45720" rIns="91440" bIns="45720" numCol="1" anchor="t" anchorCtr="0" compatLnSpc="1">
                              <a:prstTxWarp prst="textNoShape">
                                <a:avLst/>
                              </a:prstTxWarp>
                            </a:bodyPr>
                            <a:lstStyle/>
                            <a:p>
                              <a:endParaRPr lang="en-GB"/>
                            </a:p>
                          </p:txBody>
                        </p:sp>
                        <p:sp>
                          <p:nvSpPr>
                            <p:cNvPr id="34" name="AutoShape 26"/>
                            <p:cNvSpPr>
                              <a:spLocks noChangeShapeType="1"/>
                            </p:cNvSpPr>
                            <p:nvPr/>
                          </p:nvSpPr>
                          <p:spPr bwMode="auto">
                            <a:xfrm>
                              <a:off x="2240" y="4915"/>
                              <a:ext cx="0" cy="369"/>
                            </a:xfrm>
                            <a:prstGeom prst="straightConnector1">
                              <a:avLst/>
                            </a:prstGeom>
                            <a:noFill/>
                            <a:ln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noFill/>
                                </a14:hiddenFill>
                              </a:ext>
                            </a:extLst>
                          </p:spPr>
                          <p:txBody>
                            <a:bodyPr vert="horz" wrap="square" lIns="91440" tIns="45720" rIns="91440" bIns="45720" numCol="1" anchor="t" anchorCtr="0" compatLnSpc="1">
                              <a:prstTxWarp prst="textNoShape">
                                <a:avLst/>
                              </a:prstTxWarp>
                            </a:bodyPr>
                            <a:lstStyle/>
                            <a:p>
                              <a:endParaRPr lang="en-GB"/>
                            </a:p>
                          </p:txBody>
                        </p:sp>
                        <p:sp>
                          <p:nvSpPr>
                            <p:cNvPr id="35" name="AutoShape 25"/>
                            <p:cNvSpPr>
                              <a:spLocks noChangeShapeType="1"/>
                            </p:cNvSpPr>
                            <p:nvPr/>
                          </p:nvSpPr>
                          <p:spPr bwMode="auto">
                            <a:xfrm flipH="1" flipV="1">
                              <a:off x="2096" y="5288"/>
                              <a:ext cx="150" cy="7"/>
                            </a:xfrm>
                            <a:prstGeom prst="straightConnector1">
                              <a:avLst/>
                            </a:prstGeom>
                            <a:noFill/>
                            <a:ln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noFill/>
                                </a14:hiddenFill>
                              </a:ext>
                            </a:extLst>
                          </p:spPr>
                          <p:txBody>
                            <a:bodyPr vert="horz" wrap="square" lIns="91440" tIns="45720" rIns="91440" bIns="45720" numCol="1" anchor="t" anchorCtr="0" compatLnSpc="1">
                              <a:prstTxWarp prst="textNoShape">
                                <a:avLst/>
                              </a:prstTxWarp>
                            </a:bodyPr>
                            <a:lstStyle/>
                            <a:p>
                              <a:endParaRPr lang="en-GB"/>
                            </a:p>
                          </p:txBody>
                        </p:sp>
                        <p:sp>
                          <p:nvSpPr>
                            <p:cNvPr id="36" name="AutoShape 24"/>
                            <p:cNvSpPr>
                              <a:spLocks noChangeShapeType="1"/>
                            </p:cNvSpPr>
                            <p:nvPr/>
                          </p:nvSpPr>
                          <p:spPr bwMode="auto">
                            <a:xfrm flipV="1">
                              <a:off x="2100" y="4691"/>
                              <a:ext cx="0" cy="595"/>
                            </a:xfrm>
                            <a:prstGeom prst="straightConnector1">
                              <a:avLst/>
                            </a:prstGeom>
                            <a:noFill/>
                            <a:ln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noFill/>
                                </a14:hiddenFill>
                              </a:ext>
                            </a:extLst>
                          </p:spPr>
                          <p:txBody>
                            <a:bodyPr vert="horz" wrap="square" lIns="91440" tIns="45720" rIns="91440" bIns="45720" numCol="1" anchor="t" anchorCtr="0" compatLnSpc="1">
                              <a:prstTxWarp prst="textNoShape">
                                <a:avLst/>
                              </a:prstTxWarp>
                            </a:bodyPr>
                            <a:lstStyle/>
                            <a:p>
                              <a:endParaRPr lang="en-GB"/>
                            </a:p>
                          </p:txBody>
                        </p:sp>
                        <p:sp>
                          <p:nvSpPr>
                            <p:cNvPr id="37" name="AutoShape 23"/>
                            <p:cNvSpPr>
                              <a:spLocks noChangeShapeType="1"/>
                            </p:cNvSpPr>
                            <p:nvPr/>
                          </p:nvSpPr>
                          <p:spPr bwMode="auto">
                            <a:xfrm flipH="1" flipV="1">
                              <a:off x="1335" y="4436"/>
                              <a:ext cx="765" cy="241"/>
                            </a:xfrm>
                            <a:prstGeom prst="straightConnector1">
                              <a:avLst/>
                            </a:prstGeom>
                            <a:noFill/>
                            <a:ln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noFill/>
                                </a14:hiddenFill>
                              </a:ext>
                            </a:extLst>
                          </p:spPr>
                          <p:txBody>
                            <a:bodyPr vert="horz" wrap="square" lIns="91440" tIns="45720" rIns="91440" bIns="45720" numCol="1" anchor="t" anchorCtr="0" compatLnSpc="1">
                              <a:prstTxWarp prst="textNoShape">
                                <a:avLst/>
                              </a:prstTxWarp>
                            </a:bodyPr>
                            <a:lstStyle/>
                            <a:p>
                              <a:endParaRPr lang="en-GB"/>
                            </a:p>
                          </p:txBody>
                        </p:sp>
                        <p:sp>
                          <p:nvSpPr>
                            <p:cNvPr id="38" name="AutoShape 22"/>
                            <p:cNvSpPr>
                              <a:spLocks noChangeShapeType="1"/>
                            </p:cNvSpPr>
                            <p:nvPr/>
                          </p:nvSpPr>
                          <p:spPr bwMode="auto">
                            <a:xfrm flipH="1" flipV="1">
                              <a:off x="1260" y="4571"/>
                              <a:ext cx="839" cy="270"/>
                            </a:xfrm>
                            <a:prstGeom prst="straightConnector1">
                              <a:avLst/>
                            </a:prstGeom>
                            <a:noFill/>
                            <a:ln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noFill/>
                                </a14:hiddenFill>
                              </a:ext>
                            </a:extLst>
                          </p:spPr>
                          <p:txBody>
                            <a:bodyPr vert="horz" wrap="square" lIns="91440" tIns="45720" rIns="91440" bIns="45720" numCol="1" anchor="t" anchorCtr="0" compatLnSpc="1">
                              <a:prstTxWarp prst="textNoShape">
                                <a:avLst/>
                              </a:prstTxWarp>
                            </a:bodyPr>
                            <a:lstStyle/>
                            <a:p>
                              <a:endParaRPr lang="en-GB"/>
                            </a:p>
                          </p:txBody>
                        </p:sp>
                        <p:sp>
                          <p:nvSpPr>
                            <p:cNvPr id="39" name="AutoShape 21"/>
                            <p:cNvSpPr>
                              <a:spLocks noChangeShapeType="1"/>
                            </p:cNvSpPr>
                            <p:nvPr/>
                          </p:nvSpPr>
                          <p:spPr bwMode="auto">
                            <a:xfrm flipV="1">
                              <a:off x="2104" y="4065"/>
                              <a:ext cx="1946" cy="615"/>
                            </a:xfrm>
                            <a:prstGeom prst="straightConnector1">
                              <a:avLst/>
                            </a:prstGeom>
                            <a:noFill/>
                            <a:ln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noFill/>
                                </a14:hiddenFill>
                              </a:ext>
                            </a:extLst>
                          </p:spPr>
                          <p:txBody>
                            <a:bodyPr vert="horz" wrap="square" lIns="91440" tIns="45720" rIns="91440" bIns="45720" numCol="1" anchor="t" anchorCtr="0" compatLnSpc="1">
                              <a:prstTxWarp prst="textNoShape">
                                <a:avLst/>
                              </a:prstTxWarp>
                            </a:bodyPr>
                            <a:lstStyle/>
                            <a:p>
                              <a:endParaRPr lang="en-GB"/>
                            </a:p>
                          </p:txBody>
                        </p:sp>
                        <p:sp>
                          <p:nvSpPr>
                            <p:cNvPr id="40" name="Rectangle 20" descr="Dark upward diagonal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 rot="-1064680">
                              <a:off x="2107" y="4600"/>
                              <a:ext cx="576" cy="163"/>
                            </a:xfrm>
                            <a:prstGeom prst="rect">
                              <a:avLst/>
                            </a:prstGeom>
                            <a:pattFill prst="dkUpDiag">
                              <a:fgClr>
                                <a:srgbClr val="000000"/>
                              </a:fgClr>
                              <a:bgClr>
                                <a:srgbClr val="FFFFFF"/>
                              </a:bgClr>
                            </a:pattFill>
                            <a:ln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:ln>
                          </p:spPr>
                          <p:txBody>
                            <a:bodyPr vert="horz" wrap="square" lIns="91440" tIns="45720" rIns="91440" bIns="45720" numCol="1" anchor="t" anchorCtr="0" compatLnSpc="1">
                              <a:prstTxWarp prst="textNoShape">
                                <a:avLst/>
                              </a:prstTxWarp>
                            </a:bodyPr>
                            <a:lstStyle/>
                            <a:p>
                              <a:endParaRPr lang="en-GB"/>
                            </a:p>
                          </p:txBody>
                        </p:sp>
                        <p:sp>
                          <p:nvSpPr>
                            <p:cNvPr id="41" name="Rectangle 19" descr="Dark upward diagonal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 rot="-1064680">
                              <a:off x="3285" y="4223"/>
                              <a:ext cx="576" cy="163"/>
                            </a:xfrm>
                            <a:prstGeom prst="rect">
                              <a:avLst/>
                            </a:prstGeom>
                            <a:pattFill prst="dkUpDiag">
                              <a:fgClr>
                                <a:srgbClr val="000000"/>
                              </a:fgClr>
                              <a:bgClr>
                                <a:srgbClr val="FFFFFF"/>
                              </a:bgClr>
                            </a:pattFill>
                            <a:ln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:ln>
                          </p:spPr>
                          <p:txBody>
                            <a:bodyPr vert="horz" wrap="square" lIns="91440" tIns="45720" rIns="91440" bIns="45720" numCol="1" anchor="t" anchorCtr="0" compatLnSpc="1">
                              <a:prstTxWarp prst="textNoShape">
                                <a:avLst/>
                              </a:prstTxWarp>
                            </a:bodyPr>
                            <a:lstStyle/>
                            <a:p>
                              <a:endParaRPr lang="en-GB"/>
                            </a:p>
                          </p:txBody>
                        </p:sp>
                        <p:sp>
                          <p:nvSpPr>
                            <p:cNvPr id="42" name="AutoShape 18"/>
                            <p:cNvSpPr>
                              <a:spLocks noChangeShapeType="1"/>
                            </p:cNvSpPr>
                            <p:nvPr/>
                          </p:nvSpPr>
                          <p:spPr bwMode="auto">
                            <a:xfrm>
                              <a:off x="6220" y="4954"/>
                              <a:ext cx="0" cy="369"/>
                            </a:xfrm>
                            <a:prstGeom prst="straightConnector1">
                              <a:avLst/>
                            </a:prstGeom>
                            <a:noFill/>
                            <a:ln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noFill/>
                                </a14:hiddenFill>
                              </a:ext>
                            </a:extLst>
                          </p:spPr>
                          <p:txBody>
                            <a:bodyPr vert="horz" wrap="square" lIns="91440" tIns="45720" rIns="91440" bIns="45720" numCol="1" anchor="t" anchorCtr="0" compatLnSpc="1">
                              <a:prstTxWarp prst="textNoShape">
                                <a:avLst/>
                              </a:prstTxWarp>
                            </a:bodyPr>
                            <a:lstStyle/>
                            <a:p>
                              <a:endParaRPr lang="en-GB"/>
                            </a:p>
                          </p:txBody>
                        </p:sp>
                        <p:sp>
                          <p:nvSpPr>
                            <p:cNvPr id="43" name="AutoShape 17"/>
                            <p:cNvSpPr>
                              <a:spLocks noChangeShapeType="1"/>
                            </p:cNvSpPr>
                            <p:nvPr/>
                          </p:nvSpPr>
                          <p:spPr bwMode="auto">
                            <a:xfrm flipH="1" flipV="1">
                              <a:off x="6216" y="5335"/>
                              <a:ext cx="150" cy="7"/>
                            </a:xfrm>
                            <a:prstGeom prst="straightConnector1">
                              <a:avLst/>
                            </a:prstGeom>
                            <a:noFill/>
                            <a:ln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noFill/>
                                </a14:hiddenFill>
                              </a:ext>
                            </a:extLst>
                          </p:spPr>
                          <p:txBody>
                            <a:bodyPr vert="horz" wrap="square" lIns="91440" tIns="45720" rIns="91440" bIns="45720" numCol="1" anchor="t" anchorCtr="0" compatLnSpc="1">
                              <a:prstTxWarp prst="textNoShape">
                                <a:avLst/>
                              </a:prstTxWarp>
                            </a:bodyPr>
                            <a:lstStyle/>
                            <a:p>
                              <a:endParaRPr lang="en-GB"/>
                            </a:p>
                          </p:txBody>
                        </p:sp>
                        <p:sp>
                          <p:nvSpPr>
                            <p:cNvPr id="44" name="AutoShape 16"/>
                            <p:cNvSpPr>
                              <a:spLocks noChangeShapeType="1"/>
                            </p:cNvSpPr>
                            <p:nvPr/>
                          </p:nvSpPr>
                          <p:spPr bwMode="auto">
                            <a:xfrm flipV="1">
                              <a:off x="6367" y="4850"/>
                              <a:ext cx="0" cy="482"/>
                            </a:xfrm>
                            <a:prstGeom prst="straightConnector1">
                              <a:avLst/>
                            </a:prstGeom>
                            <a:noFill/>
                            <a:ln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noFill/>
                                </a14:hiddenFill>
                              </a:ext>
                            </a:extLst>
                          </p:spPr>
                          <p:txBody>
                            <a:bodyPr vert="horz" wrap="square" lIns="91440" tIns="45720" rIns="91440" bIns="45720" numCol="1" anchor="t" anchorCtr="0" compatLnSpc="1">
                              <a:prstTxWarp prst="textNoShape">
                                <a:avLst/>
                              </a:prstTxWarp>
                            </a:bodyPr>
                            <a:lstStyle/>
                            <a:p>
                              <a:endParaRPr lang="en-GB"/>
                            </a:p>
                          </p:txBody>
                        </p:sp>
                      </p:grpSp>
                      <p:sp>
                        <p:nvSpPr>
                          <p:cNvPr id="29" name="Text Box 2"/>
                          <p:cNvSpPr txBox="1"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077" y="4646"/>
                            <a:ext cx="1047" cy="671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  <p:txBody>
                          <a:bodyPr vert="horz" wrap="square" lIns="91440" tIns="45720" rIns="91440" bIns="45720" numCol="1" anchor="t" anchorCtr="0" compatLnSpc="1">
                            <a:prstTxWarp prst="textNoShape">
                              <a:avLst/>
                            </a:prstTxWarp>
                            <a:spAutoFit/>
                          </a:bodyPr>
                          <a:lstStyle/>
                          <a:p>
                            <a:pPr marL="0" marR="0" lvl="0" indent="0" algn="l" defTabSz="914400" rtl="0" eaLnBrk="0" fontAlgn="base" latinLnBrk="0" hangingPunct="0">
                              <a:lnSpc>
                                <a:spcPct val="100000"/>
                              </a:lnSpc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buClrTx/>
                              <a:buSzTx/>
                              <a:buFontTx/>
                              <a:buNone/>
                              <a:tabLst/>
                            </a:pPr>
                            <a:r>
                              <a:rPr kumimoji="0" lang="en-GB" altLang="en-US" sz="1100" b="0" i="0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latin typeface="Arial" panose="020B0604020202020204" pitchFamily="34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a:t>2%</a:t>
                            </a:r>
                            <a:endParaRPr kumimoji="0" lang="en-GB" altLang="en-US" sz="1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30" name="AutoShape 13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 flipH="1">
                            <a:off x="3184" y="4227"/>
                            <a:ext cx="1111" cy="338"/>
                          </a:xfrm>
                          <a:prstGeom prst="straightConnector1">
                            <a:avLst/>
                          </a:prstGeom>
                          <a:noFill/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 type="triangle" w="med" len="med"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</a:extLst>
                        </p:spPr>
                        <p:txBody>
                          <a:bodyPr vert="horz" wrap="square" lIns="91440" tIns="45720" rIns="91440" bIns="45720" numCol="1" anchor="t" anchorCtr="0" compatLnSpc="1">
                            <a:prstTxWarp prst="textNoShape">
                              <a:avLst/>
                            </a:prstTxWarp>
                          </a:bodyPr>
                          <a:lstStyle/>
                          <a:p>
                            <a:endParaRPr lang="en-GB"/>
                          </a:p>
                        </p:txBody>
                      </p:sp>
                    </p:grpSp>
                  </p:grpSp>
                </p:grpSp>
              </p:grpSp>
              <p:sp>
                <p:nvSpPr>
                  <p:cNvPr id="13" name="AutoShape 8" descr="Dark upward diagonal"/>
                  <p:cNvSpPr>
                    <a:spLocks noChangeArrowheads="1"/>
                  </p:cNvSpPr>
                  <p:nvPr/>
                </p:nvSpPr>
                <p:spPr bwMode="auto">
                  <a:xfrm rot="-1106097">
                    <a:off x="2064" y="4695"/>
                    <a:ext cx="146" cy="143"/>
                  </a:xfrm>
                  <a:prstGeom prst="triangle">
                    <a:avLst>
                      <a:gd name="adj" fmla="val 50000"/>
                    </a:avLst>
                  </a:prstGeom>
                  <a:pattFill prst="dkUpDiag">
                    <a:fgClr>
                      <a:srgbClr val="000000"/>
                    </a:fgClr>
                    <a:bgClr>
                      <a:srgbClr val="FFFFFF"/>
                    </a:bgClr>
                  </a:patt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GB"/>
                  </a:p>
                </p:txBody>
              </p:sp>
            </p:grpSp>
            <p:sp>
              <p:nvSpPr>
                <p:cNvPr id="11" name="AutoShape 6"/>
                <p:cNvSpPr>
                  <a:spLocks noChangeShapeType="1"/>
                </p:cNvSpPr>
                <p:nvPr/>
              </p:nvSpPr>
              <p:spPr bwMode="auto">
                <a:xfrm>
                  <a:off x="2964" y="4586"/>
                  <a:ext cx="130" cy="62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</p:grpSp>
          <p:sp>
            <p:nvSpPr>
              <p:cNvPr id="9" name="Text Box 2"/>
              <p:cNvSpPr txBox="1">
                <a:spLocks noChangeArrowheads="1"/>
              </p:cNvSpPr>
              <p:nvPr/>
            </p:nvSpPr>
            <p:spPr bwMode="auto">
              <a:xfrm>
                <a:off x="7597" y="4622"/>
                <a:ext cx="3610" cy="10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justLow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GB" alt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Min grade </a:t>
                </a:r>
                <a:r>
                  <a:rPr kumimoji="0" lang="en-GB" alt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≥</a:t>
                </a:r>
                <a:r>
                  <a:rPr kumimoji="0" lang="en-GB" alt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0.5%               for each 100m, rise (fill) = 0.5m</a:t>
                </a:r>
                <a:endParaRPr kumimoji="0" lang="en-GB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7" name="AutoShape 2"/>
            <p:cNvSpPr>
              <a:spLocks noChangeShapeType="1"/>
            </p:cNvSpPr>
            <p:nvPr/>
          </p:nvSpPr>
          <p:spPr bwMode="auto">
            <a:xfrm>
              <a:off x="9080" y="4679"/>
              <a:ext cx="527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45" name="Rectangle 46"/>
          <p:cNvSpPr>
            <a:spLocks noChangeArrowheads="1"/>
          </p:cNvSpPr>
          <p:nvPr/>
        </p:nvSpPr>
        <p:spPr bwMode="auto">
          <a:xfrm>
            <a:off x="457200" y="301752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pSp>
        <p:nvGrpSpPr>
          <p:cNvPr id="46" name="Group 48"/>
          <p:cNvGrpSpPr>
            <a:grpSpLocks/>
          </p:cNvGrpSpPr>
          <p:nvPr/>
        </p:nvGrpSpPr>
        <p:grpSpPr bwMode="auto">
          <a:xfrm>
            <a:off x="1914165" y="4895723"/>
            <a:ext cx="5740400" cy="969962"/>
            <a:chOff x="2074" y="4649"/>
            <a:chExt cx="9041" cy="1527"/>
          </a:xfrm>
        </p:grpSpPr>
        <p:grpSp>
          <p:nvGrpSpPr>
            <p:cNvPr id="47" name="Group 50"/>
            <p:cNvGrpSpPr>
              <a:grpSpLocks/>
            </p:cNvGrpSpPr>
            <p:nvPr/>
          </p:nvGrpSpPr>
          <p:grpSpPr bwMode="auto">
            <a:xfrm>
              <a:off x="2074" y="4649"/>
              <a:ext cx="7830" cy="1527"/>
              <a:chOff x="2074" y="3756"/>
              <a:chExt cx="7830" cy="1527"/>
            </a:xfrm>
          </p:grpSpPr>
          <p:sp>
            <p:nvSpPr>
              <p:cNvPr id="49" name="AutoShape 82"/>
              <p:cNvSpPr>
                <a:spLocks noChangeShapeType="1"/>
              </p:cNvSpPr>
              <p:nvPr/>
            </p:nvSpPr>
            <p:spPr bwMode="auto">
              <a:xfrm flipH="1" flipV="1">
                <a:off x="6201" y="4384"/>
                <a:ext cx="340" cy="3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grpSp>
            <p:nvGrpSpPr>
              <p:cNvPr id="50" name="Group 56"/>
              <p:cNvGrpSpPr>
                <a:grpSpLocks/>
              </p:cNvGrpSpPr>
              <p:nvPr/>
            </p:nvGrpSpPr>
            <p:grpSpPr bwMode="auto">
              <a:xfrm>
                <a:off x="2074" y="3756"/>
                <a:ext cx="7830" cy="1015"/>
                <a:chOff x="2074" y="3748"/>
                <a:chExt cx="7830" cy="1015"/>
              </a:xfrm>
            </p:grpSpPr>
            <p:grpSp>
              <p:nvGrpSpPr>
                <p:cNvPr id="56" name="Group 58"/>
                <p:cNvGrpSpPr>
                  <a:grpSpLocks/>
                </p:cNvGrpSpPr>
                <p:nvPr/>
              </p:nvGrpSpPr>
              <p:grpSpPr bwMode="auto">
                <a:xfrm>
                  <a:off x="2074" y="3748"/>
                  <a:ext cx="7830" cy="1015"/>
                  <a:chOff x="2074" y="3748"/>
                  <a:chExt cx="7830" cy="1015"/>
                </a:xfrm>
              </p:grpSpPr>
              <p:grpSp>
                <p:nvGrpSpPr>
                  <p:cNvPr id="58" name="Group 64"/>
                  <p:cNvGrpSpPr>
                    <a:grpSpLocks/>
                  </p:cNvGrpSpPr>
                  <p:nvPr/>
                </p:nvGrpSpPr>
                <p:grpSpPr bwMode="auto">
                  <a:xfrm>
                    <a:off x="2171" y="3748"/>
                    <a:ext cx="7651" cy="1015"/>
                    <a:chOff x="2171" y="3748"/>
                    <a:chExt cx="7651" cy="1015"/>
                  </a:xfrm>
                </p:grpSpPr>
                <p:grpSp>
                  <p:nvGrpSpPr>
                    <p:cNvPr id="64" name="Group 7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171" y="3748"/>
                      <a:ext cx="7651" cy="902"/>
                      <a:chOff x="2171" y="3869"/>
                      <a:chExt cx="7651" cy="902"/>
                    </a:xfrm>
                  </p:grpSpPr>
                  <p:sp>
                    <p:nvSpPr>
                      <p:cNvPr id="71" name="AutoShape 8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757" y="3966"/>
                        <a:ext cx="647" cy="220"/>
                      </a:xfrm>
                      <a:prstGeom prst="straightConnector1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 type="triangle" w="med" len="med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72" name="AutoShape 80"/>
                      <p:cNvSpPr>
                        <a:spLocks noChangeShapeType="1"/>
                      </p:cNvSpPr>
                      <p:nvPr/>
                    </p:nvSpPr>
                    <p:spPr bwMode="auto">
                      <a:xfrm flipH="1">
                        <a:off x="6693" y="3966"/>
                        <a:ext cx="742" cy="239"/>
                      </a:xfrm>
                      <a:prstGeom prst="straightConnector1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 type="triangle" w="med" len="med"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GB"/>
                      </a:p>
                    </p:txBody>
                  </p:sp>
                  <p:grpSp>
                    <p:nvGrpSpPr>
                      <p:cNvPr id="73" name="Group 72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171" y="3869"/>
                        <a:ext cx="7651" cy="902"/>
                        <a:chOff x="2171" y="3869"/>
                        <a:chExt cx="7651" cy="902"/>
                      </a:xfrm>
                    </p:grpSpPr>
                    <p:sp>
                      <p:nvSpPr>
                        <p:cNvPr id="74" name="AutoShape 79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246" y="4771"/>
                          <a:ext cx="7576" cy="0"/>
                        </a:xfrm>
                        <a:prstGeom prst="straightConnector1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en-GB"/>
                        </a:p>
                      </p:txBody>
                    </p:sp>
                    <p:grpSp>
                      <p:nvGrpSpPr>
                        <p:cNvPr id="75" name="Group 74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2171" y="3869"/>
                          <a:ext cx="7640" cy="612"/>
                          <a:chOff x="2171" y="3869"/>
                          <a:chExt cx="7640" cy="612"/>
                        </a:xfrm>
                      </p:grpSpPr>
                      <p:sp>
                        <p:nvSpPr>
                          <p:cNvPr id="77" name="AutoShape 78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 flipV="1">
                            <a:off x="2171" y="3869"/>
                            <a:ext cx="2009" cy="591"/>
                          </a:xfrm>
                          <a:prstGeom prst="straightConnector1">
                            <a:avLst/>
                          </a:prstGeom>
                          <a:noFill/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</a:extLst>
                        </p:spPr>
                        <p:txBody>
                          <a:bodyPr vert="horz" wrap="square" lIns="91440" tIns="45720" rIns="91440" bIns="45720" numCol="1" anchor="t" anchorCtr="0" compatLnSpc="1">
                            <a:prstTxWarp prst="textNoShape">
                              <a:avLst/>
                            </a:prstTxWarp>
                          </a:bodyPr>
                          <a:lstStyle/>
                          <a:p>
                            <a:endParaRPr lang="en-GB"/>
                          </a:p>
                        </p:txBody>
                      </p:sp>
                      <p:sp>
                        <p:nvSpPr>
                          <p:cNvPr id="78" name="AutoShape 77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 flipV="1">
                            <a:off x="6084" y="3869"/>
                            <a:ext cx="2042" cy="612"/>
                          </a:xfrm>
                          <a:prstGeom prst="straightConnector1">
                            <a:avLst/>
                          </a:prstGeom>
                          <a:noFill/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</a:extLst>
                        </p:spPr>
                        <p:txBody>
                          <a:bodyPr vert="horz" wrap="square" lIns="91440" tIns="45720" rIns="91440" bIns="45720" numCol="1" anchor="t" anchorCtr="0" compatLnSpc="1">
                            <a:prstTxWarp prst="textNoShape">
                              <a:avLst/>
                            </a:prstTxWarp>
                          </a:bodyPr>
                          <a:lstStyle/>
                          <a:p>
                            <a:endParaRPr lang="en-GB"/>
                          </a:p>
                        </p:txBody>
                      </p:sp>
                      <p:sp>
                        <p:nvSpPr>
                          <p:cNvPr id="79" name="AutoShape 76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4180" y="3869"/>
                            <a:ext cx="1892" cy="612"/>
                          </a:xfrm>
                          <a:prstGeom prst="straightConnector1">
                            <a:avLst/>
                          </a:prstGeom>
                          <a:noFill/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</a:extLst>
                        </p:spPr>
                        <p:txBody>
                          <a:bodyPr vert="horz" wrap="square" lIns="91440" tIns="45720" rIns="91440" bIns="45720" numCol="1" anchor="t" anchorCtr="0" compatLnSpc="1">
                            <a:prstTxWarp prst="textNoShape">
                              <a:avLst/>
                            </a:prstTxWarp>
                          </a:bodyPr>
                          <a:lstStyle/>
                          <a:p>
                            <a:endParaRPr lang="en-GB"/>
                          </a:p>
                        </p:txBody>
                      </p:sp>
                      <p:sp>
                        <p:nvSpPr>
                          <p:cNvPr id="80" name="AutoShape 75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8126" y="3869"/>
                            <a:ext cx="1685" cy="580"/>
                          </a:xfrm>
                          <a:prstGeom prst="straightConnector1">
                            <a:avLst/>
                          </a:prstGeom>
                          <a:noFill/>
                          <a:ln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</a:extLst>
                        </p:spPr>
                        <p:txBody>
                          <a:bodyPr vert="horz" wrap="square" lIns="91440" tIns="45720" rIns="91440" bIns="45720" numCol="1" anchor="t" anchorCtr="0" compatLnSpc="1">
                            <a:prstTxWarp prst="textNoShape">
                              <a:avLst/>
                            </a:prstTxWarp>
                          </a:bodyPr>
                          <a:lstStyle/>
                          <a:p>
                            <a:endParaRPr lang="en-GB"/>
                          </a:p>
                        </p:txBody>
                      </p:sp>
                    </p:grpSp>
                    <p:sp>
                      <p:nvSpPr>
                        <p:cNvPr id="76" name="AutoShape 73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984" y="4384"/>
                          <a:ext cx="183" cy="151"/>
                        </a:xfrm>
                        <a:prstGeom prst="flowChartConnector">
                          <a:avLst/>
                        </a:prstGeom>
                        <a:solidFill>
                          <a:srgbClr val="000000"/>
                        </a:solidFill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en-GB"/>
                        </a:p>
                      </p:txBody>
                    </p:sp>
                  </p:grpSp>
                </p:grpSp>
                <p:grpSp>
                  <p:nvGrpSpPr>
                    <p:cNvPr id="65" name="Group 6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204" y="4522"/>
                      <a:ext cx="7615" cy="241"/>
                      <a:chOff x="2204" y="4522"/>
                      <a:chExt cx="7615" cy="241"/>
                    </a:xfrm>
                  </p:grpSpPr>
                  <p:sp>
                    <p:nvSpPr>
                      <p:cNvPr id="66" name="AutoShape 7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204" y="4522"/>
                        <a:ext cx="0" cy="227"/>
                      </a:xfrm>
                      <a:prstGeom prst="straightConnector1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67" name="AutoShape 6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138" y="4531"/>
                        <a:ext cx="0" cy="227"/>
                      </a:xfrm>
                      <a:prstGeom prst="straightConnector1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68" name="AutoShape 6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072" y="4529"/>
                        <a:ext cx="0" cy="227"/>
                      </a:xfrm>
                      <a:prstGeom prst="straightConnector1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69" name="AutoShape 6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149" y="4527"/>
                        <a:ext cx="0" cy="227"/>
                      </a:xfrm>
                      <a:prstGeom prst="straightConnector1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70" name="AutoShape 6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9819" y="4536"/>
                        <a:ext cx="0" cy="227"/>
                      </a:xfrm>
                      <a:prstGeom prst="straightConnector1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GB"/>
                      </a:p>
                    </p:txBody>
                  </p:sp>
                </p:grpSp>
              </p:grpSp>
              <p:sp>
                <p:nvSpPr>
                  <p:cNvPr id="59" name="AutoShape 6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074" y="4589"/>
                    <a:ext cx="247" cy="161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GB"/>
                  </a:p>
                </p:txBody>
              </p:sp>
              <p:sp>
                <p:nvSpPr>
                  <p:cNvPr id="60" name="AutoShape 6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001" y="4571"/>
                    <a:ext cx="247" cy="161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GB"/>
                  </a:p>
                </p:txBody>
              </p:sp>
              <p:sp>
                <p:nvSpPr>
                  <p:cNvPr id="61" name="AutoShape 6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5932" y="4571"/>
                    <a:ext cx="247" cy="161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GB"/>
                  </a:p>
                </p:txBody>
              </p:sp>
              <p:sp>
                <p:nvSpPr>
                  <p:cNvPr id="62" name="AutoShape 6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8009" y="4567"/>
                    <a:ext cx="247" cy="161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GB"/>
                  </a:p>
                </p:txBody>
              </p:sp>
              <p:sp>
                <p:nvSpPr>
                  <p:cNvPr id="63" name="AutoShape 5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657" y="4580"/>
                    <a:ext cx="247" cy="161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GB"/>
                  </a:p>
                </p:txBody>
              </p:sp>
            </p:grpSp>
            <p:sp>
              <p:nvSpPr>
                <p:cNvPr id="57" name="AutoShape 57"/>
                <p:cNvSpPr>
                  <a:spLocks noChangeArrowheads="1"/>
                </p:cNvSpPr>
                <p:nvPr/>
              </p:nvSpPr>
              <p:spPr bwMode="auto">
                <a:xfrm>
                  <a:off x="9714" y="4245"/>
                  <a:ext cx="170" cy="182"/>
                </a:xfrm>
                <a:prstGeom prst="flowChartConnector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</p:grpSp>
          <p:sp>
            <p:nvSpPr>
              <p:cNvPr id="51" name="Text Box 2"/>
              <p:cNvSpPr txBox="1">
                <a:spLocks noChangeArrowheads="1"/>
              </p:cNvSpPr>
              <p:nvPr/>
            </p:nvSpPr>
            <p:spPr bwMode="auto">
              <a:xfrm>
                <a:off x="6438" y="4188"/>
                <a:ext cx="1047" cy="6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GB" altLang="en-US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Inlet</a:t>
                </a:r>
                <a:endParaRPr kumimoji="0" lang="en-GB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2" name="Text Box 2"/>
              <p:cNvSpPr txBox="1">
                <a:spLocks noChangeArrowheads="1"/>
              </p:cNvSpPr>
              <p:nvPr/>
            </p:nvSpPr>
            <p:spPr bwMode="auto">
              <a:xfrm>
                <a:off x="6678" y="4612"/>
                <a:ext cx="1047" cy="6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GB" altLang="en-US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100m</a:t>
                </a:r>
                <a:endParaRPr kumimoji="0" lang="en-GB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3" name="Text Box 2"/>
              <p:cNvSpPr txBox="1">
                <a:spLocks noChangeArrowheads="1"/>
              </p:cNvSpPr>
              <p:nvPr/>
            </p:nvSpPr>
            <p:spPr bwMode="auto">
              <a:xfrm>
                <a:off x="8622" y="4612"/>
                <a:ext cx="1047" cy="6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GB" altLang="en-US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100m</a:t>
                </a:r>
                <a:endParaRPr kumimoji="0" lang="en-GB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4" name="Text Box 2"/>
              <p:cNvSpPr txBox="1">
                <a:spLocks noChangeArrowheads="1"/>
              </p:cNvSpPr>
              <p:nvPr/>
            </p:nvSpPr>
            <p:spPr bwMode="auto">
              <a:xfrm>
                <a:off x="2734" y="4596"/>
                <a:ext cx="1047" cy="6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GB" altLang="en-US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100m</a:t>
                </a:r>
                <a:endParaRPr kumimoji="0" lang="en-GB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5" name="Text Box 2"/>
              <p:cNvSpPr txBox="1">
                <a:spLocks noChangeArrowheads="1"/>
              </p:cNvSpPr>
              <p:nvPr/>
            </p:nvSpPr>
            <p:spPr bwMode="auto">
              <a:xfrm>
                <a:off x="4678" y="4602"/>
                <a:ext cx="1047" cy="6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GB" altLang="en-US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100m</a:t>
                </a:r>
                <a:endParaRPr kumimoji="0" lang="en-GB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48" name="AutoShape 49"/>
            <p:cNvSpPr>
              <a:spLocks noChangeShapeType="1"/>
            </p:cNvSpPr>
            <p:nvPr/>
          </p:nvSpPr>
          <p:spPr bwMode="auto">
            <a:xfrm flipV="1">
              <a:off x="9819" y="4843"/>
              <a:ext cx="1296" cy="38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81" name="AutoShape 47"/>
          <p:cNvSpPr>
            <a:spLocks noChangeShapeType="1"/>
          </p:cNvSpPr>
          <p:nvPr/>
        </p:nvSpPr>
        <p:spPr bwMode="auto">
          <a:xfrm flipH="1">
            <a:off x="4223881" y="6025844"/>
            <a:ext cx="468312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2" name="Rectangle 83"/>
          <p:cNvSpPr>
            <a:spLocks noChangeArrowheads="1"/>
          </p:cNvSpPr>
          <p:nvPr/>
        </p:nvSpPr>
        <p:spPr bwMode="auto">
          <a:xfrm>
            <a:off x="152400" y="431946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83" name="Rectangle 89"/>
          <p:cNvSpPr>
            <a:spLocks noChangeArrowheads="1"/>
          </p:cNvSpPr>
          <p:nvPr/>
        </p:nvSpPr>
        <p:spPr bwMode="auto">
          <a:xfrm>
            <a:off x="609600" y="477666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GB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GB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4" name="Rectangle 90"/>
          <p:cNvSpPr>
            <a:spLocks noChangeArrowheads="1"/>
          </p:cNvSpPr>
          <p:nvPr/>
        </p:nvSpPr>
        <p:spPr bwMode="auto">
          <a:xfrm>
            <a:off x="2699662" y="5904203"/>
            <a:ext cx="5060882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Longitudinal profile                  </a:t>
            </a:r>
            <a:r>
              <a:rPr kumimoji="0" lang="ar-IQ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داخل المدن</a:t>
            </a:r>
            <a:endParaRPr kumimoji="0" lang="en-GB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8936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"/>
          <p:cNvGrpSpPr>
            <a:grpSpLocks/>
          </p:cNvGrpSpPr>
          <p:nvPr/>
        </p:nvGrpSpPr>
        <p:grpSpPr bwMode="auto">
          <a:xfrm>
            <a:off x="6546674" y="1156064"/>
            <a:ext cx="2457450" cy="625475"/>
            <a:chOff x="4920" y="7506"/>
            <a:chExt cx="3870" cy="984"/>
          </a:xfrm>
        </p:grpSpPr>
        <p:grpSp>
          <p:nvGrpSpPr>
            <p:cNvPr id="6" name="Group 4"/>
            <p:cNvGrpSpPr>
              <a:grpSpLocks/>
            </p:cNvGrpSpPr>
            <p:nvPr/>
          </p:nvGrpSpPr>
          <p:grpSpPr bwMode="auto">
            <a:xfrm>
              <a:off x="4995" y="7506"/>
              <a:ext cx="3690" cy="679"/>
              <a:chOff x="4995" y="6076"/>
              <a:chExt cx="3690" cy="679"/>
            </a:xfrm>
          </p:grpSpPr>
          <p:grpSp>
            <p:nvGrpSpPr>
              <p:cNvPr id="9" name="Group 7"/>
              <p:cNvGrpSpPr>
                <a:grpSpLocks/>
              </p:cNvGrpSpPr>
              <p:nvPr/>
            </p:nvGrpSpPr>
            <p:grpSpPr bwMode="auto">
              <a:xfrm>
                <a:off x="4995" y="6323"/>
                <a:ext cx="3690" cy="420"/>
                <a:chOff x="4995" y="6323"/>
                <a:chExt cx="3690" cy="420"/>
              </a:xfrm>
            </p:grpSpPr>
            <p:sp>
              <p:nvSpPr>
                <p:cNvPr id="12" name="AutoShape 15"/>
                <p:cNvSpPr>
                  <a:spLocks noChangeShapeType="1"/>
                </p:cNvSpPr>
                <p:nvPr/>
              </p:nvSpPr>
              <p:spPr bwMode="auto">
                <a:xfrm>
                  <a:off x="6825" y="6450"/>
                  <a:ext cx="855" cy="18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13" name="AutoShape 14"/>
                <p:cNvSpPr>
                  <a:spLocks noChangeShapeType="1"/>
                </p:cNvSpPr>
                <p:nvPr/>
              </p:nvSpPr>
              <p:spPr bwMode="auto">
                <a:xfrm flipH="1">
                  <a:off x="6015" y="6450"/>
                  <a:ext cx="810" cy="18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grpSp>
              <p:nvGrpSpPr>
                <p:cNvPr id="14" name="Group 8"/>
                <p:cNvGrpSpPr>
                  <a:grpSpLocks/>
                </p:cNvGrpSpPr>
                <p:nvPr/>
              </p:nvGrpSpPr>
              <p:grpSpPr bwMode="auto">
                <a:xfrm>
                  <a:off x="4995" y="6323"/>
                  <a:ext cx="3690" cy="420"/>
                  <a:chOff x="4995" y="6315"/>
                  <a:chExt cx="3690" cy="420"/>
                </a:xfrm>
              </p:grpSpPr>
              <p:grpSp>
                <p:nvGrpSpPr>
                  <p:cNvPr id="15" name="Group 11"/>
                  <p:cNvGrpSpPr>
                    <a:grpSpLocks/>
                  </p:cNvGrpSpPr>
                  <p:nvPr/>
                </p:nvGrpSpPr>
                <p:grpSpPr bwMode="auto">
                  <a:xfrm>
                    <a:off x="4995" y="6315"/>
                    <a:ext cx="3690" cy="420"/>
                    <a:chOff x="4995" y="6315"/>
                    <a:chExt cx="3690" cy="420"/>
                  </a:xfrm>
                </p:grpSpPr>
                <p:sp>
                  <p:nvSpPr>
                    <p:cNvPr id="18" name="AutoShape 1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840" y="6315"/>
                      <a:ext cx="1845" cy="420"/>
                    </a:xfrm>
                    <a:prstGeom prst="straightConnector1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9" name="AutoShape 12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995" y="6315"/>
                      <a:ext cx="1845" cy="420"/>
                    </a:xfrm>
                    <a:prstGeom prst="straightConnector1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GB"/>
                    </a:p>
                  </p:txBody>
                </p:sp>
              </p:grpSp>
              <p:sp>
                <p:nvSpPr>
                  <p:cNvPr id="16" name="AutoShape 1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695" y="6525"/>
                    <a:ext cx="0" cy="105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GB"/>
                  </a:p>
                </p:txBody>
              </p:sp>
              <p:sp>
                <p:nvSpPr>
                  <p:cNvPr id="17" name="AutoShape 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6009" y="6525"/>
                    <a:ext cx="0" cy="105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GB"/>
                  </a:p>
                </p:txBody>
              </p:sp>
            </p:grpSp>
          </p:grpSp>
          <p:sp>
            <p:nvSpPr>
              <p:cNvPr id="10" name="Text Box 2"/>
              <p:cNvSpPr txBox="1">
                <a:spLocks noChangeArrowheads="1"/>
              </p:cNvSpPr>
              <p:nvPr/>
            </p:nvSpPr>
            <p:spPr bwMode="auto">
              <a:xfrm>
                <a:off x="7008" y="6076"/>
                <a:ext cx="690" cy="6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GB" altLang="en-US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2%</a:t>
                </a:r>
                <a:endParaRPr kumimoji="0" lang="en-GB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" name="Text Box 2"/>
              <p:cNvSpPr txBox="1">
                <a:spLocks noChangeArrowheads="1"/>
              </p:cNvSpPr>
              <p:nvPr/>
            </p:nvSpPr>
            <p:spPr bwMode="auto">
              <a:xfrm>
                <a:off x="6152" y="6084"/>
                <a:ext cx="690" cy="6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GB" altLang="en-US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2%</a:t>
                </a:r>
                <a:endParaRPr kumimoji="0" lang="en-GB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7" name="AutoShape 3"/>
            <p:cNvSpPr>
              <a:spLocks noChangeShapeType="1"/>
            </p:cNvSpPr>
            <p:nvPr/>
          </p:nvSpPr>
          <p:spPr bwMode="auto">
            <a:xfrm>
              <a:off x="8700" y="8173"/>
              <a:ext cx="90" cy="31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" name="AutoShape 2"/>
            <p:cNvSpPr>
              <a:spLocks noChangeShapeType="1"/>
            </p:cNvSpPr>
            <p:nvPr/>
          </p:nvSpPr>
          <p:spPr bwMode="auto">
            <a:xfrm flipH="1">
              <a:off x="4920" y="8173"/>
              <a:ext cx="90" cy="25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364379" y="839522"/>
            <a:ext cx="3526971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kumimoji="0" lang="en-GB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GB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   </a:t>
            </a:r>
            <a:r>
              <a:rPr kumimoji="0" lang="en-GB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Rural     </a:t>
            </a:r>
            <a:r>
              <a:rPr kumimoji="0" lang="en-GB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ar-IQ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في الطرق الخارجية</a:t>
            </a:r>
            <a:r>
              <a:rPr kumimoji="0" lang="en-GB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kumimoji="0" lang="en-GB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504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640</TotalTime>
  <Words>551</Words>
  <Application>Microsoft Office PowerPoint</Application>
  <PresentationFormat>Custom</PresentationFormat>
  <Paragraphs>188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Highway Pavement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UoB IT Services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Maha Al-Mumaiz</dc:creator>
  <cp:lastModifiedBy>Abeer Jameel</cp:lastModifiedBy>
  <cp:revision>40</cp:revision>
  <dcterms:created xsi:type="dcterms:W3CDTF">2020-04-30T12:10:49Z</dcterms:created>
  <dcterms:modified xsi:type="dcterms:W3CDTF">2020-05-03T05:07:54Z</dcterms:modified>
</cp:coreProperties>
</file>