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10"/>
  </p:notesMasterIdLst>
  <p:sldIdLst>
    <p:sldId id="276" r:id="rId2"/>
    <p:sldId id="285" r:id="rId3"/>
    <p:sldId id="280" r:id="rId4"/>
    <p:sldId id="281" r:id="rId5"/>
    <p:sldId id="286" r:id="rId6"/>
    <p:sldId id="287" r:id="rId7"/>
    <p:sldId id="288" r:id="rId8"/>
    <p:sldId id="28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434" autoAdjust="0"/>
  </p:normalViewPr>
  <p:slideViewPr>
    <p:cSldViewPr>
      <p:cViewPr>
        <p:scale>
          <a:sx n="80" d="100"/>
          <a:sy n="80" d="100"/>
        </p:scale>
        <p:origin x="3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ater%20resources%20lessons\Mass%20curve\Flow%20mass%20curve%20metho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87813893505529"/>
          <c:y val="3.1609195402298854E-2"/>
          <c:w val="0.80222797409839353"/>
          <c:h val="0.84079509457869495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Mar.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xVal>
          <c:yVal>
            <c:numRef>
              <c:f>Sheet1!$E$2:$E$13</c:f>
              <c:numCache>
                <c:formatCode>General</c:formatCode>
                <c:ptCount val="12"/>
                <c:pt idx="0">
                  <c:v>1860</c:v>
                </c:pt>
                <c:pt idx="1">
                  <c:v>3120</c:v>
                </c:pt>
                <c:pt idx="2">
                  <c:v>4205</c:v>
                </c:pt>
                <c:pt idx="3">
                  <c:v>4955</c:v>
                </c:pt>
                <c:pt idx="4">
                  <c:v>5420</c:v>
                </c:pt>
                <c:pt idx="5">
                  <c:v>6080</c:v>
                </c:pt>
                <c:pt idx="6">
                  <c:v>7630</c:v>
                </c:pt>
                <c:pt idx="7">
                  <c:v>10110</c:v>
                </c:pt>
                <c:pt idx="8">
                  <c:v>13260</c:v>
                </c:pt>
                <c:pt idx="9">
                  <c:v>16050</c:v>
                </c:pt>
                <c:pt idx="10">
                  <c:v>18450</c:v>
                </c:pt>
                <c:pt idx="11">
                  <c:v>20620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Sheet1!$B$17:$B$19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Sheet1!$C$17:$C$19</c:f>
              <c:numCache>
                <c:formatCode>General</c:formatCode>
                <c:ptCount val="3"/>
                <c:pt idx="0">
                  <c:v>3120</c:v>
                </c:pt>
                <c:pt idx="1">
                  <c:v>5552</c:v>
                </c:pt>
                <c:pt idx="2">
                  <c:v>12848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744488"/>
        <c:axId val="301751936"/>
      </c:scatterChart>
      <c:valAx>
        <c:axId val="30174448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751936"/>
        <c:crosses val="autoZero"/>
        <c:crossBetween val="midCat"/>
        <c:majorUnit val="1"/>
      </c:valAx>
      <c:valAx>
        <c:axId val="30175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Y=</a:t>
                </a:r>
                <a:r>
                  <a:rPr lang="en-US" b="1" baseline="0"/>
                  <a:t> volume (m3/day)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2.768166089965398E-2"/>
              <c:y val="0.32523938817992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744488"/>
        <c:crosses val="autoZero"/>
        <c:crossBetween val="midCat"/>
        <c:majorUnit val="2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8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9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2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6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305800" cy="1295400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Flow mass curve method</a:t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and Arithmetic method </a:t>
            </a:r>
            <a:endParaRPr kumimoji="1" lang="ar-IQ" sz="44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r="11860" b="32222"/>
          <a:stretch/>
        </p:blipFill>
        <p:spPr>
          <a:xfrm>
            <a:off x="1066800" y="0"/>
            <a:ext cx="6781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2222" r="7283" b="12222"/>
          <a:stretch/>
        </p:blipFill>
        <p:spPr>
          <a:xfrm>
            <a:off x="1143000" y="152400"/>
            <a:ext cx="7315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t="6667" r="9767" b="4445"/>
          <a:stretch/>
        </p:blipFill>
        <p:spPr>
          <a:xfrm>
            <a:off x="914400" y="228600"/>
            <a:ext cx="6858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2177"/>
              </p:ext>
            </p:extLst>
          </p:nvPr>
        </p:nvGraphicFramePr>
        <p:xfrm>
          <a:off x="1143000" y="457200"/>
          <a:ext cx="6705601" cy="304863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086016"/>
                <a:gridCol w="1388092"/>
                <a:gridCol w="1640692"/>
                <a:gridCol w="2590801"/>
              </a:tblGrid>
              <a:tr h="3771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Given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Calculation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 =Time (Month)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 (volume/time)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V=Volume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= Q x 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Accumulative of volumes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Y=∑V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V1 + V2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V1 + V2 + V3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Qn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V1 + V2 + V3+…+</a:t>
                      </a:r>
                      <a:r>
                        <a:rPr lang="en-US" sz="1400" dirty="0" err="1">
                          <a:effectLst/>
                        </a:rPr>
                        <a:t>Vn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3779208"/>
            <a:ext cx="8991600" cy="307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 t verse 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= 2 month = 60.8 days.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 two point  P1 &amp; P2 where p1 the first point of the inflow Q greater the demand (D).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So p1 = (t1, y1)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 calculate p2 (t2, y2) such that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t2 = t1 +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= t1 +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 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   y2 = y1 + D *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t= y1 + D * 60.8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Locate the points p1 and p2 on the graph and connect between them to draw the line L = p1p2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the maximum distance between the line L and the tangent line of the curve L’ to be the minimum required storage 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 S = y3 – y4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48708"/>
              </p:ext>
            </p:extLst>
          </p:nvPr>
        </p:nvGraphicFramePr>
        <p:xfrm>
          <a:off x="2362200" y="777153"/>
          <a:ext cx="5257800" cy="30480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51560"/>
                <a:gridCol w="1051560"/>
                <a:gridCol w="1051560"/>
                <a:gridCol w="1051560"/>
                <a:gridCol w="105156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Mar.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April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June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July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Aug.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Sept.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13260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Oct.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Nov.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Dec.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20620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533400"/>
            <a:ext cx="178529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038600"/>
            <a:ext cx="7924800" cy="1878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D= 40 m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P1 (3, 4205)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 calculate p2 (t2, y2) such that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t2 = t1 +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=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= 5    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   y2 = y1 + D *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t=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4205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60.8= 6637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52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228600"/>
            <a:ext cx="2514600" cy="41177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D= 40 m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P1 (3, 4205)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 calculate p2 (t2, y2) such that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t2 = t1 +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=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= 5    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   y2 = y1 + D *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4205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60.8= 6637</a:t>
            </a:r>
          </a:p>
          <a:p>
            <a:pPr marL="27432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y3 = 8,300  &amp; y4 =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6,200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= y3 – y4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so, S= 8,300 - 6,200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= 2100 m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2100*24*60*60 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2100*86,400</a:t>
            </a:r>
          </a:p>
          <a:p>
            <a:pPr marL="27432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181,440,000 m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1600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111370"/>
              </p:ext>
            </p:extLst>
          </p:nvPr>
        </p:nvGraphicFramePr>
        <p:xfrm>
          <a:off x="2583872" y="228600"/>
          <a:ext cx="625532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1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t="3332" r="4232" b="10001"/>
          <a:stretch/>
        </p:blipFill>
        <p:spPr>
          <a:xfrm>
            <a:off x="1752600" y="228600"/>
            <a:ext cx="5791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5142</TotalTime>
  <Words>234</Words>
  <Application>Microsoft Office PowerPoint</Application>
  <PresentationFormat>On-screen Show (4:3)</PresentationFormat>
  <Paragraphs>138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Tahoma</vt:lpstr>
      <vt:lpstr>Times New Roman</vt:lpstr>
      <vt:lpstr>Wingdings 3</vt:lpstr>
      <vt:lpstr>Wisp</vt:lpstr>
      <vt:lpstr> Flow mass curve method and Arithmetic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Dr. ssmj</cp:lastModifiedBy>
  <cp:revision>88</cp:revision>
  <dcterms:created xsi:type="dcterms:W3CDTF">2003-10-21T03:30:57Z</dcterms:created>
  <dcterms:modified xsi:type="dcterms:W3CDTF">2020-04-23T23:48:03Z</dcterms:modified>
</cp:coreProperties>
</file>