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AA798-CE1F-46C5-92F1-DB85BA762A2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0828-CF54-4379-B1E5-29BB8EFCF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0828-CF54-4379-B1E5-29BB8EFCF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9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0828-CF54-4379-B1E5-29BB8EFCF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5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02F0F2-87A3-400C-A9F4-C3380EB1A2F2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7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1DFD-27DF-4535-9B7E-7413531C51A6}" type="datetime1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10C-5D14-4D49-9DEE-6C9759F08BE0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6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2FD-BAE2-4D93-9585-0545B51F0DC8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9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648F-335D-4284-82D6-99F303AE1221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5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A967-EAF1-4042-A7A4-EB63E2DBCE0D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9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EFF5-D90B-4439-8B06-259918A4CF9B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2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B577-EBD8-4781-B70C-5693D94486E4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5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D0DF-E4E4-4786-8C11-18FF6468A1A9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F389-AD4E-4977-93C3-F491D31DC247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7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C4B8-EA90-40DE-AA42-62830CB13EE8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8AD4-3A47-4AFB-97B6-6DAB7E147285}" type="datetime1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8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34F-F864-48E5-960A-774BC9984CA5}" type="datetime1">
              <a:rPr lang="en-GB" smtClean="0"/>
              <a:t>19/04/2020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2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64AB-90ED-4E68-BC9A-950A0CBD5BC2}" type="datetime1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9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AFCF-8E04-470C-AFA9-0CA385675AD9}" type="datetime1">
              <a:rPr lang="en-GB" smtClean="0"/>
              <a:t>19/04/2020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8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E59-8ECF-4D7E-91BD-7736E2C9A560}" type="datetime1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0C94-2841-4393-AA79-65EBF322B973}" type="datetime1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6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0CEE25-689A-447A-A093-A3CF066C9B8B}" type="datetime1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7D7D30-628B-41B8-BBF3-F8BD3C894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Scientific Research and Research Methods </a:t>
            </a: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en-GB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</a:t>
            </a:r>
          </a:p>
          <a:p>
            <a:r>
              <a:rPr lang="en-GB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Assistant Professor </a:t>
            </a:r>
          </a:p>
          <a:p>
            <a:r>
              <a:rPr lang="en-GB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Raouf Mahmood </a:t>
            </a:r>
            <a:endParaRPr lang="en-GB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9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Common Conceptions/Misconceptions About Scientific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985"/>
            <a:ext cx="9601196" cy="373487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Experimental </a:t>
            </a:r>
            <a:r>
              <a:rPr lang="en-GB" b="1" dirty="0">
                <a:solidFill>
                  <a:srgbClr val="FF0000"/>
                </a:solidFill>
              </a:rPr>
              <a:t>research is more “scientific” than descriptive or qualitative research… </a:t>
            </a:r>
            <a:endParaRPr lang="en-GB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A </a:t>
            </a:r>
            <a:r>
              <a:rPr lang="en-GB" b="1" dirty="0">
                <a:solidFill>
                  <a:srgbClr val="FF0000"/>
                </a:solidFill>
              </a:rPr>
              <a:t>study is </a:t>
            </a:r>
            <a:r>
              <a:rPr lang="en-GB" b="1" dirty="0" smtClean="0">
                <a:solidFill>
                  <a:srgbClr val="FF0000"/>
                </a:solidFill>
              </a:rPr>
              <a:t>considered </a:t>
            </a:r>
            <a:r>
              <a:rPr lang="en-GB" b="1" dirty="0">
                <a:solidFill>
                  <a:srgbClr val="FF0000"/>
                </a:solidFill>
              </a:rPr>
              <a:t>to be “scientific” when: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O  </a:t>
            </a:r>
            <a:r>
              <a:rPr lang="en-GB" b="1" dirty="0" smtClean="0"/>
              <a:t>There </a:t>
            </a:r>
            <a:r>
              <a:rPr lang="en-GB" b="1" dirty="0"/>
              <a:t>are a clear set of testable questions underlying the design;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O </a:t>
            </a:r>
            <a:r>
              <a:rPr lang="en-GB" b="1" dirty="0" smtClean="0"/>
              <a:t>The </a:t>
            </a:r>
            <a:r>
              <a:rPr lang="en-GB" b="1" dirty="0"/>
              <a:t>methods are appropriate to answer the questions and falsify competing hypotheses and answers;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O </a:t>
            </a:r>
            <a:r>
              <a:rPr lang="en-GB" b="1" dirty="0" smtClean="0"/>
              <a:t>The </a:t>
            </a:r>
            <a:r>
              <a:rPr lang="en-GB" b="1" dirty="0"/>
              <a:t>study is explicitly linked to theory and previous research;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O </a:t>
            </a:r>
            <a:r>
              <a:rPr lang="en-GB" b="1" dirty="0" smtClean="0"/>
              <a:t>The </a:t>
            </a:r>
            <a:r>
              <a:rPr lang="en-GB" b="1" dirty="0"/>
              <a:t>data are </a:t>
            </a:r>
            <a:r>
              <a:rPr lang="en-GB" b="1" dirty="0" err="1"/>
              <a:t>analyzed</a:t>
            </a:r>
            <a:r>
              <a:rPr lang="en-GB" b="1" dirty="0"/>
              <a:t> systematically and with the appropriate tools;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O </a:t>
            </a:r>
            <a:r>
              <a:rPr lang="en-GB" b="1" dirty="0" smtClean="0"/>
              <a:t>The </a:t>
            </a:r>
            <a:r>
              <a:rPr lang="en-GB" b="1" dirty="0"/>
              <a:t>data are made available for review and criticism.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Research </a:t>
            </a:r>
            <a:r>
              <a:rPr lang="en-GB" b="1" dirty="0">
                <a:solidFill>
                  <a:srgbClr val="FF0000"/>
                </a:solidFill>
              </a:rPr>
              <a:t>in education is fundamentally different than in the “hard” sciences.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Basic Elements of the Scientific Methods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21228"/>
            <a:ext cx="9601196" cy="35221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Types of Scientific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56041"/>
            <a:ext cx="9601196" cy="138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4015267"/>
            <a:ext cx="9601195" cy="1866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Scientific Method of Research: </a:t>
            </a:r>
            <a:r>
              <a:rPr lang="en-GB" b="1" i="1" u="sng" dirty="0"/>
              <a:t>Four Steps:</a:t>
            </a:r>
            <a:r>
              <a:rPr lang="en-GB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66778"/>
            <a:ext cx="9601196" cy="34090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Observation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59865"/>
            <a:ext cx="9741793" cy="3430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Hypothesis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2434107"/>
            <a:ext cx="9711740" cy="34737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Hypothesis</a:t>
            </a:r>
            <a:r>
              <a:rPr lang="en-GB" b="1" dirty="0" smtClean="0"/>
              <a:t>(Continuation…)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79658"/>
            <a:ext cx="9601196" cy="34746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Experimental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2491"/>
            <a:ext cx="9601196" cy="33242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4. Predictions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46986"/>
            <a:ext cx="9601196" cy="37109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Mathematical Models: Empirical vs. Deterministic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59865"/>
            <a:ext cx="9601196" cy="35551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Lecture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What is Scientific Research? </a:t>
            </a:r>
            <a:endParaRPr lang="en-GB" dirty="0"/>
          </a:p>
          <a:p>
            <a:r>
              <a:rPr lang="en-GB" b="1" dirty="0" smtClean="0"/>
              <a:t>Fundamental </a:t>
            </a:r>
            <a:r>
              <a:rPr lang="en-GB" b="1" dirty="0"/>
              <a:t>Principles of Scientific Research? </a:t>
            </a:r>
            <a:endParaRPr lang="en-GB" dirty="0"/>
          </a:p>
          <a:p>
            <a:r>
              <a:rPr lang="en-GB" b="1" dirty="0" smtClean="0"/>
              <a:t>Common </a:t>
            </a:r>
            <a:r>
              <a:rPr lang="en-GB" b="1" dirty="0"/>
              <a:t>Conceptions/Misconceptions About Scientific Research </a:t>
            </a:r>
            <a:endParaRPr lang="en-GB" dirty="0"/>
          </a:p>
          <a:p>
            <a:r>
              <a:rPr lang="en-GB" b="1" dirty="0" smtClean="0"/>
              <a:t>Basic </a:t>
            </a:r>
            <a:r>
              <a:rPr lang="en-GB" b="1" dirty="0"/>
              <a:t>Elements of the Scientific Methods </a:t>
            </a:r>
            <a:endParaRPr lang="en-GB" dirty="0"/>
          </a:p>
          <a:p>
            <a:r>
              <a:rPr lang="en-GB" b="1" dirty="0" smtClean="0"/>
              <a:t>Scientific </a:t>
            </a:r>
            <a:r>
              <a:rPr lang="en-GB" b="1" dirty="0"/>
              <a:t>Method of Research: </a:t>
            </a:r>
            <a:r>
              <a:rPr lang="en-GB" i="1" u="sng" dirty="0"/>
              <a:t>Four Steps</a:t>
            </a:r>
            <a:r>
              <a:rPr lang="en-GB" dirty="0"/>
              <a:t>: </a:t>
            </a:r>
          </a:p>
          <a:p>
            <a:r>
              <a:rPr lang="en-GB" b="1" dirty="0" smtClean="0"/>
              <a:t>Understanding </a:t>
            </a:r>
            <a:r>
              <a:rPr lang="en-GB" b="1" dirty="0"/>
              <a:t>of Methodology and Methods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74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Understanding of Methodology and Methods: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2434107"/>
            <a:ext cx="9763125" cy="369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Method?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46986"/>
            <a:ext cx="9601196" cy="3644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Basic consideration!!!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59865"/>
            <a:ext cx="9601196" cy="35545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Quantitative </a:t>
            </a:r>
            <a:r>
              <a:rPr lang="en-GB" b="1" dirty="0" err="1" smtClean="0"/>
              <a:t>vs</a:t>
            </a:r>
            <a:r>
              <a:rPr lang="en-GB" b="1" dirty="0" smtClean="0"/>
              <a:t> Qualitative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2434107"/>
            <a:ext cx="9839458" cy="3539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Quantitative </a:t>
            </a:r>
            <a:r>
              <a:rPr lang="en-GB" b="1" dirty="0" err="1"/>
              <a:t>vs</a:t>
            </a:r>
            <a:r>
              <a:rPr lang="en-GB" b="1" dirty="0"/>
              <a:t> Qualitative Methods</a:t>
            </a:r>
            <a:r>
              <a:rPr lang="en-GB" b="1" dirty="0" smtClean="0"/>
              <a:t>(Continuation…)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459865"/>
            <a:ext cx="9601195" cy="35288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</a:t>
            </a:r>
            <a:endParaRPr lang="en-GB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GB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Asst</a:t>
            </a:r>
            <a:r>
              <a:rPr lang="en-GB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GB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Prof. Dr. Raouf Mahmood Raouf</a:t>
            </a:r>
            <a:endParaRPr lang="en-GB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Scientific Research?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Definition: Scientific </a:t>
            </a:r>
            <a:r>
              <a:rPr lang="en-GB" b="1" dirty="0"/>
              <a:t>research </a:t>
            </a:r>
            <a:r>
              <a:rPr lang="en-GB" dirty="0"/>
              <a:t>is the systematic investigation of </a:t>
            </a:r>
            <a:r>
              <a:rPr lang="en-GB" b="1" dirty="0"/>
              <a:t>scientific </a:t>
            </a:r>
            <a:r>
              <a:rPr lang="en-GB" dirty="0"/>
              <a:t>theories and hypotheses. </a:t>
            </a:r>
            <a:endParaRPr lang="en-GB" dirty="0" smtClean="0"/>
          </a:p>
          <a:p>
            <a:r>
              <a:rPr lang="en-GB" b="1" dirty="0"/>
              <a:t>A process of </a:t>
            </a:r>
            <a:r>
              <a:rPr lang="en-GB" b="1" dirty="0" smtClean="0"/>
              <a:t>hard mental </a:t>
            </a:r>
            <a:r>
              <a:rPr lang="en-GB" b="1" dirty="0"/>
              <a:t>based on interactions among theories methods, and </a:t>
            </a:r>
            <a:r>
              <a:rPr lang="en-GB" b="1" dirty="0" smtClean="0"/>
              <a:t>findings. </a:t>
            </a:r>
            <a:endParaRPr lang="en-GB" dirty="0"/>
          </a:p>
          <a:p>
            <a:r>
              <a:rPr lang="en-GB" b="1" dirty="0" smtClean="0"/>
              <a:t>Builds </a:t>
            </a:r>
            <a:r>
              <a:rPr lang="en-GB" b="1" dirty="0"/>
              <a:t>on understanding derived from the objective testing of models or </a:t>
            </a:r>
            <a:r>
              <a:rPr lang="en-GB" b="1" dirty="0" smtClean="0"/>
              <a:t>theories. </a:t>
            </a:r>
            <a:endParaRPr lang="en-GB" dirty="0"/>
          </a:p>
          <a:p>
            <a:r>
              <a:rPr lang="en-GB" b="1" dirty="0" smtClean="0"/>
              <a:t>Accumulation </a:t>
            </a:r>
            <a:r>
              <a:rPr lang="en-GB" b="1" dirty="0"/>
              <a:t>of scientific knowledge is laborious, plodding, circuitous, and </a:t>
            </a:r>
            <a:r>
              <a:rPr lang="en-GB" b="1" dirty="0" smtClean="0"/>
              <a:t>indirect. </a:t>
            </a:r>
            <a:endParaRPr lang="en-GB" dirty="0"/>
          </a:p>
          <a:p>
            <a:r>
              <a:rPr lang="en-GB" b="1" dirty="0" smtClean="0"/>
              <a:t>Scientific </a:t>
            </a:r>
            <a:r>
              <a:rPr lang="en-GB" b="1" dirty="0"/>
              <a:t>knowledge is developed and improved through critique contested findings, replication, and </a:t>
            </a:r>
            <a:r>
              <a:rPr lang="en-GB" b="1" dirty="0" smtClean="0"/>
              <a:t>convergence. </a:t>
            </a:r>
            <a:endParaRPr lang="en-GB" dirty="0"/>
          </a:p>
          <a:p>
            <a:r>
              <a:rPr lang="en-GB" b="1" dirty="0" smtClean="0"/>
              <a:t>Scientific </a:t>
            </a:r>
            <a:r>
              <a:rPr lang="en-GB" b="1" dirty="0"/>
              <a:t>knowledge is developed through sustained </a:t>
            </a:r>
            <a:r>
              <a:rPr lang="en-GB" b="1" dirty="0" smtClean="0"/>
              <a:t>efforts. </a:t>
            </a:r>
            <a:endParaRPr lang="en-GB" dirty="0"/>
          </a:p>
          <a:p>
            <a:r>
              <a:rPr lang="en-GB" b="1" dirty="0" smtClean="0"/>
              <a:t>Scientific </a:t>
            </a:r>
            <a:r>
              <a:rPr lang="en-GB" b="1" dirty="0"/>
              <a:t>inquiry must be guided by fundamental principles.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Fundamental Principles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1.  Ask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significant questions that can be answered empirically.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“</a:t>
            </a:r>
            <a:r>
              <a:rPr lang="en-GB" b="1" dirty="0"/>
              <a:t>The formulation of a problem is often more essential than </a:t>
            </a:r>
            <a:r>
              <a:rPr lang="en-GB" b="1" dirty="0" err="1"/>
              <a:t>it‟s</a:t>
            </a:r>
            <a:r>
              <a:rPr lang="en-GB" b="1" dirty="0"/>
              <a:t> solution, which may be merely a matter of mathematical or experimental skill. To raise new questions, new possibilities, to regard old questions from a new angle, requires creative imagination and marks real advance in science” (Einstein &amp; </a:t>
            </a:r>
            <a:r>
              <a:rPr lang="en-GB" b="1" dirty="0" err="1"/>
              <a:t>Infeld</a:t>
            </a:r>
            <a:r>
              <a:rPr lang="en-GB" b="1" dirty="0"/>
              <a:t>, 1938);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The </a:t>
            </a:r>
            <a:r>
              <a:rPr lang="en-GB" b="1" dirty="0"/>
              <a:t>research questions must be asked in a way that allows for empirical investigation.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1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Fundamental Principles </a:t>
            </a:r>
            <a:r>
              <a:rPr lang="en-GB" b="1" dirty="0" smtClean="0"/>
              <a:t>(Continuation</a:t>
            </a:r>
            <a:r>
              <a:rPr lang="en-GB" b="1" dirty="0"/>
              <a:t>… 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2. 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Link research to relevant theory. 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Scientific </a:t>
            </a:r>
            <a:r>
              <a:rPr lang="en-GB" b="1" dirty="0"/>
              <a:t>research can be </a:t>
            </a:r>
            <a:r>
              <a:rPr lang="en-GB" b="1" dirty="0">
                <a:solidFill>
                  <a:srgbClr val="FF0000"/>
                </a:solidFill>
              </a:rPr>
              <a:t>guided by a conceptual framework model</a:t>
            </a:r>
            <a:r>
              <a:rPr lang="en-GB" b="1" dirty="0"/>
              <a:t>, or </a:t>
            </a:r>
            <a:r>
              <a:rPr lang="en-GB" b="1" dirty="0">
                <a:solidFill>
                  <a:srgbClr val="FF0000"/>
                </a:solidFill>
              </a:rPr>
              <a:t>theory</a:t>
            </a:r>
            <a:r>
              <a:rPr lang="en-GB" b="1" dirty="0"/>
              <a:t> that generates questions to be asked or answers to the questions posed;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Theory </a:t>
            </a:r>
            <a:r>
              <a:rPr lang="en-GB" b="1" dirty="0"/>
              <a:t>drives the research question, the use of methods, and the interpretation of results.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2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Fundamental Principles </a:t>
            </a:r>
            <a:r>
              <a:rPr lang="en-GB" b="1" dirty="0" smtClean="0"/>
              <a:t>(Continuation</a:t>
            </a:r>
            <a:r>
              <a:rPr lang="en-GB" b="1" dirty="0"/>
              <a:t>… 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>
                <a:solidFill>
                  <a:schemeClr val="accent6">
                    <a:lumMod val="75000"/>
                  </a:schemeClr>
                </a:solidFill>
              </a:rPr>
              <a:t>3. Select </a:t>
            </a:r>
            <a:r>
              <a:rPr lang="en-GB" sz="3400" b="1" dirty="0">
                <a:solidFill>
                  <a:schemeClr val="accent6">
                    <a:lumMod val="75000"/>
                  </a:schemeClr>
                </a:solidFill>
              </a:rPr>
              <a:t>and apply research designs and methods that permit direct investigation of the question.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The honesty </a:t>
            </a:r>
            <a:r>
              <a:rPr lang="en-GB" b="1" dirty="0"/>
              <a:t>of any research study is predicated initially on several major elements: 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The </a:t>
            </a:r>
            <a:r>
              <a:rPr lang="en-GB" b="1" dirty="0"/>
              <a:t>suitability of the proposed research design or methodology to address the specific questions posed by the </a:t>
            </a:r>
            <a:r>
              <a:rPr lang="en-GB" b="1" dirty="0" smtClean="0"/>
              <a:t>study</a:t>
            </a:r>
            <a:r>
              <a:rPr lang="en-GB" b="1" dirty="0"/>
              <a:t>.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The </a:t>
            </a:r>
            <a:r>
              <a:rPr lang="en-GB" b="1" dirty="0"/>
              <a:t>scientific </a:t>
            </a:r>
            <a:r>
              <a:rPr lang="en-GB" b="1" dirty="0" smtClean="0"/>
              <a:t>accuracy </a:t>
            </a:r>
            <a:r>
              <a:rPr lang="en-GB" b="1" dirty="0"/>
              <a:t>by which the methodology is </a:t>
            </a:r>
            <a:r>
              <a:rPr lang="en-GB" b="1" dirty="0" smtClean="0"/>
              <a:t>applied.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The dependability </a:t>
            </a:r>
            <a:r>
              <a:rPr lang="en-GB" b="1" dirty="0"/>
              <a:t>of any research study is predicated initially on several major elements (</a:t>
            </a:r>
            <a:r>
              <a:rPr lang="en-GB" b="1" dirty="0" err="1"/>
              <a:t>cont‟d</a:t>
            </a:r>
            <a:r>
              <a:rPr lang="en-GB" b="1" dirty="0"/>
              <a:t>): 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The </a:t>
            </a:r>
            <a:r>
              <a:rPr lang="en-GB" b="1" dirty="0"/>
              <a:t>link between question and methodology must be clear and justified; 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Detailed </a:t>
            </a:r>
            <a:r>
              <a:rPr lang="en-GB" b="1" dirty="0"/>
              <a:t>description of the method, measures, data collection procedures, data analyses, and subjects must be available to permit replication.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7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Fundamental Principles </a:t>
            </a:r>
            <a:r>
              <a:rPr lang="en-GB" b="1" dirty="0" smtClean="0"/>
              <a:t>(Continuation…)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4. Provide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 coherent and explicit chain of reasoning that can be replicated.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What </a:t>
            </a:r>
            <a:r>
              <a:rPr lang="en-GB" b="1" dirty="0"/>
              <a:t>assumptions underlying the inferences were made? Were they clearly stated and justified?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How </a:t>
            </a:r>
            <a:r>
              <a:rPr lang="en-GB" b="1" dirty="0"/>
              <a:t>was evidence judged to be relevant?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How </a:t>
            </a:r>
            <a:r>
              <a:rPr lang="en-GB" b="1" dirty="0"/>
              <a:t>were alternative, competing hypotheses, and explanations identified, considered, and accounted for (accepted or discarded</a:t>
            </a:r>
            <a:r>
              <a:rPr lang="en-GB" b="1" dirty="0" smtClean="0"/>
              <a:t>)?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0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Fundamental Principles </a:t>
            </a:r>
            <a:r>
              <a:rPr lang="en-GB" b="1" dirty="0" smtClean="0"/>
              <a:t>(Continuation…)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Replicate and generalize across studies.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Internal </a:t>
            </a:r>
            <a:r>
              <a:rPr lang="en-GB" b="1" dirty="0">
                <a:solidFill>
                  <a:srgbClr val="FF0000"/>
                </a:solidFill>
              </a:rPr>
              <a:t>Validity: </a:t>
            </a:r>
            <a:r>
              <a:rPr lang="en-GB" b="1" dirty="0"/>
              <a:t>The observations made are consistent an generalize from one observer to another, from one task to a parallel task from one measurement occasion to anther occasion. 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 Statistical </a:t>
            </a:r>
            <a:r>
              <a:rPr lang="en-GB" b="1" dirty="0"/>
              <a:t>methods – e.g. correlation; 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Non-statistical </a:t>
            </a:r>
            <a:r>
              <a:rPr lang="en-GB" b="1" dirty="0"/>
              <a:t>methods – e.g. triangulation, comparative analysis.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External </a:t>
            </a:r>
            <a:r>
              <a:rPr lang="en-GB" b="1" dirty="0">
                <a:solidFill>
                  <a:srgbClr val="FF0000"/>
                </a:solidFill>
              </a:rPr>
              <a:t>Validity: </a:t>
            </a:r>
            <a:r>
              <a:rPr lang="en-GB" b="1" dirty="0"/>
              <a:t>The extent to which the treatment conditions and participant population reflect the “world” to which generalization is desired.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Fundamental Principles </a:t>
            </a:r>
            <a:r>
              <a:rPr lang="en-GB" b="1" dirty="0" smtClean="0"/>
              <a:t>(Continuation</a:t>
            </a:r>
            <a:r>
              <a:rPr lang="en-GB" b="1" dirty="0"/>
              <a:t>… 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Report research publicly to encourage professional scrutiny, critique and replication.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Criticism</a:t>
            </a:r>
            <a:r>
              <a:rPr lang="en-GB" b="1" dirty="0" smtClean="0"/>
              <a:t> </a:t>
            </a:r>
            <a:r>
              <a:rPr lang="en-GB" b="1" dirty="0"/>
              <a:t>is essential to scientific progress;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The </a:t>
            </a:r>
            <a:r>
              <a:rPr lang="en-GB" b="1" dirty="0"/>
              <a:t>extent to which new findings can be reviewed contested, and accepted or rejected by scientific peers depends upon accurate, comprehensive, and accessible records of: 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  </a:t>
            </a:r>
            <a:r>
              <a:rPr lang="en-GB" dirty="0" smtClean="0"/>
              <a:t>  </a:t>
            </a:r>
            <a:r>
              <a:rPr lang="en-GB" b="1" dirty="0" smtClean="0">
                <a:solidFill>
                  <a:srgbClr val="FF0000"/>
                </a:solidFill>
              </a:rPr>
              <a:t>Data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    </a:t>
            </a:r>
            <a:r>
              <a:rPr lang="en-GB" b="1" dirty="0" smtClean="0">
                <a:solidFill>
                  <a:srgbClr val="FF0000"/>
                </a:solidFill>
              </a:rPr>
              <a:t>Methods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    </a:t>
            </a:r>
            <a:r>
              <a:rPr lang="en-GB" b="1" dirty="0" smtClean="0">
                <a:solidFill>
                  <a:srgbClr val="FF0000"/>
                </a:solidFill>
              </a:rPr>
              <a:t>Inferential </a:t>
            </a:r>
            <a:r>
              <a:rPr lang="en-GB" b="1" dirty="0">
                <a:solidFill>
                  <a:srgbClr val="FF0000"/>
                </a:solidFill>
              </a:rPr>
              <a:t>reasoning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D30-628B-41B8-BBF3-F8BD3C894D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967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2460</TotalTime>
  <Words>824</Words>
  <Application>Microsoft Office PowerPoint</Application>
  <PresentationFormat>Widescreen</PresentationFormat>
  <Paragraphs>106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Wingdings</vt:lpstr>
      <vt:lpstr>Organic</vt:lpstr>
      <vt:lpstr>Scientific Research and Research Methods </vt:lpstr>
      <vt:lpstr>Lecture Outline</vt:lpstr>
      <vt:lpstr>What is Scientific Research? </vt:lpstr>
      <vt:lpstr>Fundamental Principles </vt:lpstr>
      <vt:lpstr>Fundamental Principles (Continuation… )</vt:lpstr>
      <vt:lpstr>Fundamental Principles (Continuation… )</vt:lpstr>
      <vt:lpstr>Fundamental Principles (Continuation…) </vt:lpstr>
      <vt:lpstr>Fundamental Principles (Continuation…) </vt:lpstr>
      <vt:lpstr>Fundamental Principles (Continuation… )</vt:lpstr>
      <vt:lpstr>Common Conceptions/Misconceptions About Scientific Research </vt:lpstr>
      <vt:lpstr>Basic Elements of the Scientific Methods </vt:lpstr>
      <vt:lpstr>Types of Scientific Research </vt:lpstr>
      <vt:lpstr>Scientific Method of Research: Four Steps: </vt:lpstr>
      <vt:lpstr>1. Observation </vt:lpstr>
      <vt:lpstr>2. Hypothesis </vt:lpstr>
      <vt:lpstr>2. Hypothesis(Continuation…) </vt:lpstr>
      <vt:lpstr>3. Experimental Testing</vt:lpstr>
      <vt:lpstr>4. Predictions</vt:lpstr>
      <vt:lpstr>Mathematical Models: Empirical vs. Deterministic</vt:lpstr>
      <vt:lpstr>Understanding of Methodology and Methods:</vt:lpstr>
      <vt:lpstr>Method?</vt:lpstr>
      <vt:lpstr>Basic consideration!!!</vt:lpstr>
      <vt:lpstr>Quantitative vs Qualitative Methods</vt:lpstr>
      <vt:lpstr>Quantitative vs Qualitative Methods(Continuation…)</vt:lpstr>
      <vt:lpstr>Thank you 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Raouf</dc:creator>
  <cp:lastModifiedBy>Raouf</cp:lastModifiedBy>
  <cp:revision>13</cp:revision>
  <dcterms:created xsi:type="dcterms:W3CDTF">2020-04-17T16:02:53Z</dcterms:created>
  <dcterms:modified xsi:type="dcterms:W3CDTF">2020-04-19T09:03:45Z</dcterms:modified>
</cp:coreProperties>
</file>