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35"/>
  </p:notesMasterIdLst>
  <p:sldIdLst>
    <p:sldId id="368" r:id="rId2"/>
    <p:sldId id="505" r:id="rId3"/>
    <p:sldId id="510" r:id="rId4"/>
    <p:sldId id="537" r:id="rId5"/>
    <p:sldId id="560" r:id="rId6"/>
    <p:sldId id="580" r:id="rId7"/>
    <p:sldId id="511" r:id="rId8"/>
    <p:sldId id="512" r:id="rId9"/>
    <p:sldId id="513" r:id="rId10"/>
    <p:sldId id="561" r:id="rId11"/>
    <p:sldId id="581" r:id="rId12"/>
    <p:sldId id="586" r:id="rId13"/>
    <p:sldId id="582" r:id="rId14"/>
    <p:sldId id="583" r:id="rId15"/>
    <p:sldId id="585" r:id="rId16"/>
    <p:sldId id="584" r:id="rId17"/>
    <p:sldId id="539" r:id="rId18"/>
    <p:sldId id="562" r:id="rId19"/>
    <p:sldId id="564" r:id="rId20"/>
    <p:sldId id="568" r:id="rId21"/>
    <p:sldId id="565" r:id="rId22"/>
    <p:sldId id="569" r:id="rId23"/>
    <p:sldId id="567" r:id="rId24"/>
    <p:sldId id="563" r:id="rId25"/>
    <p:sldId id="571" r:id="rId26"/>
    <p:sldId id="566" r:id="rId27"/>
    <p:sldId id="572" r:id="rId28"/>
    <p:sldId id="573" r:id="rId29"/>
    <p:sldId id="574" r:id="rId30"/>
    <p:sldId id="575" r:id="rId31"/>
    <p:sldId id="576" r:id="rId32"/>
    <p:sldId id="577" r:id="rId33"/>
    <p:sldId id="578" r:id="rId34"/>
  </p:sldIdLst>
  <p:sldSz cx="9144000" cy="6858000" type="screen4x3"/>
  <p:notesSz cx="6735763" cy="9869488"/>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66FF"/>
    <a:srgbClr val="FF66CC"/>
    <a:srgbClr val="FF9900"/>
    <a:srgbClr val="D98A17"/>
    <a:srgbClr val="D4EA06"/>
    <a:srgbClr val="00FFFF"/>
    <a:srgbClr val="FF6600"/>
    <a:srgbClr val="F8F8F8"/>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60" d="100"/>
          <a:sy n="60" d="100"/>
        </p:scale>
        <p:origin x="-142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350" y="0"/>
            <a:ext cx="2919413" cy="493713"/>
          </a:xfrm>
          <a:prstGeom prst="rect">
            <a:avLst/>
          </a:prstGeom>
        </p:spPr>
        <p:txBody>
          <a:bodyPr vert="horz" lIns="91440" tIns="45720" rIns="91440" bIns="45720" rtlCol="1"/>
          <a:lstStyle>
            <a:lvl1pPr algn="r">
              <a:defRPr sz="1200"/>
            </a:lvl1pPr>
          </a:lstStyle>
          <a:p>
            <a:pPr>
              <a:defRPr/>
            </a:pPr>
            <a:endParaRPr lang="ar-SA"/>
          </a:p>
        </p:txBody>
      </p:sp>
      <p:sp>
        <p:nvSpPr>
          <p:cNvPr id="3" name="عنصر نائب للتاريخ 2"/>
          <p:cNvSpPr>
            <a:spLocks noGrp="1"/>
          </p:cNvSpPr>
          <p:nvPr>
            <p:ph type="dt" idx="1"/>
          </p:nvPr>
        </p:nvSpPr>
        <p:spPr>
          <a:xfrm>
            <a:off x="1588" y="0"/>
            <a:ext cx="2919412" cy="493713"/>
          </a:xfrm>
          <a:prstGeom prst="rect">
            <a:avLst/>
          </a:prstGeom>
        </p:spPr>
        <p:txBody>
          <a:bodyPr vert="horz" lIns="91440" tIns="45720" rIns="91440" bIns="45720" rtlCol="1"/>
          <a:lstStyle>
            <a:lvl1pPr algn="l">
              <a:defRPr sz="1200"/>
            </a:lvl1pPr>
          </a:lstStyle>
          <a:p>
            <a:pPr>
              <a:defRPr/>
            </a:pPr>
            <a:fld id="{5C8DD6A4-6779-4EBD-BDC1-09D24A8B40A2}" type="datetimeFigureOut">
              <a:rPr lang="ar-SA"/>
              <a:pPr>
                <a:defRPr/>
              </a:pPr>
              <a:t>21/08/1441</a:t>
            </a:fld>
            <a:endParaRPr lang="ar-SA"/>
          </a:p>
        </p:txBody>
      </p:sp>
      <p:sp>
        <p:nvSpPr>
          <p:cNvPr id="4" name="عنصر نائب لصورة الشريحة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عنصر نائب للملاحظات 4"/>
          <p:cNvSpPr>
            <a:spLocks noGrp="1"/>
          </p:cNvSpPr>
          <p:nvPr>
            <p:ph type="body" sz="quarter" idx="3"/>
          </p:nvPr>
        </p:nvSpPr>
        <p:spPr>
          <a:xfrm>
            <a:off x="673100" y="4687888"/>
            <a:ext cx="5389563" cy="4441825"/>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16350" y="9374188"/>
            <a:ext cx="2919413" cy="493712"/>
          </a:xfrm>
          <a:prstGeom prst="rect">
            <a:avLst/>
          </a:prstGeom>
        </p:spPr>
        <p:txBody>
          <a:bodyPr vert="horz" lIns="91440" tIns="45720" rIns="91440" bIns="45720" rtlCol="1" anchor="b"/>
          <a:lstStyle>
            <a:lvl1pPr algn="r">
              <a:defRPr sz="1200"/>
            </a:lvl1pPr>
          </a:lstStyle>
          <a:p>
            <a:pPr>
              <a:defRPr/>
            </a:pPr>
            <a:endParaRPr lang="ar-SA"/>
          </a:p>
        </p:txBody>
      </p:sp>
      <p:sp>
        <p:nvSpPr>
          <p:cNvPr id="7" name="عنصر نائب لرقم الشريحة 6"/>
          <p:cNvSpPr>
            <a:spLocks noGrp="1"/>
          </p:cNvSpPr>
          <p:nvPr>
            <p:ph type="sldNum" sz="quarter" idx="5"/>
          </p:nvPr>
        </p:nvSpPr>
        <p:spPr>
          <a:xfrm>
            <a:off x="1588" y="9374188"/>
            <a:ext cx="2919412" cy="493712"/>
          </a:xfrm>
          <a:prstGeom prst="rect">
            <a:avLst/>
          </a:prstGeom>
        </p:spPr>
        <p:txBody>
          <a:bodyPr vert="horz" lIns="91440" tIns="45720" rIns="91440" bIns="45720" rtlCol="1" anchor="b"/>
          <a:lstStyle>
            <a:lvl1pPr algn="l">
              <a:defRPr sz="1200"/>
            </a:lvl1pPr>
          </a:lstStyle>
          <a:p>
            <a:pPr>
              <a:defRPr/>
            </a:pPr>
            <a:fld id="{E5DD89B6-A3EB-4E1A-BD83-D27301100361}" type="slidenum">
              <a:rPr lang="ar-SA"/>
              <a:pPr>
                <a:defRPr/>
              </a:pPr>
              <a:t>‹#›</a:t>
            </a:fld>
            <a:endParaRPr lang="ar-SA"/>
          </a:p>
        </p:txBody>
      </p:sp>
    </p:spTree>
    <p:extLst>
      <p:ext uri="{BB962C8B-B14F-4D97-AF65-F5344CB8AC3E}">
        <p14:creationId xmlns:p14="http://schemas.microsoft.com/office/powerpoint/2010/main" val="83178377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pPr>
              <a:defRPr/>
            </a:pPr>
            <a:fld id="{E5DD89B6-A3EB-4E1A-BD83-D27301100361}" type="slidenum">
              <a:rPr lang="ar-SA" smtClean="0"/>
              <a:pPr>
                <a:defRPr/>
              </a:pPr>
              <a:t>16</a:t>
            </a:fld>
            <a:endParaRPr lang="ar-SA"/>
          </a:p>
        </p:txBody>
      </p:sp>
    </p:spTree>
    <p:extLst>
      <p:ext uri="{BB962C8B-B14F-4D97-AF65-F5344CB8AC3E}">
        <p14:creationId xmlns:p14="http://schemas.microsoft.com/office/powerpoint/2010/main" val="3961729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30163"/>
            <a:ext cx="9067800" cy="6889751"/>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89" name="Group 92"/>
          <p:cNvGrpSpPr>
            <a:grpSpLocks/>
          </p:cNvGrpSpPr>
          <p:nvPr/>
        </p:nvGrpSpPr>
        <p:grpSpPr bwMode="auto">
          <a:xfrm>
            <a:off x="0" y="2057400"/>
            <a:ext cx="4802188" cy="2820988"/>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a:defRPr i="1"/>
            </a:lvl1pPr>
          </a:lstStyle>
          <a:p>
            <a:pPr>
              <a:defRPr/>
            </a:pPr>
            <a:fld id="{756315A0-EC41-41ED-B7AD-52868A9D91CC}" type="datetimeFigureOut">
              <a:rPr lang="en-US"/>
              <a:pPr>
                <a:defRPr/>
              </a:pPr>
              <a:t>4/14/2020</a:t>
            </a:fld>
            <a:endParaRPr lang="en-US"/>
          </a:p>
        </p:txBody>
      </p:sp>
      <p:sp>
        <p:nvSpPr>
          <p:cNvPr id="94" name="Footer Placeholder 4"/>
          <p:cNvSpPr>
            <a:spLocks noGrp="1"/>
          </p:cNvSpPr>
          <p:nvPr>
            <p:ph type="ftr" sz="quarter" idx="11"/>
          </p:nvPr>
        </p:nvSpPr>
        <p:spPr/>
        <p:txBody>
          <a:bodyPr/>
          <a:lstStyle>
            <a:lvl1pPr>
              <a:defRPr i="1"/>
            </a:lvl1pPr>
          </a:lstStyle>
          <a:p>
            <a:pPr>
              <a:defRPr/>
            </a:pPr>
            <a:endParaRPr lang="en-US"/>
          </a:p>
        </p:txBody>
      </p:sp>
      <p:sp>
        <p:nvSpPr>
          <p:cNvPr id="95" name="Slide Number Placeholder 5"/>
          <p:cNvSpPr>
            <a:spLocks noGrp="1"/>
          </p:cNvSpPr>
          <p:nvPr>
            <p:ph type="sldNum" sz="quarter" idx="12"/>
          </p:nvPr>
        </p:nvSpPr>
        <p:spPr/>
        <p:txBody>
          <a:bodyPr/>
          <a:lstStyle>
            <a:lvl1pPr>
              <a:defRPr i="1"/>
            </a:lvl1pPr>
          </a:lstStyle>
          <a:p>
            <a:pPr>
              <a:defRPr/>
            </a:pPr>
            <a:fld id="{280BB3B5-7FCE-4DE5-9E52-D73A452EC26C}" type="slidenum">
              <a:rPr lang="en-US"/>
              <a:pPr>
                <a:defRPr/>
              </a:pPr>
              <a:t>‹#›</a:t>
            </a:fld>
            <a:endParaRPr lang="en-US"/>
          </a:p>
        </p:txBody>
      </p:sp>
    </p:spTree>
    <p:extLst>
      <p:ext uri="{BB962C8B-B14F-4D97-AF65-F5344CB8AC3E}">
        <p14:creationId xmlns:p14="http://schemas.microsoft.com/office/powerpoint/2010/main" val="18686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B269F944-35FC-4B48-B8CC-9854499FF236}" type="datetimeFigureOut">
              <a:rPr lang="en-US"/>
              <a:pPr>
                <a:defRPr/>
              </a:pPr>
              <a:t>4/14/2020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FF9BBB00-6659-42F4-8B03-8CA164A0904D}" type="slidenum">
              <a:rPr lang="en-US"/>
              <a:pPr>
                <a:defRPr/>
              </a:pPr>
              <a:t>‹#›</a:t>
            </a:fld>
            <a:endParaRPr lang="en-US"/>
          </a:p>
        </p:txBody>
      </p:sp>
    </p:spTree>
    <p:extLst>
      <p:ext uri="{BB962C8B-B14F-4D97-AF65-F5344CB8AC3E}">
        <p14:creationId xmlns:p14="http://schemas.microsoft.com/office/powerpoint/2010/main" val="58715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D4E1C528-6ACE-4DC1-BCCC-5DD35FC031A1}" type="datetimeFigureOut">
              <a:rPr lang="en-US"/>
              <a:pPr>
                <a:defRPr/>
              </a:pPr>
              <a:t>4/14/2020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D6DB40C8-D5E9-45BD-AE50-0849825A6E0E}" type="slidenum">
              <a:rPr lang="en-US"/>
              <a:pPr>
                <a:defRPr/>
              </a:pPr>
              <a:t>‹#›</a:t>
            </a:fld>
            <a:endParaRPr lang="en-US"/>
          </a:p>
        </p:txBody>
      </p:sp>
    </p:spTree>
    <p:extLst>
      <p:ext uri="{BB962C8B-B14F-4D97-AF65-F5344CB8AC3E}">
        <p14:creationId xmlns:p14="http://schemas.microsoft.com/office/powerpoint/2010/main" val="266244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AAD4A005-9B82-4D5D-B8CE-CFEAB49D7154}" type="datetimeFigureOut">
              <a:rPr lang="en-US"/>
              <a:pPr>
                <a:defRPr/>
              </a:pPr>
              <a:t>4/14/2020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6A147271-FD92-4889-A4DC-03BD74A34AE7}" type="slidenum">
              <a:rPr lang="en-US"/>
              <a:pPr>
                <a:defRPr/>
              </a:pPr>
              <a:t>‹#›</a:t>
            </a:fld>
            <a:endParaRPr lang="en-US"/>
          </a:p>
        </p:txBody>
      </p:sp>
    </p:spTree>
    <p:extLst>
      <p:ext uri="{BB962C8B-B14F-4D97-AF65-F5344CB8AC3E}">
        <p14:creationId xmlns:p14="http://schemas.microsoft.com/office/powerpoint/2010/main" val="308652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9" name="Straight Connector 88"/>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a:defRPr i="1"/>
            </a:lvl1pPr>
          </a:lstStyle>
          <a:p>
            <a:pPr>
              <a:defRPr/>
            </a:pPr>
            <a:fld id="{195491F9-BB80-4E89-8061-DF811049D73D}" type="datetimeFigureOut">
              <a:rPr lang="en-US"/>
              <a:pPr>
                <a:defRPr/>
              </a:pPr>
              <a:t>4/14/2020</a:t>
            </a:fld>
            <a:endParaRPr lang="en-US"/>
          </a:p>
        </p:txBody>
      </p:sp>
      <p:sp>
        <p:nvSpPr>
          <p:cNvPr id="92" name="Footer Placeholder 90"/>
          <p:cNvSpPr>
            <a:spLocks noGrp="1"/>
          </p:cNvSpPr>
          <p:nvPr>
            <p:ph type="ftr" sz="quarter" idx="11"/>
          </p:nvPr>
        </p:nvSpPr>
        <p:spPr/>
        <p:txBody>
          <a:bodyPr/>
          <a:lstStyle>
            <a:lvl1pPr>
              <a:defRPr i="1"/>
            </a:lvl1pPr>
          </a:lstStyle>
          <a:p>
            <a:pPr>
              <a:defRPr/>
            </a:pPr>
            <a:endParaRPr lang="en-US"/>
          </a:p>
        </p:txBody>
      </p:sp>
      <p:sp>
        <p:nvSpPr>
          <p:cNvPr id="93" name="Slide Number Placeholder 91"/>
          <p:cNvSpPr>
            <a:spLocks noGrp="1"/>
          </p:cNvSpPr>
          <p:nvPr>
            <p:ph type="sldNum" sz="quarter" idx="12"/>
          </p:nvPr>
        </p:nvSpPr>
        <p:spPr/>
        <p:txBody>
          <a:bodyPr/>
          <a:lstStyle>
            <a:lvl1pPr>
              <a:defRPr i="1"/>
            </a:lvl1pPr>
          </a:lstStyle>
          <a:p>
            <a:pPr>
              <a:defRPr/>
            </a:pPr>
            <a:fld id="{589D7CDA-909B-44D5-BEF9-9E8D02B83D10}" type="slidenum">
              <a:rPr lang="en-US"/>
              <a:pPr>
                <a:defRPr/>
              </a:pPr>
              <a:t>‹#›</a:t>
            </a:fld>
            <a:endParaRPr lang="en-US"/>
          </a:p>
        </p:txBody>
      </p:sp>
    </p:spTree>
    <p:extLst>
      <p:ext uri="{BB962C8B-B14F-4D97-AF65-F5344CB8AC3E}">
        <p14:creationId xmlns:p14="http://schemas.microsoft.com/office/powerpoint/2010/main" val="41747516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i="1"/>
            </a:lvl1pPr>
          </a:lstStyle>
          <a:p>
            <a:pPr>
              <a:defRPr/>
            </a:pPr>
            <a:fld id="{F0353C9B-553C-4770-9448-E260ECF49AE8}" type="datetimeFigureOut">
              <a:rPr lang="en-US"/>
              <a:pPr>
                <a:defRPr/>
              </a:pPr>
              <a:t>4/14/2020</a:t>
            </a:fld>
            <a:endParaRPr lang="en-US"/>
          </a:p>
        </p:txBody>
      </p:sp>
      <p:sp>
        <p:nvSpPr>
          <p:cNvPr id="6" name="Footer Placeholder 5"/>
          <p:cNvSpPr>
            <a:spLocks noGrp="1"/>
          </p:cNvSpPr>
          <p:nvPr>
            <p:ph type="ftr" sz="quarter" idx="11"/>
          </p:nvPr>
        </p:nvSpPr>
        <p:spPr/>
        <p:txBody>
          <a:bodyPr/>
          <a:lstStyle>
            <a:lvl1pPr>
              <a:defRPr i="1"/>
            </a:lvl1pPr>
          </a:lstStyle>
          <a:p>
            <a:pPr>
              <a:defRPr/>
            </a:pPr>
            <a:endParaRPr lang="en-US"/>
          </a:p>
        </p:txBody>
      </p:sp>
      <p:sp>
        <p:nvSpPr>
          <p:cNvPr id="7" name="Slide Number Placeholder 6"/>
          <p:cNvSpPr>
            <a:spLocks noGrp="1"/>
          </p:cNvSpPr>
          <p:nvPr>
            <p:ph type="sldNum" sz="quarter" idx="12"/>
          </p:nvPr>
        </p:nvSpPr>
        <p:spPr/>
        <p:txBody>
          <a:bodyPr/>
          <a:lstStyle>
            <a:lvl1pPr>
              <a:defRPr i="1"/>
            </a:lvl1pPr>
          </a:lstStyle>
          <a:p>
            <a:pPr>
              <a:defRPr/>
            </a:pPr>
            <a:fld id="{8AF8547E-3C71-4C23-8089-3E75D6CD93D9}" type="slidenum">
              <a:rPr lang="en-US"/>
              <a:pPr>
                <a:defRPr/>
              </a:pPr>
              <a:t>‹#›</a:t>
            </a:fld>
            <a:endParaRPr lang="en-US"/>
          </a:p>
        </p:txBody>
      </p:sp>
    </p:spTree>
    <p:extLst>
      <p:ext uri="{BB962C8B-B14F-4D97-AF65-F5344CB8AC3E}">
        <p14:creationId xmlns:p14="http://schemas.microsoft.com/office/powerpoint/2010/main" val="26444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i="1"/>
            </a:lvl1pPr>
          </a:lstStyle>
          <a:p>
            <a:pPr>
              <a:defRPr/>
            </a:pPr>
            <a:fld id="{F77A6D44-38F4-466E-96D9-D174DB5CC253}" type="datetimeFigureOut">
              <a:rPr lang="en-US"/>
              <a:pPr>
                <a:defRPr/>
              </a:pPr>
              <a:t>4/14/2020</a:t>
            </a:fld>
            <a:endParaRPr lang="en-US"/>
          </a:p>
        </p:txBody>
      </p:sp>
      <p:sp>
        <p:nvSpPr>
          <p:cNvPr id="8" name="Footer Placeholder 7"/>
          <p:cNvSpPr>
            <a:spLocks noGrp="1"/>
          </p:cNvSpPr>
          <p:nvPr>
            <p:ph type="ftr" sz="quarter" idx="11"/>
          </p:nvPr>
        </p:nvSpPr>
        <p:spPr/>
        <p:txBody>
          <a:bodyPr/>
          <a:lstStyle>
            <a:lvl1pPr>
              <a:defRPr i="1"/>
            </a:lvl1pPr>
          </a:lstStyle>
          <a:p>
            <a:pPr>
              <a:defRPr/>
            </a:pPr>
            <a:endParaRPr lang="en-US"/>
          </a:p>
        </p:txBody>
      </p:sp>
      <p:sp>
        <p:nvSpPr>
          <p:cNvPr id="9" name="Slide Number Placeholder 8"/>
          <p:cNvSpPr>
            <a:spLocks noGrp="1"/>
          </p:cNvSpPr>
          <p:nvPr>
            <p:ph type="sldNum" sz="quarter" idx="12"/>
          </p:nvPr>
        </p:nvSpPr>
        <p:spPr/>
        <p:txBody>
          <a:bodyPr/>
          <a:lstStyle>
            <a:lvl1pPr>
              <a:defRPr i="1"/>
            </a:lvl1pPr>
          </a:lstStyle>
          <a:p>
            <a:pPr>
              <a:defRPr/>
            </a:pPr>
            <a:fld id="{669100C7-513F-4553-B757-B18FC0DA557C}" type="slidenum">
              <a:rPr lang="en-US"/>
              <a:pPr>
                <a:defRPr/>
              </a:pPr>
              <a:t>‹#›</a:t>
            </a:fld>
            <a:endParaRPr lang="en-US"/>
          </a:p>
        </p:txBody>
      </p:sp>
    </p:spTree>
    <p:extLst>
      <p:ext uri="{BB962C8B-B14F-4D97-AF65-F5344CB8AC3E}">
        <p14:creationId xmlns:p14="http://schemas.microsoft.com/office/powerpoint/2010/main" val="81313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i="1"/>
            </a:lvl1pPr>
          </a:lstStyle>
          <a:p>
            <a:pPr>
              <a:defRPr/>
            </a:pPr>
            <a:fld id="{745F3E14-7EDA-4611-9AD7-505D41335369}" type="datetimeFigureOut">
              <a:rPr lang="en-US"/>
              <a:pPr>
                <a:defRPr/>
              </a:pPr>
              <a:t>4/14/2020</a:t>
            </a:fld>
            <a:endParaRPr lang="en-US"/>
          </a:p>
        </p:txBody>
      </p:sp>
      <p:sp>
        <p:nvSpPr>
          <p:cNvPr id="4" name="Footer Placeholder 3"/>
          <p:cNvSpPr>
            <a:spLocks noGrp="1"/>
          </p:cNvSpPr>
          <p:nvPr>
            <p:ph type="ftr" sz="quarter" idx="11"/>
          </p:nvPr>
        </p:nvSpPr>
        <p:spPr/>
        <p:txBody>
          <a:bodyPr/>
          <a:lstStyle>
            <a:lvl1pPr>
              <a:defRPr i="1"/>
            </a:lvl1pPr>
          </a:lstStyle>
          <a:p>
            <a:pPr>
              <a:defRPr/>
            </a:pPr>
            <a:endParaRPr lang="en-US"/>
          </a:p>
        </p:txBody>
      </p:sp>
      <p:sp>
        <p:nvSpPr>
          <p:cNvPr id="5" name="Slide Number Placeholder 4"/>
          <p:cNvSpPr>
            <a:spLocks noGrp="1"/>
          </p:cNvSpPr>
          <p:nvPr>
            <p:ph type="sldNum" sz="quarter" idx="12"/>
          </p:nvPr>
        </p:nvSpPr>
        <p:spPr/>
        <p:txBody>
          <a:bodyPr/>
          <a:lstStyle>
            <a:lvl1pPr>
              <a:defRPr i="1"/>
            </a:lvl1pPr>
          </a:lstStyle>
          <a:p>
            <a:pPr>
              <a:defRPr/>
            </a:pPr>
            <a:fld id="{D79A5CF8-B23D-4B1F-BBE7-8E0DFB105BEA}" type="slidenum">
              <a:rPr lang="en-US"/>
              <a:pPr>
                <a:defRPr/>
              </a:pPr>
              <a:t>‹#›</a:t>
            </a:fld>
            <a:endParaRPr lang="en-US"/>
          </a:p>
        </p:txBody>
      </p:sp>
    </p:spTree>
    <p:extLst>
      <p:ext uri="{BB962C8B-B14F-4D97-AF65-F5344CB8AC3E}">
        <p14:creationId xmlns:p14="http://schemas.microsoft.com/office/powerpoint/2010/main" val="101959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i="1"/>
            </a:lvl1pPr>
          </a:lstStyle>
          <a:p>
            <a:pPr>
              <a:defRPr/>
            </a:pPr>
            <a:fld id="{D5C61B03-DD92-485D-A48A-C9ABE71AA110}" type="datetimeFigureOut">
              <a:rPr lang="en-US"/>
              <a:pPr>
                <a:defRPr/>
              </a:pPr>
              <a:t>4/14/2020</a:t>
            </a:fld>
            <a:endParaRPr lang="en-US"/>
          </a:p>
        </p:txBody>
      </p:sp>
      <p:sp>
        <p:nvSpPr>
          <p:cNvPr id="3" name="Footer Placeholder 2"/>
          <p:cNvSpPr>
            <a:spLocks noGrp="1"/>
          </p:cNvSpPr>
          <p:nvPr>
            <p:ph type="ftr" sz="quarter" idx="11"/>
          </p:nvPr>
        </p:nvSpPr>
        <p:spPr/>
        <p:txBody>
          <a:bodyPr/>
          <a:lstStyle>
            <a:lvl1pPr>
              <a:defRPr i="1"/>
            </a:lvl1pPr>
          </a:lstStyle>
          <a:p>
            <a:pPr>
              <a:defRPr/>
            </a:pPr>
            <a:endParaRPr lang="en-US"/>
          </a:p>
        </p:txBody>
      </p:sp>
      <p:sp>
        <p:nvSpPr>
          <p:cNvPr id="4" name="Slide Number Placeholder 3"/>
          <p:cNvSpPr>
            <a:spLocks noGrp="1"/>
          </p:cNvSpPr>
          <p:nvPr>
            <p:ph type="sldNum" sz="quarter" idx="12"/>
          </p:nvPr>
        </p:nvSpPr>
        <p:spPr/>
        <p:txBody>
          <a:bodyPr/>
          <a:lstStyle>
            <a:lvl1pPr>
              <a:defRPr i="1"/>
            </a:lvl1pPr>
          </a:lstStyle>
          <a:p>
            <a:pPr>
              <a:defRPr/>
            </a:pPr>
            <a:fld id="{88337595-6A2C-4E4A-AD19-86FEA9F5C6B7}" type="slidenum">
              <a:rPr lang="en-US"/>
              <a:pPr>
                <a:defRPr/>
              </a:pPr>
              <a:t>‹#›</a:t>
            </a:fld>
            <a:endParaRPr lang="en-US"/>
          </a:p>
        </p:txBody>
      </p:sp>
    </p:spTree>
    <p:extLst>
      <p:ext uri="{BB962C8B-B14F-4D97-AF65-F5344CB8AC3E}">
        <p14:creationId xmlns:p14="http://schemas.microsoft.com/office/powerpoint/2010/main" val="291839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24F84D9F-D89C-4123-9E36-A9BD7D76AA46}" type="datetimeFigureOut">
              <a:rPr lang="en-US"/>
              <a:pPr>
                <a:defRPr/>
              </a:pPr>
              <a:t>4/14/2020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07289457-7449-47C6-9970-2BE4D570526E}" type="slidenum">
              <a:rPr lang="en-US"/>
              <a:pPr>
                <a:defRPr/>
              </a:pPr>
              <a:t>‹#›</a:t>
            </a:fld>
            <a:endParaRPr lang="en-US"/>
          </a:p>
        </p:txBody>
      </p:sp>
    </p:spTree>
    <p:extLst>
      <p:ext uri="{BB962C8B-B14F-4D97-AF65-F5344CB8AC3E}">
        <p14:creationId xmlns:p14="http://schemas.microsoft.com/office/powerpoint/2010/main" val="367043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3CC4353D-FDED-4022-AE5A-260C27C71B40}" type="datetimeFigureOut">
              <a:rPr lang="en-US"/>
              <a:pPr>
                <a:defRPr/>
              </a:pPr>
              <a:t>4/14/2020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6C1E9482-14AB-46FA-9DC4-1BAF19785BB6}" type="slidenum">
              <a:rPr lang="en-US"/>
              <a:pPr>
                <a:defRPr/>
              </a:pPr>
              <a:t>‹#›</a:t>
            </a:fld>
            <a:endParaRPr lang="en-US"/>
          </a:p>
        </p:txBody>
      </p:sp>
    </p:spTree>
    <p:extLst>
      <p:ext uri="{BB962C8B-B14F-4D97-AF65-F5344CB8AC3E}">
        <p14:creationId xmlns:p14="http://schemas.microsoft.com/office/powerpoint/2010/main" val="2051768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i="0">
                <a:solidFill>
                  <a:srgbClr val="D6ECFF"/>
                </a:solidFill>
              </a:defRPr>
            </a:lvl1pPr>
          </a:lstStyle>
          <a:p>
            <a:pPr>
              <a:defRPr/>
            </a:pPr>
            <a:fld id="{ECA46CC7-6789-4733-94AF-D85F0FFF46A2}" type="datetimeFigureOut">
              <a:rPr lang="en-US"/>
              <a:pPr>
                <a:defRPr/>
              </a:pPr>
              <a:t>4/14/2020</a:t>
            </a:fld>
            <a:endParaRPr lang="en-US"/>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i="0">
                <a:solidFill>
                  <a:srgbClr val="D6ECFF"/>
                </a:solidFill>
              </a:defRPr>
            </a:lvl1pPr>
          </a:lstStyle>
          <a:p>
            <a:pPr>
              <a:defRPr/>
            </a:pPr>
            <a:endParaRPr lang="en-US"/>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i="0">
                <a:solidFill>
                  <a:srgbClr val="D6ECFF"/>
                </a:solidFill>
              </a:defRPr>
            </a:lvl1pPr>
          </a:lstStyle>
          <a:p>
            <a:pPr>
              <a:defRPr/>
            </a:pPr>
            <a:fld id="{A445D236-D641-4975-9EC8-BE2249CB5AB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70.png"/></Relationships>
</file>

<file path=ppt/slides/_rels/slide21.xml.rels><?xml version="1.0" encoding="UTF-8" standalone="yes"?>
<Relationships xmlns="http://schemas.openxmlformats.org/package/2006/relationships"><Relationship Id="rId3" Type="http://schemas.openxmlformats.org/officeDocument/2006/relationships/image" Target="../media/image100.png"/><Relationship Id="rId7" Type="http://schemas.openxmlformats.org/officeDocument/2006/relationships/image" Target="../media/image14.png"/><Relationship Id="rId2" Type="http://schemas.openxmlformats.org/officeDocument/2006/relationships/image" Target="../media/image90.png"/><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20.png"/><Relationship Id="rId4" Type="http://schemas.openxmlformats.org/officeDocument/2006/relationships/image" Target="../media/image110.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0.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90.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90.png"/><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5" Type="http://schemas.openxmlformats.org/officeDocument/2006/relationships/image" Target="../media/image40.png"/><Relationship Id="rId4" Type="http://schemas.openxmlformats.org/officeDocument/2006/relationships/image" Target="../media/image3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7" Type="http://schemas.openxmlformats.org/officeDocument/2006/relationships/image" Target="../media/image43.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44.png"/></Relationships>
</file>

<file path=ppt/slides/_rels/slide31.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2.xml"/><Relationship Id="rId5" Type="http://schemas.openxmlformats.org/officeDocument/2006/relationships/image" Target="../media/image48.png"/><Relationship Id="rId4" Type="http://schemas.openxmlformats.org/officeDocument/2006/relationships/image" Target="../media/image47.png"/></Relationships>
</file>

<file path=ppt/slides/_rels/slide3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2.xml"/><Relationship Id="rId5" Type="http://schemas.openxmlformats.org/officeDocument/2006/relationships/image" Target="../media/image52.png"/><Relationship Id="rId4" Type="http://schemas.openxmlformats.org/officeDocument/2006/relationships/image" Target="../media/image51.png"/></Relationships>
</file>

<file path=ppt/slides/_rels/slide33.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247650" y="304800"/>
            <a:ext cx="48577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rgbClr val="ACC2C9"/>
              </a:buClr>
              <a:buFont typeface="Arial" charset="0"/>
              <a:buChar char="•"/>
              <a:defRPr sz="2400">
                <a:solidFill>
                  <a:schemeClr val="tx2"/>
                </a:solidFill>
                <a:latin typeface="Tw Cen MT" pitchFamily="34" charset="0"/>
              </a:defRPr>
            </a:lvl1pPr>
            <a:lvl2pPr marL="742950" indent="-285750" eaLnBrk="0" hangingPunct="0">
              <a:spcBef>
                <a:spcPct val="20000"/>
              </a:spcBef>
              <a:buClr>
                <a:srgbClr val="ACC2C9"/>
              </a:buClr>
              <a:buFont typeface="Arial" charset="0"/>
              <a:buChar char="•"/>
              <a:defRPr sz="2000">
                <a:solidFill>
                  <a:schemeClr val="tx1"/>
                </a:solidFill>
                <a:latin typeface="Tw Cen MT" pitchFamily="34" charset="0"/>
              </a:defRPr>
            </a:lvl2pPr>
            <a:lvl3pPr marL="1143000" indent="-228600" eaLnBrk="0" hangingPunct="0">
              <a:spcBef>
                <a:spcPct val="20000"/>
              </a:spcBef>
              <a:buClr>
                <a:schemeClr val="accent2"/>
              </a:buClr>
              <a:buFont typeface="Arial" charset="0"/>
              <a:buChar char="•"/>
              <a:defRPr sz="2000">
                <a:solidFill>
                  <a:schemeClr val="tx2"/>
                </a:solidFill>
                <a:latin typeface="Tw Cen MT" pitchFamily="34" charset="0"/>
              </a:defRPr>
            </a:lvl3pPr>
            <a:lvl4pPr marL="1600200" indent="-228600" eaLnBrk="0" hangingPunct="0">
              <a:spcBef>
                <a:spcPct val="20000"/>
              </a:spcBef>
              <a:buClr>
                <a:srgbClr val="99987F"/>
              </a:buClr>
              <a:buFont typeface="Arial" charset="0"/>
              <a:buChar char="•"/>
              <a:defRPr>
                <a:solidFill>
                  <a:schemeClr val="tx1"/>
                </a:solidFill>
                <a:latin typeface="Tw Cen MT" pitchFamily="34" charset="0"/>
              </a:defRPr>
            </a:lvl4pPr>
            <a:lvl5pPr marL="2057400" indent="-228600" eaLnBrk="0" hangingPunct="0">
              <a:spcBef>
                <a:spcPct val="20000"/>
              </a:spcBef>
              <a:buClr>
                <a:srgbClr val="90AC97"/>
              </a:buClr>
              <a:buFont typeface="Arial" charset="0"/>
              <a:buChar char="•"/>
              <a:defRPr sz="1600">
                <a:solidFill>
                  <a:schemeClr val="tx2"/>
                </a:solidFill>
                <a:latin typeface="Tw Cen MT" pitchFamily="34" charset="0"/>
              </a:defRPr>
            </a:lvl5pPr>
            <a:lvl6pPr marL="25146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6pPr>
            <a:lvl7pPr marL="29718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7pPr>
            <a:lvl8pPr marL="34290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8pPr>
            <a:lvl9pPr marL="38862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9pPr>
          </a:lstStyle>
          <a:p>
            <a:pPr algn="ctr" eaLnBrk="1" hangingPunct="1">
              <a:lnSpc>
                <a:spcPct val="125000"/>
              </a:lnSpc>
              <a:spcBef>
                <a:spcPct val="0"/>
              </a:spcBef>
              <a:buClrTx/>
              <a:buFontTx/>
              <a:buNone/>
            </a:pPr>
            <a:r>
              <a:rPr lang="en-US" altLang="en-US" sz="2000" b="1">
                <a:solidFill>
                  <a:srgbClr val="FFCC66"/>
                </a:solidFill>
                <a:latin typeface="Times New Roman" pitchFamily="18" charset="0"/>
              </a:rPr>
              <a:t>Ministry of Higher Education  &amp;scientific Research</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Al-Mustansiriya University</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College of Engineering</a:t>
            </a:r>
            <a:endParaRPr lang="ar-SA" altLang="en-US" sz="2000" b="1">
              <a:solidFill>
                <a:srgbClr val="FFCC66"/>
              </a:solidFill>
              <a:latin typeface="Times New Roman" pitchFamily="18" charset="0"/>
            </a:endParaRPr>
          </a:p>
        </p:txBody>
      </p:sp>
      <p:pic>
        <p:nvPicPr>
          <p:cNvPr id="14341" name="Picture 5" descr="D:\المشاريع النهائية\هبة النهائي\شعار الجامع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0813" y="285750"/>
            <a:ext cx="1785937"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a:spLocks noChangeArrowheads="1"/>
          </p:cNvSpPr>
          <p:nvPr/>
        </p:nvSpPr>
        <p:spPr bwMode="auto">
          <a:xfrm>
            <a:off x="1219200" y="3124200"/>
            <a:ext cx="6629400" cy="914400"/>
          </a:xfrm>
          <a:prstGeom prst="rect">
            <a:avLst/>
          </a:prstGeom>
          <a:solidFill>
            <a:srgbClr val="FF3300"/>
          </a:solidFill>
          <a:ln w="9525" algn="ctr">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lgn="ctr" eaLnBrk="0" fontAlgn="auto" hangingPunct="0">
              <a:spcBef>
                <a:spcPts val="0"/>
              </a:spcBef>
              <a:spcAft>
                <a:spcPts val="0"/>
              </a:spcAft>
              <a:defRPr/>
            </a:pPr>
            <a:r>
              <a:rPr lang="en-US" b="1" i="0" kern="0" dirty="0">
                <a:solidFill>
                  <a:sysClr val="windowText" lastClr="000000"/>
                </a:solidFill>
              </a:rPr>
              <a:t>Energy management and applications</a:t>
            </a:r>
            <a:endParaRPr kumimoji="0" lang="en-US" sz="2400" b="1" i="0" u="none" strike="noStrike" kern="0" cap="none" spc="0" normalizeH="0" baseline="0" noProof="0" dirty="0" smtClean="0">
              <a:ln>
                <a:noFill/>
              </a:ln>
              <a:solidFill>
                <a:sysClr val="windowText" lastClr="000000"/>
              </a:solidFill>
              <a:effectLst/>
              <a:uLnTx/>
              <a:uFillTx/>
            </a:endParaRPr>
          </a:p>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ysClr val="windowText" lastClr="000000"/>
                </a:solidFill>
                <a:effectLst/>
                <a:uLnTx/>
                <a:uFillTx/>
              </a:rPr>
              <a:t>Insulations</a:t>
            </a:r>
            <a:endParaRPr kumimoji="0" lang="en-US" sz="2400" b="0" i="0" u="none" strike="noStrike" kern="0" cap="none" spc="0" normalizeH="0" baseline="0" noProof="0" dirty="0" smtClean="0">
              <a:ln>
                <a:noFill/>
              </a:ln>
              <a:solidFill>
                <a:sysClr val="windowText" lastClr="000000"/>
              </a:solidFill>
              <a:effectLst/>
              <a:uLnTx/>
              <a:uFillTx/>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ar-IQ" sz="1800" b="0" i="0" u="none" strike="noStrike" kern="0" cap="none" spc="0" normalizeH="0" baseline="0" noProof="0" dirty="0" smtClean="0">
              <a:ln>
                <a:noFill/>
              </a:ln>
              <a:solidFill>
                <a:sysClr val="windowText" lastClr="000000"/>
              </a:solidFill>
              <a:effectLst/>
              <a:uLnTx/>
              <a:uFillTx/>
            </a:endParaRPr>
          </a:p>
        </p:txBody>
      </p:sp>
      <p:sp>
        <p:nvSpPr>
          <p:cNvPr id="8" name="Rectangle 4"/>
          <p:cNvSpPr>
            <a:spLocks noChangeArrowheads="1"/>
          </p:cNvSpPr>
          <p:nvPr/>
        </p:nvSpPr>
        <p:spPr bwMode="auto">
          <a:xfrm>
            <a:off x="1219200" y="5114583"/>
            <a:ext cx="6172200" cy="523875"/>
          </a:xfrm>
          <a:prstGeom prst="rect">
            <a:avLst/>
          </a:prstGeom>
          <a:gradFill>
            <a:gsLst>
              <a:gs pos="0">
                <a:srgbClr val="FFF200"/>
              </a:gs>
              <a:gs pos="45000">
                <a:srgbClr val="FF7A00"/>
              </a:gs>
              <a:gs pos="70000">
                <a:srgbClr val="FF0300"/>
              </a:gs>
              <a:gs pos="100000">
                <a:srgbClr val="4D0808"/>
              </a:gs>
            </a:gsLst>
            <a:lin ang="5400000" scaled="0"/>
          </a:gradFill>
          <a:ln>
            <a:noFill/>
          </a:ln>
        </p:spPr>
        <p:txBody>
          <a:bodyPr>
            <a:spAutoFit/>
          </a:bodyPr>
          <a:lstStyle/>
          <a:p>
            <a:pPr algn="ctr" rtl="0" eaLnBrk="0" hangingPunct="0"/>
            <a:r>
              <a:rPr lang="sv-SE" sz="2800" dirty="0">
                <a:latin typeface="Times New Roman" pitchFamily="18" charset="0"/>
                <a:cs typeface="Times New Roman" pitchFamily="18" charset="0"/>
              </a:rPr>
              <a:t>Asst. Prof. Dr. Hayder Mohammad Jaffal</a:t>
            </a:r>
          </a:p>
        </p:txBody>
      </p:sp>
      <p:sp>
        <p:nvSpPr>
          <p:cNvPr id="9" name="Rectangle 6"/>
          <p:cNvSpPr>
            <a:spLocks noChangeArrowheads="1"/>
          </p:cNvSpPr>
          <p:nvPr/>
        </p:nvSpPr>
        <p:spPr bwMode="auto">
          <a:xfrm>
            <a:off x="3884612" y="4439895"/>
            <a:ext cx="1204176" cy="369332"/>
          </a:xfrm>
          <a:prstGeom prst="rect">
            <a:avLst/>
          </a:prstGeom>
          <a:solidFill>
            <a:schemeClr val="accent2">
              <a:lumMod val="60000"/>
              <a:lumOff val="40000"/>
            </a:schemeClr>
          </a:solidFill>
          <a:ln>
            <a:noFill/>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(Section 3)</a:t>
            </a:r>
            <a:endParaRPr kumimoji="0" lang="ar-IQ"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down)">
                                      <p:cBhvr>
                                        <p:cTn id="10" dur="500"/>
                                        <p:tgtEl>
                                          <p:spTgt spid="6">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down)">
                                      <p:cBhvr>
                                        <p:cTn id="1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457200" y="381000"/>
            <a:ext cx="8229600" cy="228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0000"/>
                </a:solidFill>
                <a:latin typeface="Times New Roman" pitchFamily="18" charset="0"/>
                <a:cs typeface="Times New Roman" pitchFamily="18" charset="0"/>
              </a:rPr>
              <a:t>Rock </a:t>
            </a:r>
            <a:r>
              <a:rPr lang="en-US" i="0" dirty="0">
                <a:solidFill>
                  <a:srgbClr val="FF0000"/>
                </a:solidFill>
                <a:latin typeface="Times New Roman" pitchFamily="18" charset="0"/>
                <a:cs typeface="Times New Roman" pitchFamily="18" charset="0"/>
              </a:rPr>
              <a:t>mineral wool</a:t>
            </a:r>
            <a:r>
              <a:rPr lang="en-US" i="0" dirty="0">
                <a:solidFill>
                  <a:srgbClr val="FFFF00"/>
                </a:solidFill>
                <a:latin typeface="Times New Roman" pitchFamily="18" charset="0"/>
                <a:cs typeface="Times New Roman" pitchFamily="18" charset="0"/>
              </a:rPr>
              <a:t>: This is available in a range of forms from light weight rolled products to heavy rigid slabs including preformed pipe sections. In addition to good thermal insulation properties, it can also provide acoustic insulation and is fire retardant</a:t>
            </a:r>
            <a:r>
              <a:rPr lang="en-US" i="0" dirty="0" smtClean="0">
                <a:solidFill>
                  <a:srgbClr val="FFFF00"/>
                </a:solidFill>
                <a:latin typeface="Times New Roman" pitchFamily="18" charset="0"/>
                <a:cs typeface="Times New Roman" pitchFamily="18" charset="0"/>
              </a:rPr>
              <a:t>.</a:t>
            </a:r>
            <a:endParaRPr lang="en-US"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67577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446690" y="1143001"/>
            <a:ext cx="8229600" cy="5105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Materials used in thermal insulation applications generally are grouped according to the temperature range in which they are employed. The temperatures that limit these ranges are somewhat arbitrary. When the temperature reaches an upper limit, materials may be damaged or become uneconomical because their thermal conductivity increases. A lower limit usually means that the material is not competitive because there are cheaper materials that can perform satisfactorily. Within each temperature range, the selection is made taking into consideration other properties and cost . The temperature range within which the term “thermal insulation” applies, is from73˚C to 982˚C. All applications below -73˚C are termed cryogenic and those above 982˚C are termed </a:t>
            </a:r>
            <a:r>
              <a:rPr lang="en-US" i="0" dirty="0" smtClean="0">
                <a:solidFill>
                  <a:srgbClr val="FFFF00"/>
                </a:solidFill>
                <a:latin typeface="Times New Roman" pitchFamily="18" charset="0"/>
                <a:cs typeface="Times New Roman" pitchFamily="18" charset="0"/>
              </a:rPr>
              <a:t>refractory. </a:t>
            </a:r>
            <a:endParaRPr lang="en-US" i="0" dirty="0">
              <a:solidFill>
                <a:srgbClr val="FFFF00"/>
              </a:solidFill>
              <a:latin typeface="Times New Roman" pitchFamily="18" charset="0"/>
              <a:cs typeface="Times New Roman" pitchFamily="18" charset="0"/>
            </a:endParaRPr>
          </a:p>
        </p:txBody>
      </p:sp>
      <p:sp>
        <p:nvSpPr>
          <p:cNvPr id="3" name="Rectangle 3"/>
          <p:cNvSpPr>
            <a:spLocks noChangeArrowheads="1"/>
          </p:cNvSpPr>
          <p:nvPr/>
        </p:nvSpPr>
        <p:spPr bwMode="auto">
          <a:xfrm>
            <a:off x="533400" y="367091"/>
            <a:ext cx="35052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5- </a:t>
            </a:r>
            <a:r>
              <a:rPr lang="en-US" sz="2000" i="0" kern="0" dirty="0">
                <a:solidFill>
                  <a:sysClr val="windowText" lastClr="000000"/>
                </a:solidFill>
              </a:rPr>
              <a:t>Thermal insulation materials</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41167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446690" y="1143001"/>
            <a:ext cx="8229600" cy="5257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Thermal insulation of building walls has a significant effect on the reduction of thermal </a:t>
            </a:r>
            <a:r>
              <a:rPr lang="en-US" i="0" dirty="0" smtClean="0">
                <a:solidFill>
                  <a:srgbClr val="FFFF00"/>
                </a:solidFill>
                <a:latin typeface="Times New Roman" pitchFamily="18" charset="0"/>
                <a:cs typeface="Times New Roman" pitchFamily="18" charset="0"/>
              </a:rPr>
              <a:t>energy consumption </a:t>
            </a:r>
            <a:r>
              <a:rPr lang="en-US" i="0" dirty="0">
                <a:solidFill>
                  <a:srgbClr val="FFFF00"/>
                </a:solidFill>
                <a:latin typeface="Times New Roman" pitchFamily="18" charset="0"/>
                <a:cs typeface="Times New Roman" pitchFamily="18" charset="0"/>
              </a:rPr>
              <a:t>in buildings that leads to the reduction of CO</a:t>
            </a:r>
            <a:r>
              <a:rPr lang="en-US" sz="2000" i="0" dirty="0">
                <a:solidFill>
                  <a:srgbClr val="FFFF00"/>
                </a:solidFill>
                <a:latin typeface="Times New Roman" pitchFamily="18" charset="0"/>
                <a:cs typeface="Times New Roman" pitchFamily="18" charset="0"/>
              </a:rPr>
              <a:t>2</a:t>
            </a:r>
            <a:r>
              <a:rPr lang="en-US" i="0" dirty="0">
                <a:solidFill>
                  <a:srgbClr val="FFFF00"/>
                </a:solidFill>
                <a:latin typeface="Times New Roman" pitchFamily="18" charset="0"/>
                <a:cs typeface="Times New Roman" pitchFamily="18" charset="0"/>
              </a:rPr>
              <a:t> emissions. Making a thermal insulation </a:t>
            </a:r>
            <a:r>
              <a:rPr lang="en-US" i="0" dirty="0" smtClean="0">
                <a:solidFill>
                  <a:srgbClr val="FFFF00"/>
                </a:solidFill>
                <a:latin typeface="Times New Roman" pitchFamily="18" charset="0"/>
                <a:cs typeface="Times New Roman" pitchFamily="18" charset="0"/>
              </a:rPr>
              <a:t>of a </a:t>
            </a:r>
            <a:r>
              <a:rPr lang="en-US" i="0" dirty="0">
                <a:solidFill>
                  <a:srgbClr val="FFFF00"/>
                </a:solidFill>
                <a:latin typeface="Times New Roman" pitchFamily="18" charset="0"/>
                <a:cs typeface="Times New Roman" pitchFamily="18" charset="0"/>
              </a:rPr>
              <a:t>building external wall can in terms of economic aspects be approached as an investment. In </a:t>
            </a:r>
            <a:r>
              <a:rPr lang="en-US" i="0" dirty="0" smtClean="0">
                <a:solidFill>
                  <a:srgbClr val="FFFF00"/>
                </a:solidFill>
                <a:latin typeface="Times New Roman" pitchFamily="18" charset="0"/>
                <a:cs typeface="Times New Roman" pitchFamily="18" charset="0"/>
              </a:rPr>
              <a:t>this investment </a:t>
            </a:r>
            <a:r>
              <a:rPr lang="en-US" i="0" dirty="0">
                <a:solidFill>
                  <a:srgbClr val="FFFF00"/>
                </a:solidFill>
                <a:latin typeface="Times New Roman" pitchFamily="18" charset="0"/>
                <a:cs typeface="Times New Roman" pitchFamily="18" charset="0"/>
              </a:rPr>
              <a:t>the cost is related to the purchase, transport and laying the insulation, whereas the </a:t>
            </a:r>
            <a:r>
              <a:rPr lang="en-US" i="0" dirty="0" smtClean="0">
                <a:solidFill>
                  <a:srgbClr val="FFFF00"/>
                </a:solidFill>
                <a:latin typeface="Times New Roman" pitchFamily="18" charset="0"/>
                <a:cs typeface="Times New Roman" pitchFamily="18" charset="0"/>
              </a:rPr>
              <a:t>profits are </a:t>
            </a:r>
            <a:r>
              <a:rPr lang="en-US" i="0" dirty="0">
                <a:solidFill>
                  <a:srgbClr val="FFFF00"/>
                </a:solidFill>
                <a:latin typeface="Times New Roman" pitchFamily="18" charset="0"/>
                <a:cs typeface="Times New Roman" pitchFamily="18" charset="0"/>
              </a:rPr>
              <a:t>linked to the reduction of thermal energy consumption necessary to heat a building. </a:t>
            </a:r>
            <a:r>
              <a:rPr lang="en-US" i="0" dirty="0">
                <a:solidFill>
                  <a:srgbClr val="FFFF00"/>
                </a:solidFill>
                <a:latin typeface="Times New Roman" pitchFamily="18" charset="0"/>
                <a:cs typeface="Times New Roman" pitchFamily="18" charset="0"/>
              </a:rPr>
              <a:t>One of the most effective ways to do this is to reduce the energy consumption of buildings, which comprise approximately one-third of global energy consumption. In many previous studies, the application of thermal insulation to the external walls of a building was determined as the most effective means of reducing energy consumption.</a:t>
            </a:r>
            <a:endParaRPr lang="en-US" i="0" dirty="0">
              <a:solidFill>
                <a:srgbClr val="FFFF00"/>
              </a:solidFill>
              <a:latin typeface="Times New Roman" pitchFamily="18" charset="0"/>
              <a:cs typeface="Times New Roman" pitchFamily="18" charset="0"/>
            </a:endParaRPr>
          </a:p>
        </p:txBody>
      </p:sp>
      <p:sp>
        <p:nvSpPr>
          <p:cNvPr id="3" name="Rectangle 3"/>
          <p:cNvSpPr>
            <a:spLocks noChangeArrowheads="1"/>
          </p:cNvSpPr>
          <p:nvPr/>
        </p:nvSpPr>
        <p:spPr bwMode="auto">
          <a:xfrm>
            <a:off x="533400" y="367091"/>
            <a:ext cx="61722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6- </a:t>
            </a:r>
            <a:r>
              <a:rPr lang="en-US" sz="2000" i="0" kern="0" dirty="0" smtClean="0">
                <a:solidFill>
                  <a:sysClr val="windowText" lastClr="000000"/>
                </a:solidFill>
              </a:rPr>
              <a:t>Benefits </a:t>
            </a:r>
            <a:r>
              <a:rPr lang="en-US" sz="2000" i="0" kern="0" dirty="0">
                <a:solidFill>
                  <a:sysClr val="windowText" lastClr="000000"/>
                </a:solidFill>
              </a:rPr>
              <a:t>of thermal insulation of </a:t>
            </a:r>
            <a:r>
              <a:rPr lang="en-US" sz="2000" i="0" kern="0" dirty="0" smtClean="0">
                <a:solidFill>
                  <a:sysClr val="windowText" lastClr="000000"/>
                </a:solidFill>
              </a:rPr>
              <a:t>building external </a:t>
            </a:r>
            <a:r>
              <a:rPr lang="en-US" sz="2000" i="0" kern="0" dirty="0">
                <a:solidFill>
                  <a:sysClr val="windowText" lastClr="000000"/>
                </a:solidFill>
              </a:rPr>
              <a:t>walls</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68504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73103" y="317938"/>
            <a:ext cx="8229600" cy="635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U-value is calculated by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52082" y="945932"/>
                <a:ext cx="3662718" cy="872931"/>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1800" i="1" smtClean="0">
                          <a:solidFill>
                            <a:srgbClr val="FF0000"/>
                          </a:solidFill>
                          <a:latin typeface="Cambria Math"/>
                          <a:ea typeface="Cambria Math"/>
                          <a:cs typeface="Arial"/>
                        </a:rPr>
                        <m:t>𝑈</m:t>
                      </m:r>
                      <m:r>
                        <a:rPr lang="en-US" sz="1800" b="0" i="1" smtClean="0">
                          <a:solidFill>
                            <a:srgbClr val="FF0000"/>
                          </a:solidFill>
                          <a:latin typeface="Cambria Math"/>
                          <a:ea typeface="Cambria Math"/>
                          <a:cs typeface="Arial"/>
                        </a:rPr>
                        <m:t>𝐴</m:t>
                      </m:r>
                      <m:r>
                        <a:rPr lang="en-US" sz="1800" b="0" i="1" smtClean="0">
                          <a:solidFill>
                            <a:srgbClr val="FF0000"/>
                          </a:solidFill>
                          <a:latin typeface="Cambria Math"/>
                          <a:ea typeface="Cambria Math"/>
                          <a:cs typeface="Arial"/>
                        </a:rPr>
                        <m:t>=</m:t>
                      </m:r>
                      <m:f>
                        <m:fPr>
                          <m:ctrlPr>
                            <a:rPr lang="en-US" sz="1800" b="0" i="1" smtClean="0">
                              <a:solidFill>
                                <a:srgbClr val="FF0000"/>
                              </a:solidFill>
                              <a:latin typeface="Cambria Math"/>
                              <a:ea typeface="Cambria Math"/>
                              <a:cs typeface="Arial"/>
                            </a:rPr>
                          </m:ctrlPr>
                        </m:fPr>
                        <m:num>
                          <m:r>
                            <a:rPr lang="en-US" sz="1800" b="0" i="1" smtClean="0">
                              <a:solidFill>
                                <a:srgbClr val="FF0000"/>
                              </a:solidFill>
                              <a:latin typeface="Cambria Math"/>
                              <a:ea typeface="Cambria Math"/>
                              <a:cs typeface="Arial"/>
                            </a:rPr>
                            <m:t>1</m:t>
                          </m:r>
                        </m:num>
                        <m:den>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𝑖</m:t>
                              </m:r>
                            </m:sub>
                          </m:sSub>
                          <m:r>
                            <a:rPr lang="en-US" sz="1800" b="0" i="1" smtClean="0">
                              <a:solidFill>
                                <a:srgbClr val="FF0000"/>
                              </a:solidFill>
                              <a:latin typeface="Cambria Math"/>
                              <a:ea typeface="Cambria Math"/>
                              <a:cs typeface="Arial"/>
                            </a:rPr>
                            <m:t>+</m:t>
                          </m:r>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𝑤</m:t>
                              </m:r>
                            </m:sub>
                          </m:sSub>
                          <m:r>
                            <a:rPr lang="en-US" sz="1800" b="0" i="1" smtClean="0">
                              <a:solidFill>
                                <a:srgbClr val="FF0000"/>
                              </a:solidFill>
                              <a:latin typeface="Cambria Math"/>
                              <a:ea typeface="Cambria Math"/>
                              <a:cs typeface="Arial"/>
                            </a:rPr>
                            <m:t>+</m:t>
                          </m:r>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𝑖𝑛𝑠</m:t>
                              </m:r>
                            </m:sub>
                          </m:sSub>
                          <m:r>
                            <a:rPr lang="en-US" sz="1800" b="0" i="1" smtClean="0">
                              <a:solidFill>
                                <a:srgbClr val="FF0000"/>
                              </a:solidFill>
                              <a:latin typeface="Cambria Math"/>
                              <a:ea typeface="Cambria Math"/>
                              <a:cs typeface="Arial"/>
                            </a:rPr>
                            <m:t>+</m:t>
                          </m:r>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𝑜</m:t>
                              </m:r>
                            </m:sub>
                          </m:sSub>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52082" y="945932"/>
                <a:ext cx="3662718" cy="872931"/>
              </a:xfrm>
              <a:prstGeom prst="rect">
                <a:avLst/>
              </a:prstGeom>
              <a:blipFill rotWithShape="1">
                <a:blip r:embed="rId2"/>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452082" y="1981200"/>
            <a:ext cx="8229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U =heat transfer coefficient (W/m² ̊ C)</a:t>
            </a:r>
          </a:p>
          <a:p>
            <a:pPr marL="0" lvl="0" indent="0" algn="justLow" eaLnBrk="1" hangingPunct="1">
              <a:spcBef>
                <a:spcPct val="0"/>
              </a:spcBef>
              <a:buClrTx/>
              <a:buNone/>
            </a:pPr>
            <a:r>
              <a:rPr lang="en-US" i="0" dirty="0" err="1" smtClean="0">
                <a:solidFill>
                  <a:srgbClr val="FFFF00"/>
                </a:solidFill>
                <a:latin typeface="Times New Roman" pitchFamily="18" charset="0"/>
                <a:cs typeface="Times New Roman" pitchFamily="18" charset="0"/>
              </a:rPr>
              <a:t>Ri</a:t>
            </a:r>
            <a:r>
              <a:rPr lang="en-US" i="0" dirty="0" smtClean="0">
                <a:solidFill>
                  <a:srgbClr val="FFFF00"/>
                </a:solidFill>
                <a:latin typeface="Times New Roman" pitchFamily="18" charset="0"/>
                <a:cs typeface="Times New Roman" pitchFamily="18" charset="0"/>
              </a:rPr>
              <a:t>=internal heat transfer resistance (̊ </a:t>
            </a:r>
            <a:r>
              <a:rPr lang="en-US" i="0" dirty="0">
                <a:solidFill>
                  <a:srgbClr val="FFFF00"/>
                </a:solidFill>
                <a:latin typeface="Times New Roman" pitchFamily="18" charset="0"/>
                <a:cs typeface="Times New Roman" pitchFamily="18" charset="0"/>
              </a:rPr>
              <a:t>C /W)</a:t>
            </a:r>
          </a:p>
          <a:p>
            <a:pPr marL="0" lvl="0" indent="0" algn="justLow" eaLnBrk="1" hangingPunct="1">
              <a:spcBef>
                <a:spcPct val="0"/>
              </a:spcBef>
              <a:buClrTx/>
              <a:buNone/>
            </a:pPr>
            <a:r>
              <a:rPr lang="en-US" i="0" dirty="0" smtClean="0">
                <a:solidFill>
                  <a:srgbClr val="FFFF00"/>
                </a:solidFill>
                <a:latin typeface="Times New Roman" pitchFamily="18" charset="0"/>
                <a:cs typeface="Times New Roman" pitchFamily="18" charset="0"/>
              </a:rPr>
              <a:t>Ro=external </a:t>
            </a:r>
            <a:r>
              <a:rPr lang="en-US" i="0" dirty="0">
                <a:solidFill>
                  <a:srgbClr val="FFFF00"/>
                </a:solidFill>
                <a:latin typeface="Times New Roman" pitchFamily="18" charset="0"/>
                <a:cs typeface="Times New Roman" pitchFamily="18" charset="0"/>
              </a:rPr>
              <a:t>heat transfer resistance </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C /W</a:t>
            </a:r>
            <a:r>
              <a:rPr lang="en-US" i="0" dirty="0" smtClean="0">
                <a:solidFill>
                  <a:srgbClr val="FFFF00"/>
                </a:solidFill>
                <a:latin typeface="Times New Roman" pitchFamily="18" charset="0"/>
                <a:cs typeface="Times New Roman" pitchFamily="18" charset="0"/>
              </a:rPr>
              <a:t>)</a:t>
            </a:r>
          </a:p>
          <a:p>
            <a:pPr marL="0" indent="0" algn="justLow" eaLnBrk="1" hangingPunct="1">
              <a:spcBef>
                <a:spcPct val="0"/>
              </a:spcBef>
              <a:buClrTx/>
              <a:buNone/>
            </a:pPr>
            <a:r>
              <a:rPr lang="en-US" sz="2200" i="0" dirty="0" err="1" smtClean="0">
                <a:solidFill>
                  <a:srgbClr val="FFFF00"/>
                </a:solidFill>
                <a:latin typeface="Times New Roman" pitchFamily="18" charset="0"/>
                <a:cs typeface="Times New Roman" pitchFamily="18" charset="0"/>
              </a:rPr>
              <a:t>Rw</a:t>
            </a:r>
            <a:r>
              <a:rPr lang="en-US" sz="2200" i="0" dirty="0" smtClean="0">
                <a:solidFill>
                  <a:srgbClr val="FFFF00"/>
                </a:solidFill>
                <a:latin typeface="Times New Roman" pitchFamily="18" charset="0"/>
                <a:cs typeface="Times New Roman" pitchFamily="18" charset="0"/>
              </a:rPr>
              <a:t>= heat </a:t>
            </a:r>
            <a:r>
              <a:rPr lang="en-US" sz="2200" i="0" dirty="0">
                <a:solidFill>
                  <a:srgbClr val="FFFF00"/>
                </a:solidFill>
                <a:latin typeface="Times New Roman" pitchFamily="18" charset="0"/>
                <a:cs typeface="Times New Roman" pitchFamily="18" charset="0"/>
              </a:rPr>
              <a:t>transfer </a:t>
            </a:r>
            <a:r>
              <a:rPr lang="en-US" sz="2200" i="0" dirty="0" smtClean="0">
                <a:solidFill>
                  <a:srgbClr val="FFFF00"/>
                </a:solidFill>
                <a:latin typeface="Times New Roman" pitchFamily="18" charset="0"/>
                <a:cs typeface="Times New Roman" pitchFamily="18" charset="0"/>
              </a:rPr>
              <a:t>resistance of wall layer without insulation  </a:t>
            </a:r>
            <a:r>
              <a:rPr lang="en-US" sz="2200" i="0" dirty="0">
                <a:solidFill>
                  <a:srgbClr val="FFFF00"/>
                </a:solidFill>
                <a:latin typeface="Times New Roman" pitchFamily="18" charset="0"/>
                <a:cs typeface="Times New Roman" pitchFamily="18" charset="0"/>
              </a:rPr>
              <a:t>(̊ C /W)</a:t>
            </a:r>
          </a:p>
          <a:p>
            <a:pPr marL="0" indent="0" algn="justLow" eaLnBrk="1" hangingPunct="1">
              <a:spcBef>
                <a:spcPct val="0"/>
              </a:spcBef>
              <a:buClrTx/>
              <a:buNone/>
            </a:pPr>
            <a:r>
              <a:rPr lang="en-US" i="0" dirty="0" err="1" smtClean="0">
                <a:solidFill>
                  <a:srgbClr val="FFFF00"/>
                </a:solidFill>
                <a:latin typeface="Times New Roman" pitchFamily="18" charset="0"/>
                <a:cs typeface="Times New Roman" pitchFamily="18" charset="0"/>
              </a:rPr>
              <a:t>Rins</a:t>
            </a:r>
            <a:r>
              <a:rPr lang="en-US" i="0" dirty="0" smtClean="0">
                <a:solidFill>
                  <a:srgbClr val="FFFF00"/>
                </a:solidFill>
                <a:latin typeface="Times New Roman" pitchFamily="18" charset="0"/>
                <a:cs typeface="Times New Roman" pitchFamily="18" charset="0"/>
              </a:rPr>
              <a:t>=heat </a:t>
            </a:r>
            <a:r>
              <a:rPr lang="en-US" i="0" dirty="0">
                <a:solidFill>
                  <a:srgbClr val="FFFF00"/>
                </a:solidFill>
                <a:latin typeface="Times New Roman" pitchFamily="18" charset="0"/>
                <a:cs typeface="Times New Roman" pitchFamily="18" charset="0"/>
              </a:rPr>
              <a:t>transfer resistance </a:t>
            </a:r>
            <a:r>
              <a:rPr lang="en-US" i="0" dirty="0" smtClean="0">
                <a:solidFill>
                  <a:srgbClr val="FFFF00"/>
                </a:solidFill>
                <a:latin typeface="Times New Roman" pitchFamily="18" charset="0"/>
                <a:cs typeface="Times New Roman" pitchFamily="18" charset="0"/>
              </a:rPr>
              <a:t>of the insulation (</a:t>
            </a:r>
            <a:r>
              <a:rPr lang="en-US" i="0" dirty="0">
                <a:solidFill>
                  <a:srgbClr val="FFFF00"/>
                </a:solidFill>
                <a:latin typeface="Times New Roman" pitchFamily="18" charset="0"/>
                <a:cs typeface="Times New Roman" pitchFamily="18" charset="0"/>
              </a:rPr>
              <a:t>̊ C /W)</a:t>
            </a:r>
          </a:p>
          <a:p>
            <a:pPr marL="0" lvl="0" indent="0" algn="justLow" eaLnBrk="1" hangingPunct="1">
              <a:spcBef>
                <a:spcPct val="0"/>
              </a:spcBef>
              <a:buClrTx/>
              <a:buNone/>
            </a:pPr>
            <a:endParaRPr lang="en-US"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473103" y="4130565"/>
            <a:ext cx="8229600" cy="599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eaLnBrk="1" hangingPunct="1">
              <a:spcBef>
                <a:spcPct val="0"/>
              </a:spcBef>
              <a:buClrTx/>
              <a:buNone/>
            </a:pPr>
            <a:r>
              <a:rPr lang="en-US" i="0" dirty="0" smtClean="0">
                <a:solidFill>
                  <a:srgbClr val="FFFF00"/>
                </a:solidFill>
                <a:latin typeface="Times New Roman" pitchFamily="18" charset="0"/>
                <a:cs typeface="Times New Roman" pitchFamily="18" charset="0"/>
              </a:rPr>
              <a:t>The thermal resistance of the insulation calculates as follows:</a:t>
            </a:r>
            <a:endParaRPr lang="en-US"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662289" y="4729655"/>
                <a:ext cx="1923256" cy="81900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𝑖𝑛𝑠</m:t>
                          </m:r>
                        </m:sub>
                      </m:sSub>
                      <m:r>
                        <a:rPr lang="en-US" sz="1800" b="0" i="1" smtClean="0">
                          <a:solidFill>
                            <a:srgbClr val="FF0000"/>
                          </a:solidFill>
                          <a:latin typeface="Cambria Math"/>
                          <a:ea typeface="Cambria Math"/>
                          <a:cs typeface="Arial"/>
                        </a:rPr>
                        <m:t>=</m:t>
                      </m:r>
                      <m:f>
                        <m:fPr>
                          <m:ctrlPr>
                            <a:rPr lang="en-US" sz="1800" b="0" i="1" smtClean="0">
                              <a:solidFill>
                                <a:srgbClr val="FF0000"/>
                              </a:solidFill>
                              <a:latin typeface="Cambria Math"/>
                              <a:ea typeface="Cambria Math"/>
                              <a:cs typeface="Arial"/>
                            </a:rPr>
                          </m:ctrlPr>
                        </m:fPr>
                        <m:num>
                          <m:r>
                            <a:rPr lang="en-US" sz="1800" b="0" i="1" smtClean="0">
                              <a:solidFill>
                                <a:srgbClr val="FF0000"/>
                              </a:solidFill>
                              <a:latin typeface="Cambria Math"/>
                              <a:ea typeface="Cambria Math"/>
                              <a:cs typeface="Arial"/>
                            </a:rPr>
                            <m:t>∆</m:t>
                          </m:r>
                          <m:r>
                            <a:rPr lang="en-US" sz="1800" b="0" i="1" smtClean="0">
                              <a:solidFill>
                                <a:srgbClr val="FF0000"/>
                              </a:solidFill>
                              <a:latin typeface="Cambria Math"/>
                              <a:ea typeface="Cambria Math"/>
                              <a:cs typeface="Arial"/>
                            </a:rPr>
                            <m:t>𝑥</m:t>
                          </m:r>
                        </m:num>
                        <m:den>
                          <m:r>
                            <a:rPr lang="en-US" sz="1800" b="0" i="1" smtClean="0">
                              <a:solidFill>
                                <a:srgbClr val="FF0000"/>
                              </a:solidFill>
                              <a:latin typeface="Cambria Math"/>
                              <a:ea typeface="Cambria Math"/>
                              <a:cs typeface="Arial"/>
                            </a:rPr>
                            <m:t>𝑘</m:t>
                          </m:r>
                        </m:den>
                      </m:f>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662289" y="4729655"/>
                <a:ext cx="1923256" cy="819007"/>
              </a:xfrm>
              <a:prstGeom prst="rect">
                <a:avLst/>
              </a:prstGeom>
              <a:blipFill rotWithShape="1">
                <a:blip r:embed="rId3"/>
                <a:stretch>
                  <a:fillRect/>
                </a:stretch>
              </a:blipFill>
            </p:spPr>
            <p:txBody>
              <a:bodyPr/>
              <a:lstStyle/>
              <a:p>
                <a:r>
                  <a:rPr lang="ar-IQ">
                    <a:noFill/>
                  </a:rPr>
                  <a:t> </a:t>
                </a:r>
              </a:p>
            </p:txBody>
          </p:sp>
        </mc:Fallback>
      </mc:AlternateContent>
      <p:sp>
        <p:nvSpPr>
          <p:cNvPr id="9" name="عنصر نائب للمحتوى 2"/>
          <p:cNvSpPr txBox="1">
            <a:spLocks/>
          </p:cNvSpPr>
          <p:nvPr/>
        </p:nvSpPr>
        <p:spPr bwMode="auto">
          <a:xfrm>
            <a:off x="662289" y="5550142"/>
            <a:ext cx="8229600" cy="985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err="1" smtClean="0">
                <a:solidFill>
                  <a:srgbClr val="FFFF00"/>
                </a:solidFill>
                <a:latin typeface="Times New Roman" pitchFamily="18" charset="0"/>
                <a:cs typeface="Times New Roman" pitchFamily="18" charset="0"/>
              </a:rPr>
              <a:t>Δx</a:t>
            </a:r>
            <a:r>
              <a:rPr lang="en-US" i="0" dirty="0" smtClean="0">
                <a:solidFill>
                  <a:srgbClr val="FFFF00"/>
                </a:solidFill>
                <a:latin typeface="Times New Roman" pitchFamily="18" charset="0"/>
                <a:cs typeface="Times New Roman" pitchFamily="18" charset="0"/>
              </a:rPr>
              <a:t>=thickness of the insulation layer (m)</a:t>
            </a:r>
          </a:p>
          <a:p>
            <a:pPr marL="0" indent="0" algn="justLow">
              <a:buNone/>
            </a:pPr>
            <a:r>
              <a:rPr lang="en-US" i="0" dirty="0" err="1" smtClean="0">
                <a:solidFill>
                  <a:srgbClr val="FFFF00"/>
                </a:solidFill>
                <a:latin typeface="Times New Roman" pitchFamily="18" charset="0"/>
                <a:cs typeface="Times New Roman" pitchFamily="18" charset="0"/>
              </a:rPr>
              <a:t>ki</a:t>
            </a:r>
            <a:r>
              <a:rPr lang="en-US" i="0" dirty="0" smtClean="0">
                <a:solidFill>
                  <a:srgbClr val="FFFF00"/>
                </a:solidFill>
                <a:latin typeface="Times New Roman" pitchFamily="18" charset="0"/>
                <a:cs typeface="Times New Roman" pitchFamily="18" charset="0"/>
              </a:rPr>
              <a:t>=thermal conductivity </a:t>
            </a:r>
            <a:r>
              <a:rPr lang="en-US" i="0" dirty="0">
                <a:solidFill>
                  <a:srgbClr val="FFFF00"/>
                </a:solidFill>
                <a:latin typeface="Times New Roman" pitchFamily="18" charset="0"/>
                <a:cs typeface="Times New Roman" pitchFamily="18" charset="0"/>
              </a:rPr>
              <a:t>of the insulation layer </a:t>
            </a:r>
            <a:r>
              <a:rPr lang="en-US" i="0" dirty="0" smtClean="0">
                <a:solidFill>
                  <a:srgbClr val="FFFF00"/>
                </a:solidFill>
                <a:latin typeface="Times New Roman" pitchFamily="18" charset="0"/>
                <a:cs typeface="Times New Roman" pitchFamily="18" charset="0"/>
              </a:rPr>
              <a:t>(W/m </a:t>
            </a:r>
            <a:r>
              <a:rPr lang="en-US" i="0" dirty="0">
                <a:solidFill>
                  <a:srgbClr val="FFFF00"/>
                </a:solidFill>
                <a:latin typeface="Times New Roman" pitchFamily="18" charset="0"/>
                <a:cs typeface="Times New Roman" pitchFamily="18" charset="0"/>
              </a:rPr>
              <a:t>̊ C </a:t>
            </a:r>
            <a:r>
              <a:rPr lang="en-US" i="0" dirty="0" smtClean="0">
                <a:solidFill>
                  <a:srgbClr val="FFFF00"/>
                </a:solidFill>
                <a:latin typeface="Times New Roman" pitchFamily="18" charset="0"/>
                <a:cs typeface="Times New Roman" pitchFamily="18" charset="0"/>
              </a:rPr>
              <a:t>)</a:t>
            </a:r>
          </a:p>
          <a:p>
            <a:pPr marL="0" indent="0" algn="justLow">
              <a:buNone/>
            </a:pP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23468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p:bldP spid="8" grpId="0" animBg="1"/>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381000" y="4572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Total resistance of the non-insulated wall layer </a:t>
            </a:r>
            <a:r>
              <a:rPr lang="en-US" i="0" dirty="0" err="1" smtClean="0">
                <a:solidFill>
                  <a:srgbClr val="FF0000"/>
                </a:solidFill>
                <a:latin typeface="Times New Roman" pitchFamily="18" charset="0"/>
                <a:cs typeface="Times New Roman" pitchFamily="18" charset="0"/>
              </a:rPr>
              <a:t>Rw,t</a:t>
            </a:r>
            <a:r>
              <a:rPr lang="en-US" i="0" dirty="0" smtClean="0">
                <a:solidFill>
                  <a:srgbClr val="FFFF00"/>
                </a:solidFill>
                <a:latin typeface="Times New Roman" pitchFamily="18" charset="0"/>
                <a:cs typeface="Times New Roman" pitchFamily="18" charset="0"/>
              </a:rPr>
              <a:t> is: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533400" y="1174531"/>
                <a:ext cx="2590800" cy="55316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𝑤</m:t>
                          </m:r>
                          <m:r>
                            <a:rPr lang="en-US" sz="1800" b="0" i="1" smtClean="0">
                              <a:solidFill>
                                <a:srgbClr val="FF0000"/>
                              </a:solidFill>
                              <a:latin typeface="Cambria Math"/>
                              <a:ea typeface="Cambria Math"/>
                              <a:cs typeface="Arial"/>
                            </a:rPr>
                            <m:t>,</m:t>
                          </m:r>
                          <m:r>
                            <a:rPr lang="en-US" sz="1800" b="0" i="1" smtClean="0">
                              <a:solidFill>
                                <a:srgbClr val="FF0000"/>
                              </a:solidFill>
                              <a:latin typeface="Cambria Math"/>
                              <a:ea typeface="Cambria Math"/>
                              <a:cs typeface="Arial"/>
                            </a:rPr>
                            <m:t>𝑡</m:t>
                          </m:r>
                        </m:sub>
                      </m:sSub>
                      <m:r>
                        <a:rPr lang="en-US" sz="1800" b="0" i="1" smtClean="0">
                          <a:solidFill>
                            <a:srgbClr val="FF0000"/>
                          </a:solidFill>
                          <a:latin typeface="Cambria Math"/>
                          <a:ea typeface="Cambria Math"/>
                          <a:cs typeface="Arial"/>
                        </a:rPr>
                        <m:t>=</m:t>
                      </m:r>
                      <m:sSub>
                        <m:sSubPr>
                          <m:ctrlPr>
                            <a:rPr lang="en-US" sz="1800" i="1">
                              <a:solidFill>
                                <a:srgbClr val="FF0000"/>
                              </a:solidFill>
                              <a:latin typeface="Cambria Math"/>
                              <a:ea typeface="Cambria Math"/>
                              <a:cs typeface="Arial"/>
                            </a:rPr>
                          </m:ctrlPr>
                        </m:sSubPr>
                        <m:e>
                          <m:r>
                            <a:rPr lang="en-US" sz="1800">
                              <a:solidFill>
                                <a:srgbClr val="FF0000"/>
                              </a:solidFill>
                              <a:latin typeface="Cambria Math"/>
                              <a:ea typeface="Cambria Math"/>
                              <a:cs typeface="Arial"/>
                            </a:rPr>
                            <m:t>𝑅</m:t>
                          </m:r>
                        </m:e>
                        <m:sub>
                          <m:r>
                            <a:rPr lang="en-US" sz="1800">
                              <a:solidFill>
                                <a:srgbClr val="FF0000"/>
                              </a:solidFill>
                              <a:latin typeface="Cambria Math"/>
                              <a:ea typeface="Cambria Math"/>
                              <a:cs typeface="Arial"/>
                            </a:rPr>
                            <m:t>𝑖</m:t>
                          </m:r>
                        </m:sub>
                      </m:sSub>
                      <m:r>
                        <a:rPr lang="en-US" sz="1800">
                          <a:solidFill>
                            <a:srgbClr val="FF0000"/>
                          </a:solidFill>
                          <a:latin typeface="Cambria Math"/>
                          <a:ea typeface="Cambria Math"/>
                          <a:cs typeface="Arial"/>
                        </a:rPr>
                        <m:t>+</m:t>
                      </m:r>
                      <m:sSub>
                        <m:sSubPr>
                          <m:ctrlPr>
                            <a:rPr lang="en-US" sz="1800" i="1">
                              <a:solidFill>
                                <a:srgbClr val="FF0000"/>
                              </a:solidFill>
                              <a:latin typeface="Cambria Math"/>
                              <a:ea typeface="Cambria Math"/>
                              <a:cs typeface="Arial"/>
                            </a:rPr>
                          </m:ctrlPr>
                        </m:sSubPr>
                        <m:e>
                          <m:r>
                            <a:rPr lang="en-US" sz="1800">
                              <a:solidFill>
                                <a:srgbClr val="FF0000"/>
                              </a:solidFill>
                              <a:latin typeface="Cambria Math"/>
                              <a:ea typeface="Cambria Math"/>
                              <a:cs typeface="Arial"/>
                            </a:rPr>
                            <m:t>𝑅</m:t>
                          </m:r>
                        </m:e>
                        <m:sub>
                          <m:r>
                            <a:rPr lang="en-US" sz="1800">
                              <a:solidFill>
                                <a:srgbClr val="FF0000"/>
                              </a:solidFill>
                              <a:latin typeface="Cambria Math"/>
                              <a:ea typeface="Cambria Math"/>
                              <a:cs typeface="Arial"/>
                            </a:rPr>
                            <m:t>𝑤</m:t>
                          </m:r>
                        </m:sub>
                      </m:sSub>
                      <m:r>
                        <a:rPr lang="en-US" sz="1800">
                          <a:solidFill>
                            <a:srgbClr val="FF0000"/>
                          </a:solidFill>
                          <a:latin typeface="Cambria Math"/>
                          <a:ea typeface="Cambria Math"/>
                          <a:cs typeface="Arial"/>
                        </a:rPr>
                        <m:t>+</m:t>
                      </m:r>
                      <m:sSub>
                        <m:sSubPr>
                          <m:ctrlPr>
                            <a:rPr lang="en-US" sz="1800" i="1">
                              <a:solidFill>
                                <a:srgbClr val="FF0000"/>
                              </a:solidFill>
                              <a:latin typeface="Cambria Math"/>
                              <a:ea typeface="Cambria Math"/>
                              <a:cs typeface="Arial"/>
                            </a:rPr>
                          </m:ctrlPr>
                        </m:sSubPr>
                        <m:e>
                          <m:r>
                            <a:rPr lang="en-US" sz="1800">
                              <a:solidFill>
                                <a:srgbClr val="FF0000"/>
                              </a:solidFill>
                              <a:latin typeface="Cambria Math"/>
                              <a:ea typeface="Cambria Math"/>
                              <a:cs typeface="Arial"/>
                            </a:rPr>
                            <m:t>𝑅</m:t>
                          </m:r>
                        </m:e>
                        <m:sub>
                          <m:r>
                            <a:rPr lang="en-US" sz="1800">
                              <a:solidFill>
                                <a:srgbClr val="FF0000"/>
                              </a:solidFill>
                              <a:latin typeface="Cambria Math"/>
                              <a:ea typeface="Cambria Math"/>
                              <a:cs typeface="Arial"/>
                            </a:rPr>
                            <m:t>𝑜</m:t>
                          </m:r>
                        </m:sub>
                      </m:sSub>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533400" y="1174531"/>
                <a:ext cx="2590800" cy="553165"/>
              </a:xfrm>
              <a:prstGeom prst="rect">
                <a:avLst/>
              </a:prstGeom>
              <a:blipFill rotWithShape="1">
                <a:blip r:embed="rId2"/>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533400" y="20574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Total building load coefficient </a:t>
            </a:r>
            <a:r>
              <a:rPr lang="en-US" i="0" dirty="0" smtClean="0">
                <a:solidFill>
                  <a:srgbClr val="FF0000"/>
                </a:solidFill>
                <a:latin typeface="Times New Roman" pitchFamily="18" charset="0"/>
                <a:cs typeface="Times New Roman" pitchFamily="18" charset="0"/>
              </a:rPr>
              <a:t>(BLC) </a:t>
            </a:r>
            <a:r>
              <a:rPr lang="en-US" i="0" dirty="0" smtClean="0">
                <a:solidFill>
                  <a:srgbClr val="FFFF00"/>
                </a:solidFill>
                <a:latin typeface="Times New Roman" pitchFamily="18" charset="0"/>
                <a:cs typeface="Times New Roman" pitchFamily="18" charset="0"/>
              </a:rPr>
              <a:t>is expressed as: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مستطيل 6"/>
              <p:cNvSpPr/>
              <p:nvPr/>
            </p:nvSpPr>
            <p:spPr>
              <a:xfrm>
                <a:off x="567559" y="2779986"/>
                <a:ext cx="2785241" cy="89729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1800" i="1" smtClean="0">
                          <a:solidFill>
                            <a:srgbClr val="FF0000"/>
                          </a:solidFill>
                          <a:latin typeface="Cambria Math"/>
                          <a:ea typeface="Cambria Math"/>
                          <a:cs typeface="Arial"/>
                        </a:rPr>
                        <m:t>𝐵</m:t>
                      </m:r>
                      <m:r>
                        <a:rPr lang="en-US" sz="1800" b="0" i="1" smtClean="0">
                          <a:solidFill>
                            <a:srgbClr val="FF0000"/>
                          </a:solidFill>
                          <a:latin typeface="Cambria Math"/>
                          <a:ea typeface="Cambria Math"/>
                          <a:cs typeface="Arial"/>
                        </a:rPr>
                        <m:t>𝐿𝐶</m:t>
                      </m:r>
                      <m:r>
                        <a:rPr lang="en-US" sz="1800" b="0" i="1" smtClean="0">
                          <a:solidFill>
                            <a:srgbClr val="FF0000"/>
                          </a:solidFill>
                          <a:latin typeface="Cambria Math"/>
                          <a:ea typeface="Cambria Math"/>
                          <a:cs typeface="Arial"/>
                        </a:rPr>
                        <m:t>=</m:t>
                      </m:r>
                      <m:f>
                        <m:fPr>
                          <m:ctrlPr>
                            <a:rPr lang="en-US" sz="1800" b="0" i="1" smtClean="0">
                              <a:solidFill>
                                <a:srgbClr val="FF0000"/>
                              </a:solidFill>
                              <a:latin typeface="Cambria Math"/>
                              <a:ea typeface="Cambria Math"/>
                              <a:cs typeface="Arial"/>
                            </a:rPr>
                          </m:ctrlPr>
                        </m:fPr>
                        <m:num>
                          <m:r>
                            <a:rPr lang="en-US" sz="1800" b="0" i="1" smtClean="0">
                              <a:solidFill>
                                <a:srgbClr val="FF0000"/>
                              </a:solidFill>
                              <a:latin typeface="Cambria Math"/>
                              <a:ea typeface="Cambria Math"/>
                              <a:cs typeface="Arial"/>
                            </a:rPr>
                            <m:t>1</m:t>
                          </m:r>
                        </m:num>
                        <m:den>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𝑤</m:t>
                              </m:r>
                              <m:r>
                                <a:rPr lang="en-US" sz="1800" b="0" i="1" smtClean="0">
                                  <a:solidFill>
                                    <a:srgbClr val="FF0000"/>
                                  </a:solidFill>
                                  <a:latin typeface="Cambria Math"/>
                                  <a:ea typeface="Cambria Math"/>
                                  <a:cs typeface="Arial"/>
                                </a:rPr>
                                <m:t>,</m:t>
                              </m:r>
                              <m:r>
                                <a:rPr lang="en-US" sz="1800" b="0" i="1" smtClean="0">
                                  <a:solidFill>
                                    <a:srgbClr val="FF0000"/>
                                  </a:solidFill>
                                  <a:latin typeface="Cambria Math"/>
                                  <a:ea typeface="Cambria Math"/>
                                  <a:cs typeface="Arial"/>
                                </a:rPr>
                                <m:t>𝑡</m:t>
                              </m:r>
                            </m:sub>
                          </m:sSub>
                          <m:r>
                            <a:rPr lang="en-US" sz="1800" b="0" i="1" smtClean="0">
                              <a:solidFill>
                                <a:srgbClr val="FF0000"/>
                              </a:solidFill>
                              <a:latin typeface="Cambria Math"/>
                              <a:ea typeface="Cambria Math"/>
                              <a:cs typeface="Arial"/>
                            </a:rPr>
                            <m:t>+</m:t>
                          </m:r>
                          <m:sSub>
                            <m:sSubPr>
                              <m:ctrlPr>
                                <a:rPr lang="en-US" sz="1800" b="0" i="1" smtClean="0">
                                  <a:solidFill>
                                    <a:srgbClr val="FF0000"/>
                                  </a:solidFill>
                                  <a:latin typeface="Cambria Math"/>
                                  <a:ea typeface="Cambria Math"/>
                                  <a:cs typeface="Arial"/>
                                </a:rPr>
                              </m:ctrlPr>
                            </m:sSubPr>
                            <m:e>
                              <m:r>
                                <a:rPr lang="en-US" sz="1800" b="0" i="1" smtClean="0">
                                  <a:solidFill>
                                    <a:srgbClr val="FF0000"/>
                                  </a:solidFill>
                                  <a:latin typeface="Cambria Math"/>
                                  <a:ea typeface="Cambria Math"/>
                                  <a:cs typeface="Arial"/>
                                </a:rPr>
                                <m:t>𝑅</m:t>
                              </m:r>
                            </m:e>
                            <m:sub>
                              <m:r>
                                <a:rPr lang="en-US" sz="1800" b="0" i="1" smtClean="0">
                                  <a:solidFill>
                                    <a:srgbClr val="FF0000"/>
                                  </a:solidFill>
                                  <a:latin typeface="Cambria Math"/>
                                  <a:ea typeface="Cambria Math"/>
                                  <a:cs typeface="Arial"/>
                                </a:rPr>
                                <m:t>𝑖𝑛𝑠</m:t>
                              </m:r>
                            </m:sub>
                          </m:sSub>
                        </m:den>
                      </m:f>
                    </m:oMath>
                  </m:oMathPara>
                </a14:m>
                <a:endParaRPr lang="en-US" sz="14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567559" y="2779986"/>
                <a:ext cx="2785241" cy="897297"/>
              </a:xfrm>
              <a:prstGeom prst="rect">
                <a:avLst/>
              </a:prstGeom>
              <a:blipFill rotWithShape="1">
                <a:blip r:embed="rId3"/>
                <a:stretch>
                  <a:fillRect/>
                </a:stretch>
              </a:blipFill>
            </p:spPr>
            <p:txBody>
              <a:bodyPr/>
              <a:lstStyle/>
              <a:p>
                <a:r>
                  <a:rPr lang="ar-IQ">
                    <a:noFill/>
                  </a:rPr>
                  <a:t> </a:t>
                </a:r>
              </a:p>
            </p:txBody>
          </p:sp>
        </mc:Fallback>
      </mc:AlternateContent>
      <p:sp>
        <p:nvSpPr>
          <p:cNvPr id="8" name="عنصر نائب للمحتوى 2"/>
          <p:cNvSpPr txBox="1">
            <a:spLocks/>
          </p:cNvSpPr>
          <p:nvPr/>
        </p:nvSpPr>
        <p:spPr bwMode="auto">
          <a:xfrm>
            <a:off x="520262" y="4191000"/>
            <a:ext cx="8229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For energy savings. The energy lost to the ambient needs to be supplied at </a:t>
            </a:r>
            <a:r>
              <a:rPr lang="en-US" i="0" dirty="0" smtClean="0">
                <a:solidFill>
                  <a:srgbClr val="FFFF00"/>
                </a:solidFill>
                <a:latin typeface="Times New Roman" pitchFamily="18" charset="0"/>
                <a:cs typeface="Times New Roman" pitchFamily="18" charset="0"/>
              </a:rPr>
              <a:t>the expense </a:t>
            </a:r>
            <a:r>
              <a:rPr lang="en-US" i="0" dirty="0">
                <a:solidFill>
                  <a:srgbClr val="FFFF00"/>
                </a:solidFill>
                <a:latin typeface="Times New Roman" pitchFamily="18" charset="0"/>
                <a:cs typeface="Times New Roman" pitchFamily="18" charset="0"/>
              </a:rPr>
              <a:t>of a higher fuel or electricity consumption. In these cases, the cost of </a:t>
            </a:r>
            <a:r>
              <a:rPr lang="en-US" i="0" dirty="0" smtClean="0">
                <a:solidFill>
                  <a:srgbClr val="FFFF00"/>
                </a:solidFill>
                <a:latin typeface="Times New Roman" pitchFamily="18" charset="0"/>
                <a:cs typeface="Times New Roman" pitchFamily="18" charset="0"/>
              </a:rPr>
              <a:t>a higher </a:t>
            </a:r>
            <a:r>
              <a:rPr lang="en-US" i="0" dirty="0">
                <a:solidFill>
                  <a:srgbClr val="FFFF00"/>
                </a:solidFill>
                <a:latin typeface="Times New Roman" pitchFamily="18" charset="0"/>
                <a:cs typeface="Times New Roman" pitchFamily="18" charset="0"/>
              </a:rPr>
              <a:t>insulation thickness must be economically balanced again the higher </a:t>
            </a:r>
            <a:r>
              <a:rPr lang="en-US" i="0" dirty="0" smtClean="0">
                <a:solidFill>
                  <a:srgbClr val="FFFF00"/>
                </a:solidFill>
                <a:latin typeface="Times New Roman" pitchFamily="18" charset="0"/>
                <a:cs typeface="Times New Roman" pitchFamily="18" charset="0"/>
              </a:rPr>
              <a:t>fuel consumption.</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00672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02021" y="457200"/>
            <a:ext cx="8229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By applying </a:t>
            </a:r>
            <a:r>
              <a:rPr lang="en-US" i="0" dirty="0">
                <a:solidFill>
                  <a:srgbClr val="FFFF00"/>
                </a:solidFill>
                <a:latin typeface="Times New Roman" pitchFamily="18" charset="0"/>
                <a:cs typeface="Times New Roman" pitchFamily="18" charset="0"/>
              </a:rPr>
              <a:t>insulation to buildings’ external walls, heat loss </a:t>
            </a:r>
            <a:r>
              <a:rPr lang="en-US" i="0" dirty="0" smtClean="0">
                <a:solidFill>
                  <a:srgbClr val="FFFF00"/>
                </a:solidFill>
                <a:latin typeface="Times New Roman" pitchFamily="18" charset="0"/>
                <a:cs typeface="Times New Roman" pitchFamily="18" charset="0"/>
              </a:rPr>
              <a:t>and gain </a:t>
            </a:r>
            <a:r>
              <a:rPr lang="en-US" i="0" dirty="0">
                <a:solidFill>
                  <a:srgbClr val="FFFF00"/>
                </a:solidFill>
                <a:latin typeface="Times New Roman" pitchFamily="18" charset="0"/>
                <a:cs typeface="Times New Roman" pitchFamily="18" charset="0"/>
              </a:rPr>
              <a:t>through the building surface is significantly reduced. </a:t>
            </a:r>
            <a:r>
              <a:rPr lang="en-US" i="0" dirty="0" smtClean="0">
                <a:solidFill>
                  <a:srgbClr val="FFFF00"/>
                </a:solidFill>
                <a:latin typeface="Times New Roman" pitchFamily="18" charset="0"/>
                <a:cs typeface="Times New Roman" pitchFamily="18" charset="0"/>
              </a:rPr>
              <a:t>However ,a </a:t>
            </a:r>
            <a:r>
              <a:rPr lang="en-US" i="0" dirty="0">
                <a:solidFill>
                  <a:srgbClr val="FFFF00"/>
                </a:solidFill>
                <a:latin typeface="Times New Roman" pitchFamily="18" charset="0"/>
                <a:cs typeface="Times New Roman" pitchFamily="18" charset="0"/>
              </a:rPr>
              <a:t>cost analysis should be performed to determine the optimum </a:t>
            </a:r>
            <a:r>
              <a:rPr lang="en-US" i="0" dirty="0" smtClean="0">
                <a:solidFill>
                  <a:srgbClr val="FFFF00"/>
                </a:solidFill>
                <a:latin typeface="Times New Roman" pitchFamily="18" charset="0"/>
                <a:cs typeface="Times New Roman" pitchFamily="18" charset="0"/>
              </a:rPr>
              <a:t>insulation </a:t>
            </a:r>
            <a:r>
              <a:rPr lang="en-US" i="0" dirty="0">
                <a:solidFill>
                  <a:srgbClr val="FFFF00"/>
                </a:solidFill>
                <a:latin typeface="Times New Roman" pitchFamily="18" charset="0"/>
                <a:cs typeface="Times New Roman" pitchFamily="18" charset="0"/>
              </a:rPr>
              <a:t>thickness. Annual energy cost for unit surface </a:t>
            </a:r>
            <a:r>
              <a:rPr lang="en-US" i="0" dirty="0" err="1" smtClean="0">
                <a:solidFill>
                  <a:srgbClr val="FFFF00"/>
                </a:solidFill>
                <a:latin typeface="Times New Roman" pitchFamily="18" charset="0"/>
                <a:cs typeface="Times New Roman" pitchFamily="18" charset="0"/>
              </a:rPr>
              <a:t>C</a:t>
            </a:r>
            <a:r>
              <a:rPr lang="en-US" sz="2000" i="0" dirty="0" err="1" smtClean="0">
                <a:solidFill>
                  <a:srgbClr val="FFFF00"/>
                </a:solidFill>
                <a:latin typeface="Times New Roman" pitchFamily="18" charset="0"/>
                <a:cs typeface="Times New Roman" pitchFamily="18" charset="0"/>
              </a:rPr>
              <a:t>A,h</a:t>
            </a:r>
            <a:r>
              <a:rPr lang="en-US" i="0" dirty="0" smtClean="0">
                <a:solidFill>
                  <a:srgbClr val="FFFF00"/>
                </a:solidFill>
                <a:latin typeface="Times New Roman" pitchFamily="18" charset="0"/>
                <a:cs typeface="Times New Roman" pitchFamily="18" charset="0"/>
              </a:rPr>
              <a:t> and </a:t>
            </a:r>
            <a:r>
              <a:rPr lang="en-US" i="0" dirty="0" err="1" smtClean="0">
                <a:solidFill>
                  <a:srgbClr val="FFFF00"/>
                </a:solidFill>
                <a:latin typeface="Times New Roman" pitchFamily="18" charset="0"/>
                <a:cs typeface="Times New Roman" pitchFamily="18" charset="0"/>
              </a:rPr>
              <a:t>C</a:t>
            </a:r>
            <a:r>
              <a:rPr lang="en-US" sz="2000" i="0" dirty="0" err="1" smtClean="0">
                <a:solidFill>
                  <a:srgbClr val="FFFF00"/>
                </a:solidFill>
                <a:latin typeface="Times New Roman" pitchFamily="18" charset="0"/>
                <a:cs typeface="Times New Roman" pitchFamily="18" charset="0"/>
              </a:rPr>
              <a:t>A,c</a:t>
            </a:r>
            <a:r>
              <a:rPr lang="en-US" i="0" dirty="0" smtClean="0">
                <a:solidFill>
                  <a:srgbClr val="FFFF00"/>
                </a:solidFill>
                <a:latin typeface="Times New Roman" pitchFamily="18" charset="0"/>
                <a:cs typeface="Times New Roman" pitchFamily="18" charset="0"/>
              </a:rPr>
              <a:t> are </a:t>
            </a:r>
            <a:r>
              <a:rPr lang="en-US" i="0" dirty="0">
                <a:solidFill>
                  <a:srgbClr val="FFFF00"/>
                </a:solidFill>
                <a:latin typeface="Times New Roman" pitchFamily="18" charset="0"/>
                <a:cs typeface="Times New Roman" pitchFamily="18" charset="0"/>
              </a:rPr>
              <a:t>calculated with the following equation:</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5" name="مستطيل 4"/>
              <p:cNvSpPr/>
              <p:nvPr/>
            </p:nvSpPr>
            <p:spPr>
              <a:xfrm>
                <a:off x="428296" y="2961290"/>
                <a:ext cx="4382814" cy="95558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𝐶𝐴</m:t>
                          </m:r>
                        </m:e>
                        <m:sub>
                          <m:r>
                            <a:rPr lang="en-US" sz="2000" b="0" i="1" smtClean="0">
                              <a:solidFill>
                                <a:srgbClr val="FF0000"/>
                              </a:solidFill>
                              <a:latin typeface="Cambria Math"/>
                              <a:ea typeface="Cambria Math"/>
                            </a:rPr>
                            <m:t>h</m:t>
                          </m:r>
                        </m:sub>
                      </m:sSub>
                      <m:r>
                        <a:rPr lang="en-US" sz="2000" smtClean="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86400</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𝐵𝐿𝐶</m:t>
                          </m:r>
                          <m:r>
                            <a:rPr lang="en-US" sz="2000" i="1" smtClean="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i="1" smtClean="0">
                              <a:solidFill>
                                <a:srgbClr val="FF0000"/>
                              </a:solidFill>
                              <a:latin typeface="Cambria Math"/>
                              <a:ea typeface="Cambria Math"/>
                              <a:cs typeface="Cambria Math"/>
                            </a:rPr>
                            <m:t>×</m:t>
                          </m:r>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𝐶</m:t>
                              </m:r>
                            </m:e>
                            <m:sub>
                              <m:r>
                                <a:rPr lang="en-US" sz="2000" b="0" i="1" smtClean="0">
                                  <a:solidFill>
                                    <a:srgbClr val="FF0000"/>
                                  </a:solidFill>
                                  <a:latin typeface="Cambria Math"/>
                                  <a:ea typeface="Cambria Math"/>
                                </a:rPr>
                                <m:t>𝑓𝑢𝑒𝑙</m:t>
                              </m:r>
                            </m:sub>
                          </m:sSub>
                        </m:num>
                        <m:den>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𝐻</m:t>
                              </m:r>
                            </m:e>
                            <m:sub>
                              <m:r>
                                <a:rPr lang="en-US" sz="2000" b="0" i="1" smtClean="0">
                                  <a:solidFill>
                                    <a:srgbClr val="FF0000"/>
                                  </a:solidFill>
                                  <a:latin typeface="Cambria Math"/>
                                  <a:ea typeface="Cambria Math"/>
                                </a:rPr>
                                <m:t>𝑢</m:t>
                              </m:r>
                            </m:sub>
                          </m:sSub>
                          <m:r>
                            <a:rPr lang="en-US" sz="2000" i="1" smtClean="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𝐻</m:t>
                              </m:r>
                            </m:sub>
                          </m:sSub>
                        </m:den>
                      </m:f>
                    </m:oMath>
                  </m:oMathPara>
                </a14:m>
                <a:endParaRPr lang="en-US" sz="1400" dirty="0">
                  <a:solidFill>
                    <a:srgbClr val="FF0000"/>
                  </a:solidFill>
                  <a:effectLst/>
                  <a:latin typeface="Calibri"/>
                  <a:ea typeface="Calibri"/>
                  <a:cs typeface="Arial"/>
                </a:endParaRPr>
              </a:p>
            </p:txBody>
          </p:sp>
        </mc:Choice>
        <mc:Fallback>
          <p:sp>
            <p:nvSpPr>
              <p:cNvPr id="5" name="مستطيل 4"/>
              <p:cNvSpPr>
                <a:spLocks noRot="1" noChangeAspect="1" noMove="1" noResize="1" noEditPoints="1" noAdjustHandles="1" noChangeArrowheads="1" noChangeShapeType="1" noTextEdit="1"/>
              </p:cNvSpPr>
              <p:nvPr/>
            </p:nvSpPr>
            <p:spPr>
              <a:xfrm>
                <a:off x="428296" y="2961290"/>
                <a:ext cx="4382814" cy="955583"/>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6" name="مستطيل 5"/>
              <p:cNvSpPr/>
              <p:nvPr/>
            </p:nvSpPr>
            <p:spPr>
              <a:xfrm>
                <a:off x="402021" y="4495800"/>
                <a:ext cx="4382814" cy="945452"/>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𝐶𝐴</m:t>
                          </m:r>
                        </m:e>
                        <m:sub>
                          <m:r>
                            <a:rPr lang="en-US" sz="2000" b="0" i="1" smtClean="0">
                              <a:solidFill>
                                <a:srgbClr val="FF0000"/>
                              </a:solidFill>
                              <a:latin typeface="Cambria Math"/>
                              <a:ea typeface="Cambria Math"/>
                            </a:rPr>
                            <m:t>𝑐</m:t>
                          </m:r>
                        </m:sub>
                      </m:sSub>
                      <m:r>
                        <a:rPr lang="en-US" sz="2000" smtClean="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86400</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𝐵𝐿𝐶</m:t>
                          </m:r>
                          <m:r>
                            <a:rPr lang="en-US" sz="2000" i="1" smtClean="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𝐶</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𝑎</m:t>
                              </m:r>
                            </m:sub>
                          </m:sSub>
                          <m:r>
                            <a:rPr lang="en-US" sz="2000" i="1" smtClean="0">
                              <a:solidFill>
                                <a:srgbClr val="FF0000"/>
                              </a:solidFill>
                              <a:latin typeface="Cambria Math"/>
                              <a:ea typeface="Cambria Math"/>
                              <a:cs typeface="Cambria Math"/>
                            </a:rPr>
                            <m:t>×</m:t>
                          </m:r>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𝐶</m:t>
                              </m:r>
                            </m:e>
                            <m:sub>
                              <m:r>
                                <a:rPr lang="en-US" sz="2000" b="0" i="1" smtClean="0">
                                  <a:solidFill>
                                    <a:srgbClr val="FF0000"/>
                                  </a:solidFill>
                                  <a:latin typeface="Cambria Math"/>
                                  <a:ea typeface="Cambria Math"/>
                                </a:rPr>
                                <m:t>𝑒𝑙𝑐𝑡</m:t>
                              </m:r>
                            </m:sub>
                          </m:sSub>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b="0" i="1" smtClean="0">
                                  <a:solidFill>
                                    <a:srgbClr val="FF0000"/>
                                  </a:solidFill>
                                  <a:latin typeface="Cambria Math"/>
                                  <a:ea typeface="Cambria Math"/>
                                  <a:cs typeface="Cambria Math"/>
                                </a:rPr>
                                <m:t>𝑐</m:t>
                              </m:r>
                            </m:sub>
                          </m:sSub>
                        </m:den>
                      </m:f>
                    </m:oMath>
                  </m:oMathPara>
                </a14:m>
                <a:endParaRPr lang="en-US" sz="1400" dirty="0">
                  <a:solidFill>
                    <a:srgbClr val="FF0000"/>
                  </a:solidFill>
                  <a:effectLst/>
                  <a:latin typeface="Calibri"/>
                  <a:ea typeface="Calibri"/>
                  <a:cs typeface="Arial"/>
                </a:endParaRPr>
              </a:p>
            </p:txBody>
          </p:sp>
        </mc:Choice>
        <mc:Fallback>
          <p:sp>
            <p:nvSpPr>
              <p:cNvPr id="6" name="مستطيل 5"/>
              <p:cNvSpPr>
                <a:spLocks noRot="1" noChangeAspect="1" noMove="1" noResize="1" noEditPoints="1" noAdjustHandles="1" noChangeArrowheads="1" noChangeShapeType="1" noTextEdit="1"/>
              </p:cNvSpPr>
              <p:nvPr/>
            </p:nvSpPr>
            <p:spPr>
              <a:xfrm>
                <a:off x="402021" y="4495800"/>
                <a:ext cx="4382814" cy="945452"/>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25251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09903" y="609600"/>
            <a:ext cx="8229600" cy="446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err="1" smtClean="0">
                <a:solidFill>
                  <a:srgbClr val="FFFF00"/>
                </a:solidFill>
                <a:latin typeface="Times New Roman" pitchFamily="18" charset="0"/>
                <a:cs typeface="Times New Roman" pitchFamily="18" charset="0"/>
              </a:rPr>
              <a:t>CAh</a:t>
            </a:r>
            <a:r>
              <a:rPr lang="en-US" i="0" dirty="0">
                <a:solidFill>
                  <a:srgbClr val="FFFF00"/>
                </a:solidFill>
                <a:latin typeface="Times New Roman" pitchFamily="18" charset="0"/>
                <a:cs typeface="Times New Roman" pitchFamily="18" charset="0"/>
              </a:rPr>
              <a:t>= </a:t>
            </a:r>
            <a:r>
              <a:rPr lang="en-US" i="0" dirty="0" smtClean="0">
                <a:solidFill>
                  <a:srgbClr val="FFFF00"/>
                </a:solidFill>
                <a:latin typeface="Times New Roman" pitchFamily="18" charset="0"/>
                <a:cs typeface="Times New Roman" pitchFamily="18" charset="0"/>
              </a:rPr>
              <a:t>annual heating energy cost ($)</a:t>
            </a:r>
          </a:p>
          <a:p>
            <a:pPr marL="0" indent="0" algn="justLow">
              <a:buNone/>
            </a:pPr>
            <a:r>
              <a:rPr lang="en-US" i="0" dirty="0" err="1" smtClean="0">
                <a:solidFill>
                  <a:srgbClr val="FFFF00"/>
                </a:solidFill>
                <a:latin typeface="Times New Roman" pitchFamily="18" charset="0"/>
                <a:cs typeface="Times New Roman" pitchFamily="18" charset="0"/>
              </a:rPr>
              <a:t>CAc</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annual </a:t>
            </a:r>
            <a:r>
              <a:rPr lang="en-US" i="0" dirty="0" smtClean="0">
                <a:solidFill>
                  <a:srgbClr val="FFFF00"/>
                </a:solidFill>
                <a:latin typeface="Times New Roman" pitchFamily="18" charset="0"/>
                <a:cs typeface="Times New Roman" pitchFamily="18" charset="0"/>
              </a:rPr>
              <a:t>cooling energy </a:t>
            </a:r>
            <a:r>
              <a:rPr lang="en-US" i="0" dirty="0">
                <a:solidFill>
                  <a:srgbClr val="FFFF00"/>
                </a:solidFill>
                <a:latin typeface="Times New Roman" pitchFamily="18" charset="0"/>
                <a:cs typeface="Times New Roman" pitchFamily="18" charset="0"/>
              </a:rPr>
              <a:t>cost ($)</a:t>
            </a:r>
          </a:p>
          <a:p>
            <a:pPr marL="0" indent="0" algn="justLow">
              <a:buNone/>
            </a:pPr>
            <a:r>
              <a:rPr lang="en-US" i="0" dirty="0" smtClean="0">
                <a:solidFill>
                  <a:srgbClr val="FFFF00"/>
                </a:solidFill>
                <a:latin typeface="Times New Roman" pitchFamily="18" charset="0"/>
                <a:cs typeface="Times New Roman" pitchFamily="18" charset="0"/>
              </a:rPr>
              <a:t>BLC=building load coefficient </a:t>
            </a:r>
            <a:r>
              <a:rPr lang="en-US" i="0" dirty="0">
                <a:solidFill>
                  <a:srgbClr val="FFFF00"/>
                </a:solidFill>
                <a:latin typeface="Times New Roman" pitchFamily="18" charset="0"/>
                <a:cs typeface="Times New Roman" pitchFamily="18" charset="0"/>
              </a:rPr>
              <a:t>(W/ ̊ C)</a:t>
            </a:r>
          </a:p>
          <a:p>
            <a:pPr marL="0" indent="0" algn="justLow">
              <a:buNone/>
            </a:pPr>
            <a:r>
              <a:rPr lang="en-US" i="0" dirty="0" err="1">
                <a:solidFill>
                  <a:srgbClr val="FFFF00"/>
                </a:solidFill>
                <a:latin typeface="Times New Roman" pitchFamily="18" charset="0"/>
                <a:cs typeface="Times New Roman" pitchFamily="18" charset="0"/>
              </a:rPr>
              <a:t>HDDa</a:t>
            </a:r>
            <a:r>
              <a:rPr lang="en-US" i="0" dirty="0">
                <a:solidFill>
                  <a:srgbClr val="FFFF00"/>
                </a:solidFill>
                <a:latin typeface="Times New Roman" pitchFamily="18" charset="0"/>
                <a:cs typeface="Times New Roman" pitchFamily="18" charset="0"/>
              </a:rPr>
              <a:t>= annual heating degree day ( ̊ </a:t>
            </a:r>
            <a:r>
              <a:rPr lang="en-US" i="0" dirty="0" err="1">
                <a:solidFill>
                  <a:srgbClr val="FFFF00"/>
                </a:solidFill>
                <a:latin typeface="Times New Roman" pitchFamily="18" charset="0"/>
                <a:cs typeface="Times New Roman" pitchFamily="18" charset="0"/>
              </a:rPr>
              <a:t>C.day</a:t>
            </a:r>
            <a:r>
              <a:rPr lang="en-US" i="0" dirty="0" smtClean="0">
                <a:solidFill>
                  <a:srgbClr val="FFFF00"/>
                </a:solidFill>
                <a:latin typeface="Times New Roman" pitchFamily="18" charset="0"/>
                <a:cs typeface="Times New Roman" pitchFamily="18" charset="0"/>
              </a:rPr>
              <a:t>)</a:t>
            </a:r>
          </a:p>
          <a:p>
            <a:pPr marL="0" indent="0" algn="justLow">
              <a:buNone/>
            </a:pPr>
            <a:r>
              <a:rPr lang="en-US" i="0" dirty="0" err="1" smtClean="0">
                <a:solidFill>
                  <a:srgbClr val="FFFF00"/>
                </a:solidFill>
                <a:latin typeface="Times New Roman" pitchFamily="18" charset="0"/>
                <a:cs typeface="Times New Roman" pitchFamily="18" charset="0"/>
              </a:rPr>
              <a:t>CDDa</a:t>
            </a:r>
            <a:r>
              <a:rPr lang="en-US" i="0" dirty="0">
                <a:solidFill>
                  <a:srgbClr val="FFFF00"/>
                </a:solidFill>
                <a:latin typeface="Times New Roman" pitchFamily="18" charset="0"/>
                <a:cs typeface="Times New Roman" pitchFamily="18" charset="0"/>
              </a:rPr>
              <a:t>= annual </a:t>
            </a:r>
            <a:r>
              <a:rPr lang="en-US" i="0" dirty="0" smtClean="0">
                <a:solidFill>
                  <a:srgbClr val="FFFF00"/>
                </a:solidFill>
                <a:latin typeface="Times New Roman" pitchFamily="18" charset="0"/>
                <a:cs typeface="Times New Roman" pitchFamily="18" charset="0"/>
              </a:rPr>
              <a:t>cooling degree </a:t>
            </a:r>
            <a:r>
              <a:rPr lang="en-US" i="0" dirty="0">
                <a:solidFill>
                  <a:srgbClr val="FFFF00"/>
                </a:solidFill>
                <a:latin typeface="Times New Roman" pitchFamily="18" charset="0"/>
                <a:cs typeface="Times New Roman" pitchFamily="18" charset="0"/>
              </a:rPr>
              <a:t>day ( ̊ </a:t>
            </a:r>
            <a:r>
              <a:rPr lang="en-US" i="0" dirty="0" err="1">
                <a:solidFill>
                  <a:srgbClr val="FFFF00"/>
                </a:solidFill>
                <a:latin typeface="Times New Roman" pitchFamily="18" charset="0"/>
                <a:cs typeface="Times New Roman" pitchFamily="18" charset="0"/>
              </a:rPr>
              <a:t>C.day</a:t>
            </a:r>
            <a:r>
              <a:rPr lang="en-US" i="0" dirty="0">
                <a:solidFill>
                  <a:srgbClr val="FFFF00"/>
                </a:solidFill>
                <a:latin typeface="Times New Roman" pitchFamily="18" charset="0"/>
                <a:cs typeface="Times New Roman" pitchFamily="18" charset="0"/>
              </a:rPr>
              <a:t>)</a:t>
            </a:r>
          </a:p>
          <a:p>
            <a:pPr marL="0" indent="0" algn="justLow">
              <a:buNone/>
            </a:pPr>
            <a:r>
              <a:rPr lang="en-US" i="0" dirty="0" err="1" smtClean="0">
                <a:solidFill>
                  <a:srgbClr val="FFFF00"/>
                </a:solidFill>
                <a:latin typeface="Times New Roman" pitchFamily="18" charset="0"/>
                <a:cs typeface="Times New Roman" pitchFamily="18" charset="0"/>
              </a:rPr>
              <a:t>ηH</a:t>
            </a:r>
            <a:r>
              <a:rPr lang="en-US" i="0" dirty="0">
                <a:solidFill>
                  <a:srgbClr val="FFFF00"/>
                </a:solidFill>
                <a:latin typeface="Times New Roman" pitchFamily="18" charset="0"/>
                <a:cs typeface="Times New Roman" pitchFamily="18" charset="0"/>
              </a:rPr>
              <a:t>= is the average </a:t>
            </a:r>
            <a:r>
              <a:rPr lang="en-US" i="0" dirty="0" smtClean="0">
                <a:solidFill>
                  <a:srgbClr val="FFFF00"/>
                </a:solidFill>
                <a:latin typeface="Times New Roman" pitchFamily="18" charset="0"/>
                <a:cs typeface="Times New Roman" pitchFamily="18" charset="0"/>
              </a:rPr>
              <a:t>efficiency </a:t>
            </a:r>
            <a:r>
              <a:rPr lang="en-US" i="0" dirty="0">
                <a:solidFill>
                  <a:srgbClr val="FFFF00"/>
                </a:solidFill>
                <a:latin typeface="Times New Roman" pitchFamily="18" charset="0"/>
                <a:cs typeface="Times New Roman" pitchFamily="18" charset="0"/>
              </a:rPr>
              <a:t>of the heating </a:t>
            </a:r>
            <a:r>
              <a:rPr lang="en-US" i="0" dirty="0" smtClean="0">
                <a:solidFill>
                  <a:srgbClr val="FFFF00"/>
                </a:solidFill>
                <a:latin typeface="Times New Roman" pitchFamily="18" charset="0"/>
                <a:cs typeface="Times New Roman" pitchFamily="18" charset="0"/>
              </a:rPr>
              <a:t>system</a:t>
            </a:r>
          </a:p>
          <a:p>
            <a:pPr marL="0" lvl="0" indent="0" algn="justLow" eaLnBrk="1" hangingPunct="1">
              <a:spcBef>
                <a:spcPct val="0"/>
              </a:spcBef>
              <a:buClrTx/>
              <a:buNone/>
            </a:pPr>
            <a:r>
              <a:rPr lang="en-US" i="0" dirty="0" err="1" smtClean="0">
                <a:solidFill>
                  <a:srgbClr val="FFFF00"/>
                </a:solidFill>
                <a:latin typeface="Times New Roman" pitchFamily="18" charset="0"/>
                <a:cs typeface="Times New Roman" pitchFamily="18" charset="0"/>
              </a:rPr>
              <a:t>ηc</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is the average efficiency of the </a:t>
            </a:r>
            <a:r>
              <a:rPr lang="en-US" i="0" dirty="0" smtClean="0">
                <a:solidFill>
                  <a:srgbClr val="FFFF00"/>
                </a:solidFill>
                <a:latin typeface="Times New Roman" pitchFamily="18" charset="0"/>
                <a:cs typeface="Times New Roman" pitchFamily="18" charset="0"/>
              </a:rPr>
              <a:t>cooling system</a:t>
            </a:r>
            <a:endParaRPr lang="en-US" i="0" dirty="0">
              <a:solidFill>
                <a:srgbClr val="FFFF00"/>
              </a:solidFill>
              <a:latin typeface="Times New Roman" pitchFamily="18" charset="0"/>
              <a:cs typeface="Times New Roman" pitchFamily="18" charset="0"/>
            </a:endParaRPr>
          </a:p>
          <a:p>
            <a:pPr marL="0" indent="0" algn="justLow">
              <a:buNone/>
            </a:pPr>
            <a:r>
              <a:rPr lang="en-US" i="0" dirty="0" err="1" smtClean="0">
                <a:solidFill>
                  <a:srgbClr val="FFFF00"/>
                </a:solidFill>
                <a:latin typeface="Times New Roman" pitchFamily="18" charset="0"/>
                <a:cs typeface="Times New Roman" pitchFamily="18" charset="0"/>
              </a:rPr>
              <a:t>Cfuel</a:t>
            </a:r>
            <a:r>
              <a:rPr lang="en-US" i="0" dirty="0" smtClean="0">
                <a:solidFill>
                  <a:srgbClr val="FFFF00"/>
                </a:solidFill>
                <a:latin typeface="Times New Roman" pitchFamily="18" charset="0"/>
                <a:cs typeface="Times New Roman" pitchFamily="18" charset="0"/>
              </a:rPr>
              <a:t>=is unit fuel price ($/m3) or ($/kg)</a:t>
            </a:r>
          </a:p>
          <a:p>
            <a:pPr marL="0" indent="0" algn="justLow">
              <a:buNone/>
            </a:pPr>
            <a:r>
              <a:rPr lang="en-US" i="0" dirty="0" smtClean="0">
                <a:solidFill>
                  <a:srgbClr val="FFFF00"/>
                </a:solidFill>
                <a:latin typeface="Times New Roman" pitchFamily="18" charset="0"/>
                <a:cs typeface="Times New Roman" pitchFamily="18" charset="0"/>
              </a:rPr>
              <a:t>Hu= is the heating value of fuel (J/m3) or (J/kg)</a:t>
            </a:r>
          </a:p>
          <a:p>
            <a:pPr marL="0" indent="0" algn="justLow">
              <a:buNone/>
            </a:pPr>
            <a:r>
              <a:rPr lang="en-US" i="0" dirty="0" err="1" smtClean="0">
                <a:solidFill>
                  <a:srgbClr val="FFFF00"/>
                </a:solidFill>
                <a:latin typeface="Times New Roman" pitchFamily="18" charset="0"/>
                <a:cs typeface="Times New Roman" pitchFamily="18" charset="0"/>
              </a:rPr>
              <a:t>Celect</a:t>
            </a:r>
            <a:r>
              <a:rPr lang="en-US" i="0" dirty="0" smtClean="0">
                <a:solidFill>
                  <a:srgbClr val="FFFF00"/>
                </a:solidFill>
                <a:latin typeface="Times New Roman" pitchFamily="18" charset="0"/>
                <a:cs typeface="Times New Roman" pitchFamily="18" charset="0"/>
              </a:rPr>
              <a:t>=is the cost of electricity ($/J)</a:t>
            </a:r>
            <a:endParaRPr lang="en-US"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41050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1:</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46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chemeClr val="tx1"/>
                </a:solidFill>
                <a:latin typeface="Times New Roman" pitchFamily="18" charset="0"/>
                <a:cs typeface="Times New Roman" pitchFamily="18" charset="0"/>
              </a:rPr>
              <a:t>A residential building located in </a:t>
            </a:r>
            <a:r>
              <a:rPr lang="en-US" i="0" dirty="0" err="1" smtClean="0">
                <a:solidFill>
                  <a:schemeClr val="tx1"/>
                </a:solidFill>
                <a:latin typeface="Times New Roman" pitchFamily="18" charset="0"/>
                <a:cs typeface="Times New Roman" pitchFamily="18" charset="0"/>
              </a:rPr>
              <a:t>Karkok</a:t>
            </a:r>
            <a:r>
              <a:rPr lang="en-US" i="0" dirty="0" smtClean="0">
                <a:solidFill>
                  <a:schemeClr val="tx1"/>
                </a:solidFill>
                <a:latin typeface="Times New Roman" pitchFamily="18" charset="0"/>
                <a:cs typeface="Times New Roman" pitchFamily="18" charset="0"/>
              </a:rPr>
              <a:t> that has the following data:</a:t>
            </a:r>
          </a:p>
          <a:p>
            <a:pPr marL="0" indent="0" algn="justLow">
              <a:buNone/>
            </a:pPr>
            <a:r>
              <a:rPr lang="en-US" i="0" dirty="0" smtClean="0">
                <a:solidFill>
                  <a:srgbClr val="FF0000"/>
                </a:solidFill>
                <a:latin typeface="Times New Roman" pitchFamily="18" charset="0"/>
                <a:cs typeface="Times New Roman" pitchFamily="18" charset="0"/>
              </a:rPr>
              <a:t>Areas:</a:t>
            </a:r>
          </a:p>
          <a:p>
            <a:pPr marL="0" indent="0" algn="justLow">
              <a:buNone/>
            </a:pPr>
            <a:r>
              <a:rPr lang="en-US" i="0" dirty="0" smtClean="0">
                <a:solidFill>
                  <a:schemeClr val="tx1"/>
                </a:solidFill>
                <a:latin typeface="Times New Roman" pitchFamily="18" charset="0"/>
                <a:cs typeface="Times New Roman" pitchFamily="18" charset="0"/>
              </a:rPr>
              <a:t>Floor area= 14x8=112 m²</a:t>
            </a:r>
          </a:p>
          <a:p>
            <a:pPr marL="0" lvl="0" indent="0" algn="justLow" eaLnBrk="1" hangingPunct="1">
              <a:spcBef>
                <a:spcPct val="0"/>
              </a:spcBef>
              <a:buClrTx/>
              <a:buNone/>
            </a:pPr>
            <a:r>
              <a:rPr lang="en-US" i="0" dirty="0" smtClean="0">
                <a:solidFill>
                  <a:schemeClr val="tx1"/>
                </a:solidFill>
                <a:latin typeface="Times New Roman" pitchFamily="18" charset="0"/>
                <a:cs typeface="Times New Roman" pitchFamily="18" charset="0"/>
              </a:rPr>
              <a:t>Roof area =</a:t>
            </a:r>
            <a:r>
              <a:rPr lang="en-US" i="0" dirty="0">
                <a:solidFill>
                  <a:prstClr val="white"/>
                </a:solidFill>
                <a:latin typeface="Times New Roman" pitchFamily="18" charset="0"/>
                <a:cs typeface="Times New Roman" pitchFamily="18" charset="0"/>
              </a:rPr>
              <a:t>112 m²</a:t>
            </a:r>
          </a:p>
          <a:p>
            <a:pPr marL="0" lvl="0" indent="0" algn="justLow" eaLnBrk="1" hangingPunct="1">
              <a:spcBef>
                <a:spcPct val="0"/>
              </a:spcBef>
              <a:buClrTx/>
              <a:buNone/>
            </a:pPr>
            <a:r>
              <a:rPr lang="en-US" i="0" dirty="0" smtClean="0">
                <a:solidFill>
                  <a:schemeClr val="tx1"/>
                </a:solidFill>
                <a:latin typeface="Times New Roman" pitchFamily="18" charset="0"/>
                <a:cs typeface="Times New Roman" pitchFamily="18" charset="0"/>
              </a:rPr>
              <a:t>Door area=</a:t>
            </a:r>
            <a:r>
              <a:rPr lang="en-US" i="0" dirty="0" smtClean="0">
                <a:solidFill>
                  <a:prstClr val="white"/>
                </a:solidFill>
                <a:latin typeface="Times New Roman" pitchFamily="18" charset="0"/>
                <a:cs typeface="Times New Roman" pitchFamily="18" charset="0"/>
              </a:rPr>
              <a:t>6 m²</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Window area=14 m²</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Height=2.5 m</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Walls =2x[14x2.5]+2[8x2.5]=110 m²</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Wall area=</a:t>
            </a:r>
            <a:r>
              <a:rPr lang="en-US" i="0" dirty="0" err="1" smtClean="0">
                <a:solidFill>
                  <a:prstClr val="white"/>
                </a:solidFill>
                <a:latin typeface="Times New Roman" pitchFamily="18" charset="0"/>
                <a:cs typeface="Times New Roman" pitchFamily="18" charset="0"/>
              </a:rPr>
              <a:t>A</a:t>
            </a:r>
            <a:r>
              <a:rPr lang="en-US" sz="2000" i="0" dirty="0" err="1" smtClean="0">
                <a:solidFill>
                  <a:prstClr val="white"/>
                </a:solidFill>
                <a:latin typeface="Times New Roman" pitchFamily="18" charset="0"/>
                <a:cs typeface="Times New Roman" pitchFamily="18" charset="0"/>
              </a:rPr>
              <a:t>wall</a:t>
            </a:r>
            <a:r>
              <a:rPr lang="en-US" i="0" dirty="0" smtClean="0">
                <a:solidFill>
                  <a:prstClr val="white"/>
                </a:solidFill>
                <a:latin typeface="Times New Roman" pitchFamily="18" charset="0"/>
                <a:cs typeface="Times New Roman" pitchFamily="18" charset="0"/>
              </a:rPr>
              <a:t>-[</a:t>
            </a:r>
            <a:r>
              <a:rPr lang="en-US" i="0" dirty="0" err="1" smtClean="0">
                <a:solidFill>
                  <a:prstClr val="white"/>
                </a:solidFill>
                <a:latin typeface="Times New Roman" pitchFamily="18" charset="0"/>
                <a:cs typeface="Times New Roman" pitchFamily="18" charset="0"/>
              </a:rPr>
              <a:t>A</a:t>
            </a:r>
            <a:r>
              <a:rPr lang="en-US" sz="2000" i="0" dirty="0" err="1" smtClean="0">
                <a:solidFill>
                  <a:prstClr val="white"/>
                </a:solidFill>
                <a:latin typeface="Times New Roman" pitchFamily="18" charset="0"/>
                <a:cs typeface="Times New Roman" pitchFamily="18" charset="0"/>
              </a:rPr>
              <a:t>window</a:t>
            </a:r>
            <a:r>
              <a:rPr lang="en-US" i="0" dirty="0" err="1" smtClean="0">
                <a:solidFill>
                  <a:prstClr val="white"/>
                </a:solidFill>
                <a:latin typeface="Times New Roman" pitchFamily="18" charset="0"/>
                <a:cs typeface="Times New Roman" pitchFamily="18" charset="0"/>
              </a:rPr>
              <a:t>+A</a:t>
            </a:r>
            <a:r>
              <a:rPr lang="en-US" sz="2000" i="0" dirty="0" err="1" smtClean="0">
                <a:solidFill>
                  <a:prstClr val="white"/>
                </a:solidFill>
                <a:latin typeface="Times New Roman" pitchFamily="18" charset="0"/>
                <a:cs typeface="Times New Roman" pitchFamily="18" charset="0"/>
              </a:rPr>
              <a:t>door</a:t>
            </a:r>
            <a:r>
              <a:rPr lang="en-US" i="0" dirty="0" smtClean="0">
                <a:solidFill>
                  <a:prstClr val="white"/>
                </a:solidFill>
                <a:latin typeface="Times New Roman" pitchFamily="18" charset="0"/>
                <a:cs typeface="Times New Roman" pitchFamily="18" charset="0"/>
              </a:rPr>
              <a:t>]</a:t>
            </a:r>
          </a:p>
          <a:p>
            <a:pPr marL="0" lvl="0" indent="0" algn="justLow" eaLnBrk="1" hangingPunct="1">
              <a:spcBef>
                <a:spcPct val="0"/>
              </a:spcBef>
              <a:buClrTx/>
              <a:buNone/>
            </a:pPr>
            <a:r>
              <a:rPr lang="en-US" i="0" dirty="0">
                <a:solidFill>
                  <a:prstClr val="white"/>
                </a:solidFill>
                <a:latin typeface="Times New Roman" pitchFamily="18" charset="0"/>
                <a:cs typeface="Times New Roman" pitchFamily="18" charset="0"/>
              </a:rPr>
              <a:t> </a:t>
            </a:r>
            <a:r>
              <a:rPr lang="en-US" i="0" dirty="0" smtClean="0">
                <a:solidFill>
                  <a:prstClr val="white"/>
                </a:solidFill>
                <a:latin typeface="Times New Roman" pitchFamily="18" charset="0"/>
                <a:cs typeface="Times New Roman" pitchFamily="18" charset="0"/>
              </a:rPr>
              <a:t>              =110-[14+6]=90 </a:t>
            </a:r>
            <a:r>
              <a:rPr lang="en-US" i="0" dirty="0">
                <a:solidFill>
                  <a:prstClr val="white"/>
                </a:solidFill>
                <a:latin typeface="Times New Roman" pitchFamily="18" charset="0"/>
                <a:cs typeface="Times New Roman" pitchFamily="18" charset="0"/>
              </a:rPr>
              <a:t>m²</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259300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450768" y="381000"/>
            <a:ext cx="8229600" cy="2326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0000"/>
                </a:solidFill>
                <a:latin typeface="Times New Roman" pitchFamily="18" charset="0"/>
                <a:cs typeface="Times New Roman" pitchFamily="18" charset="0"/>
              </a:rPr>
              <a:t>U-value:</a:t>
            </a:r>
          </a:p>
          <a:p>
            <a:pPr marL="0" indent="0" algn="justLow">
              <a:buNone/>
            </a:pPr>
            <a:r>
              <a:rPr lang="en-US" i="0" dirty="0" err="1" smtClean="0">
                <a:solidFill>
                  <a:schemeClr val="tx1"/>
                </a:solidFill>
                <a:latin typeface="Times New Roman" pitchFamily="18" charset="0"/>
                <a:cs typeface="Times New Roman" pitchFamily="18" charset="0"/>
              </a:rPr>
              <a:t>U</a:t>
            </a:r>
            <a:r>
              <a:rPr lang="en-US" sz="2000" i="0" dirty="0" err="1" smtClean="0">
                <a:solidFill>
                  <a:schemeClr val="tx1"/>
                </a:solidFill>
                <a:latin typeface="Times New Roman" pitchFamily="18" charset="0"/>
                <a:cs typeface="Times New Roman" pitchFamily="18" charset="0"/>
              </a:rPr>
              <a:t>wall</a:t>
            </a:r>
            <a:r>
              <a:rPr lang="en-US" i="0" dirty="0" smtClean="0">
                <a:solidFill>
                  <a:schemeClr val="tx1"/>
                </a:solidFill>
                <a:latin typeface="Times New Roman" pitchFamily="18" charset="0"/>
                <a:cs typeface="Times New Roman" pitchFamily="18" charset="0"/>
              </a:rPr>
              <a:t>=1.8 W/m² ̊ C</a:t>
            </a:r>
          </a:p>
          <a:p>
            <a:pPr marL="0" indent="0" algn="justLow">
              <a:buNone/>
            </a:pPr>
            <a:r>
              <a:rPr lang="en-US" i="0" dirty="0" err="1" smtClean="0">
                <a:solidFill>
                  <a:schemeClr val="tx1"/>
                </a:solidFill>
                <a:latin typeface="Times New Roman" pitchFamily="18" charset="0"/>
                <a:cs typeface="Times New Roman" pitchFamily="18" charset="0"/>
              </a:rPr>
              <a:t>U</a:t>
            </a:r>
            <a:r>
              <a:rPr lang="en-US" sz="2000" i="0" dirty="0" err="1" smtClean="0">
                <a:solidFill>
                  <a:schemeClr val="tx1"/>
                </a:solidFill>
                <a:latin typeface="Times New Roman" pitchFamily="18" charset="0"/>
                <a:cs typeface="Times New Roman" pitchFamily="18" charset="0"/>
              </a:rPr>
              <a:t>roof</a:t>
            </a:r>
            <a:r>
              <a:rPr lang="en-US" i="0" dirty="0" smtClean="0">
                <a:solidFill>
                  <a:schemeClr val="tx1"/>
                </a:solidFill>
                <a:latin typeface="Times New Roman" pitchFamily="18" charset="0"/>
                <a:cs typeface="Times New Roman" pitchFamily="18" charset="0"/>
              </a:rPr>
              <a:t>=1.2 </a:t>
            </a:r>
            <a:r>
              <a:rPr lang="en-US" i="0" dirty="0">
                <a:solidFill>
                  <a:schemeClr val="tx1"/>
                </a:solidFill>
                <a:latin typeface="Times New Roman" pitchFamily="18" charset="0"/>
                <a:cs typeface="Times New Roman" pitchFamily="18" charset="0"/>
              </a:rPr>
              <a:t>W/m² ̊ C</a:t>
            </a:r>
            <a:endParaRPr lang="en-US" i="0" dirty="0">
              <a:solidFill>
                <a:prstClr val="white"/>
              </a:solidFill>
              <a:latin typeface="Times New Roman" pitchFamily="18" charset="0"/>
              <a:cs typeface="Times New Roman" pitchFamily="18" charset="0"/>
            </a:endParaRPr>
          </a:p>
          <a:p>
            <a:pPr marL="0" indent="0" algn="justLow">
              <a:buNone/>
            </a:pPr>
            <a:r>
              <a:rPr lang="en-US" i="0" dirty="0" err="1" smtClean="0">
                <a:solidFill>
                  <a:schemeClr val="tx1"/>
                </a:solidFill>
                <a:latin typeface="Times New Roman" pitchFamily="18" charset="0"/>
                <a:cs typeface="Times New Roman" pitchFamily="18" charset="0"/>
              </a:rPr>
              <a:t>U</a:t>
            </a:r>
            <a:r>
              <a:rPr lang="en-US" sz="2000" i="0" dirty="0" err="1" smtClean="0">
                <a:solidFill>
                  <a:schemeClr val="tx1"/>
                </a:solidFill>
                <a:latin typeface="Times New Roman" pitchFamily="18" charset="0"/>
                <a:cs typeface="Times New Roman" pitchFamily="18" charset="0"/>
              </a:rPr>
              <a:t>window</a:t>
            </a:r>
            <a:r>
              <a:rPr lang="en-US" i="0" dirty="0" smtClean="0">
                <a:solidFill>
                  <a:schemeClr val="tx1"/>
                </a:solidFill>
                <a:latin typeface="Times New Roman" pitchFamily="18" charset="0"/>
                <a:cs typeface="Times New Roman" pitchFamily="18" charset="0"/>
              </a:rPr>
              <a:t>=6.7 </a:t>
            </a:r>
            <a:r>
              <a:rPr lang="en-US" i="0" dirty="0">
                <a:solidFill>
                  <a:schemeClr val="tx1"/>
                </a:solidFill>
                <a:latin typeface="Times New Roman" pitchFamily="18" charset="0"/>
                <a:cs typeface="Times New Roman" pitchFamily="18" charset="0"/>
              </a:rPr>
              <a:t>W/m² ̊ C</a:t>
            </a:r>
            <a:endParaRPr lang="en-US" i="0" dirty="0">
              <a:solidFill>
                <a:prstClr val="white"/>
              </a:solidFill>
              <a:latin typeface="Times New Roman" pitchFamily="18" charset="0"/>
              <a:cs typeface="Times New Roman" pitchFamily="18" charset="0"/>
            </a:endParaRPr>
          </a:p>
          <a:p>
            <a:pPr marL="0" indent="0" algn="justLow">
              <a:buNone/>
            </a:pPr>
            <a:r>
              <a:rPr lang="en-US" i="0" dirty="0" err="1" smtClean="0">
                <a:solidFill>
                  <a:schemeClr val="tx1"/>
                </a:solidFill>
                <a:latin typeface="Times New Roman" pitchFamily="18" charset="0"/>
                <a:cs typeface="Times New Roman" pitchFamily="18" charset="0"/>
              </a:rPr>
              <a:t>U</a:t>
            </a:r>
            <a:r>
              <a:rPr lang="en-US" sz="2000" i="0" dirty="0" err="1" smtClean="0">
                <a:solidFill>
                  <a:schemeClr val="tx1"/>
                </a:solidFill>
                <a:latin typeface="Times New Roman" pitchFamily="18" charset="0"/>
                <a:cs typeface="Times New Roman" pitchFamily="18" charset="0"/>
              </a:rPr>
              <a:t>door</a:t>
            </a:r>
            <a:r>
              <a:rPr lang="en-US" i="0" dirty="0" smtClean="0">
                <a:solidFill>
                  <a:schemeClr val="tx1"/>
                </a:solidFill>
                <a:latin typeface="Times New Roman" pitchFamily="18" charset="0"/>
                <a:cs typeface="Times New Roman" pitchFamily="18" charset="0"/>
              </a:rPr>
              <a:t>=1.5 </a:t>
            </a:r>
            <a:r>
              <a:rPr lang="en-US" i="0" dirty="0">
                <a:solidFill>
                  <a:schemeClr val="tx1"/>
                </a:solidFill>
                <a:latin typeface="Times New Roman" pitchFamily="18" charset="0"/>
                <a:cs typeface="Times New Roman" pitchFamily="18" charset="0"/>
              </a:rPr>
              <a:t>W/m² ̊ C</a:t>
            </a:r>
            <a:endParaRPr lang="en-US" i="0" dirty="0">
              <a:solidFill>
                <a:prstClr val="white"/>
              </a:solidFill>
              <a:latin typeface="Times New Roman" pitchFamily="18" charset="0"/>
              <a:cs typeface="Times New Roman" pitchFamily="18" charset="0"/>
            </a:endParaRPr>
          </a:p>
          <a:p>
            <a:pPr marL="0" indent="0" algn="justLow">
              <a:buNone/>
            </a:pPr>
            <a:endParaRPr lang="en-US" i="0" dirty="0" smtClean="0">
              <a:solidFill>
                <a:schemeClr val="tx1"/>
              </a:solidFill>
              <a:latin typeface="Times New Roman" pitchFamily="18" charset="0"/>
              <a:cs typeface="Times New Roman" pitchFamily="18" charset="0"/>
            </a:endParaRPr>
          </a:p>
          <a:p>
            <a:pPr marL="0" indent="0" algn="justLow">
              <a:buNone/>
            </a:pPr>
            <a:endParaRPr lang="en-US" i="0" dirty="0" smtClean="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533400" y="2707728"/>
            <a:ext cx="8229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err="1" smtClean="0">
                <a:solidFill>
                  <a:srgbClr val="FF0000"/>
                </a:solidFill>
                <a:latin typeface="Times New Roman" pitchFamily="18" charset="0"/>
                <a:cs typeface="Times New Roman" pitchFamily="18" charset="0"/>
              </a:rPr>
              <a:t>Foor</a:t>
            </a:r>
            <a:r>
              <a:rPr lang="en-US" i="0" dirty="0" smtClean="0">
                <a:solidFill>
                  <a:srgbClr val="FF0000"/>
                </a:solidFill>
                <a:latin typeface="Times New Roman" pitchFamily="18" charset="0"/>
                <a:cs typeface="Times New Roman" pitchFamily="18" charset="0"/>
              </a:rPr>
              <a:t>:</a:t>
            </a:r>
          </a:p>
          <a:p>
            <a:pPr marL="0" indent="0" algn="justLow">
              <a:buNone/>
            </a:pPr>
            <a:r>
              <a:rPr lang="en-US" i="0" dirty="0" smtClean="0">
                <a:solidFill>
                  <a:schemeClr val="tx1"/>
                </a:solidFill>
                <a:latin typeface="Times New Roman" pitchFamily="18" charset="0"/>
                <a:cs typeface="Times New Roman" pitchFamily="18" charset="0"/>
              </a:rPr>
              <a:t>The heat transfer coefficient for the floor is smaller than of walls </a:t>
            </a:r>
            <a:r>
              <a:rPr lang="en-US" i="0" dirty="0">
                <a:solidFill>
                  <a:schemeClr val="tx1"/>
                </a:solidFill>
                <a:latin typeface="Times New Roman" pitchFamily="18" charset="0"/>
                <a:cs typeface="Times New Roman" pitchFamily="18" charset="0"/>
              </a:rPr>
              <a:t>and roof bearing in mind </a:t>
            </a:r>
            <a:r>
              <a:rPr lang="en-US" i="0" dirty="0" smtClean="0">
                <a:solidFill>
                  <a:schemeClr val="tx1"/>
                </a:solidFill>
                <a:latin typeface="Times New Roman" pitchFamily="18" charset="0"/>
                <a:cs typeface="Times New Roman" pitchFamily="18" charset="0"/>
              </a:rPr>
              <a:t>that the floor dos not expos to the outside condition. Therefore, </a:t>
            </a:r>
            <a:r>
              <a:rPr lang="el-GR" i="0" dirty="0" smtClean="0">
                <a:solidFill>
                  <a:schemeClr val="tx1"/>
                </a:solidFill>
                <a:latin typeface="Times New Roman" pitchFamily="18" charset="0"/>
                <a:cs typeface="Times New Roman" pitchFamily="18" charset="0"/>
              </a:rPr>
              <a:t>Δ</a:t>
            </a:r>
            <a:r>
              <a:rPr lang="en-US" i="0" dirty="0" smtClean="0">
                <a:solidFill>
                  <a:schemeClr val="tx1"/>
                </a:solidFill>
                <a:latin typeface="Times New Roman" pitchFamily="18" charset="0"/>
                <a:cs typeface="Times New Roman" pitchFamily="18" charset="0"/>
              </a:rPr>
              <a:t>T is small and the thermal load is neglected.</a:t>
            </a:r>
            <a:endParaRPr lang="en-US" i="0" dirty="0">
              <a:solidFill>
                <a:prstClr val="white"/>
              </a:solidFill>
              <a:latin typeface="Times New Roman" pitchFamily="18" charset="0"/>
              <a:cs typeface="Times New Roman" pitchFamily="18" charset="0"/>
            </a:endParaRPr>
          </a:p>
          <a:p>
            <a:pPr marL="0" indent="0" algn="justLow">
              <a:buNone/>
            </a:pPr>
            <a:endParaRPr lang="en-US" i="0" dirty="0" smtClean="0">
              <a:solidFill>
                <a:schemeClr val="tx1"/>
              </a:solidFill>
              <a:latin typeface="Times New Roman" pitchFamily="18" charset="0"/>
              <a:cs typeface="Times New Roman" pitchFamily="18" charset="0"/>
            </a:endParaRPr>
          </a:p>
          <a:p>
            <a:pPr marL="0" indent="0" algn="justLow">
              <a:buNone/>
            </a:pPr>
            <a:endParaRPr lang="en-US" i="0" dirty="0" smtClean="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
        <p:nvSpPr>
          <p:cNvPr id="8" name="عنصر نائب للمحتوى 2"/>
          <p:cNvSpPr txBox="1">
            <a:spLocks/>
          </p:cNvSpPr>
          <p:nvPr/>
        </p:nvSpPr>
        <p:spPr bwMode="auto">
          <a:xfrm>
            <a:off x="609600" y="4688928"/>
            <a:ext cx="8229600" cy="1178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0000"/>
                </a:solidFill>
                <a:latin typeface="Times New Roman" pitchFamily="18" charset="0"/>
                <a:cs typeface="Times New Roman" pitchFamily="18" charset="0"/>
              </a:rPr>
              <a:t>Infiltration:</a:t>
            </a:r>
          </a:p>
          <a:p>
            <a:pPr marL="0" indent="0" algn="justLow">
              <a:buNone/>
            </a:pPr>
            <a:r>
              <a:rPr lang="en-US" i="0" dirty="0" smtClean="0">
                <a:solidFill>
                  <a:schemeClr val="tx1"/>
                </a:solidFill>
                <a:latin typeface="Times New Roman" pitchFamily="18" charset="0"/>
                <a:cs typeface="Times New Roman" pitchFamily="18" charset="0"/>
              </a:rPr>
              <a:t>Use number of air change per hour (ACH=1.5) </a:t>
            </a:r>
          </a:p>
          <a:p>
            <a:pPr marL="0" indent="0" algn="justLow">
              <a:buNone/>
            </a:pPr>
            <a:r>
              <a:rPr lang="en-US" i="0" dirty="0" smtClean="0">
                <a:solidFill>
                  <a:schemeClr val="tx1"/>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a:p>
            <a:pPr marL="0" indent="0" algn="justLow">
              <a:buNone/>
            </a:pPr>
            <a:endParaRPr lang="en-US" i="0" dirty="0" smtClean="0">
              <a:solidFill>
                <a:schemeClr val="tx1"/>
              </a:solidFill>
              <a:latin typeface="Times New Roman" pitchFamily="18" charset="0"/>
              <a:cs typeface="Times New Roman" pitchFamily="18" charset="0"/>
            </a:endParaRPr>
          </a:p>
          <a:p>
            <a:pPr marL="0" indent="0" algn="justLow">
              <a:buNone/>
            </a:pPr>
            <a:endParaRPr lang="en-US" i="0" dirty="0" smtClean="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234564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533400" y="4572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chemeClr val="tx1"/>
                </a:solidFill>
                <a:latin typeface="Times New Roman" pitchFamily="18" charset="0"/>
                <a:cs typeface="Times New Roman" pitchFamily="18" charset="0"/>
              </a:rPr>
              <a:t>Express the effect of building material on the annual thermal load  assume that 100 mm of insulation [k=0.036 W/ m ̊ C] is added to the roof. Giving that:</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Tmax</a:t>
            </a:r>
            <a:r>
              <a:rPr lang="en-US" i="0" dirty="0" smtClean="0">
                <a:solidFill>
                  <a:prstClr val="white"/>
                </a:solidFill>
                <a:latin typeface="Times New Roman" pitchFamily="18" charset="0"/>
                <a:cs typeface="Times New Roman" pitchFamily="18" charset="0"/>
              </a:rPr>
              <a:t>=34.9 </a:t>
            </a:r>
            <a:r>
              <a:rPr lang="en-US" i="0" dirty="0">
                <a:solidFill>
                  <a:prstClr val="white"/>
                </a:solidFill>
                <a:latin typeface="Times New Roman" pitchFamily="18" charset="0"/>
                <a:cs typeface="Times New Roman" pitchFamily="18" charset="0"/>
              </a:rPr>
              <a:t>̊ C</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Tmin</a:t>
            </a:r>
            <a:r>
              <a:rPr lang="en-US" i="0" dirty="0" smtClean="0">
                <a:solidFill>
                  <a:prstClr val="white"/>
                </a:solidFill>
                <a:latin typeface="Times New Roman" pitchFamily="18" charset="0"/>
                <a:cs typeface="Times New Roman" pitchFamily="18" charset="0"/>
              </a:rPr>
              <a:t>=9.1 </a:t>
            </a:r>
            <a:r>
              <a:rPr lang="en-US" i="0" dirty="0">
                <a:solidFill>
                  <a:prstClr val="white"/>
                </a:solidFill>
                <a:latin typeface="Times New Roman" pitchFamily="18" charset="0"/>
                <a:cs typeface="Times New Roman" pitchFamily="18" charset="0"/>
              </a:rPr>
              <a:t>̊ C</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Qfree</a:t>
            </a:r>
            <a:r>
              <a:rPr lang="en-US" i="0" dirty="0" smtClean="0">
                <a:solidFill>
                  <a:prstClr val="white"/>
                </a:solidFill>
                <a:latin typeface="Times New Roman" pitchFamily="18" charset="0"/>
                <a:cs typeface="Times New Roman" pitchFamily="18" charset="0"/>
              </a:rPr>
              <a:t>=3000 </a:t>
            </a:r>
            <a:r>
              <a:rPr lang="en-US" i="0" dirty="0">
                <a:solidFill>
                  <a:prstClr val="white"/>
                </a:solidFill>
                <a:latin typeface="Times New Roman" pitchFamily="18" charset="0"/>
                <a:cs typeface="Times New Roman" pitchFamily="18" charset="0"/>
              </a:rPr>
              <a:t>W for Summer</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Qfree</a:t>
            </a:r>
            <a:r>
              <a:rPr lang="en-US" i="0" dirty="0" smtClean="0">
                <a:solidFill>
                  <a:prstClr val="white"/>
                </a:solidFill>
                <a:latin typeface="Times New Roman" pitchFamily="18" charset="0"/>
                <a:cs typeface="Times New Roman" pitchFamily="18" charset="0"/>
              </a:rPr>
              <a:t>=2200 </a:t>
            </a:r>
            <a:r>
              <a:rPr lang="en-US" i="0" dirty="0">
                <a:solidFill>
                  <a:prstClr val="white"/>
                </a:solidFill>
                <a:latin typeface="Times New Roman" pitchFamily="18" charset="0"/>
                <a:cs typeface="Times New Roman" pitchFamily="18" charset="0"/>
              </a:rPr>
              <a:t>W for Winter</a:t>
            </a:r>
            <a:endParaRPr lang="en-US" i="0" dirty="0" smtClean="0">
              <a:solidFill>
                <a:schemeClr val="tx1"/>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Ti=25 </a:t>
            </a:r>
            <a:r>
              <a:rPr lang="en-US" i="0" dirty="0">
                <a:solidFill>
                  <a:prstClr val="white"/>
                </a:solidFill>
                <a:latin typeface="Times New Roman" pitchFamily="18" charset="0"/>
                <a:cs typeface="Times New Roman" pitchFamily="18" charset="0"/>
              </a:rPr>
              <a:t>̊ </a:t>
            </a:r>
            <a:r>
              <a:rPr lang="en-US" i="0" dirty="0" smtClean="0">
                <a:solidFill>
                  <a:prstClr val="white"/>
                </a:solidFill>
                <a:latin typeface="Times New Roman" pitchFamily="18" charset="0"/>
                <a:cs typeface="Times New Roman" pitchFamily="18" charset="0"/>
              </a:rPr>
              <a:t>C </a:t>
            </a:r>
            <a:r>
              <a:rPr lang="en-US" i="0" dirty="0">
                <a:solidFill>
                  <a:prstClr val="white"/>
                </a:solidFill>
                <a:latin typeface="Times New Roman" pitchFamily="18" charset="0"/>
                <a:cs typeface="Times New Roman" pitchFamily="18" charset="0"/>
              </a:rPr>
              <a:t>for Summer</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Tmin</a:t>
            </a:r>
            <a:r>
              <a:rPr lang="en-US" i="0" dirty="0" smtClean="0">
                <a:solidFill>
                  <a:prstClr val="white"/>
                </a:solidFill>
                <a:latin typeface="Times New Roman" pitchFamily="18" charset="0"/>
                <a:cs typeface="Times New Roman" pitchFamily="18" charset="0"/>
              </a:rPr>
              <a:t>=22 </a:t>
            </a:r>
            <a:r>
              <a:rPr lang="en-US" i="0" dirty="0">
                <a:solidFill>
                  <a:prstClr val="white"/>
                </a:solidFill>
                <a:latin typeface="Times New Roman" pitchFamily="18" charset="0"/>
                <a:cs typeface="Times New Roman" pitchFamily="18" charset="0"/>
              </a:rPr>
              <a:t>̊ </a:t>
            </a:r>
            <a:r>
              <a:rPr lang="en-US" i="0" dirty="0" smtClean="0">
                <a:solidFill>
                  <a:prstClr val="white"/>
                </a:solidFill>
                <a:latin typeface="Times New Roman" pitchFamily="18" charset="0"/>
                <a:cs typeface="Times New Roman" pitchFamily="18" charset="0"/>
              </a:rPr>
              <a:t>C for Winter</a:t>
            </a:r>
          </a:p>
          <a:p>
            <a:pPr marL="0" lvl="0" indent="0" algn="justLow" eaLnBrk="1" hangingPunct="1">
              <a:spcBef>
                <a:spcPct val="0"/>
              </a:spcBef>
              <a:buClrTx/>
              <a:buNone/>
            </a:pPr>
            <a:endParaRPr lang="en-US" i="0" dirty="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srgbClr val="FFFF00"/>
                </a:solidFill>
                <a:latin typeface="Times New Roman" pitchFamily="18" charset="0"/>
                <a:cs typeface="Times New Roman" pitchFamily="18" charset="0"/>
              </a:rPr>
              <a:t>Calculate the annual saving due to the addition of this material.</a:t>
            </a:r>
            <a:endParaRPr lang="en-US" i="0" dirty="0">
              <a:solidFill>
                <a:srgbClr val="FFFF00"/>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a:p>
            <a:pPr marL="0" indent="0" algn="justLow">
              <a:buNone/>
            </a:pPr>
            <a:endParaRPr lang="en-US" i="0" dirty="0">
              <a:solidFill>
                <a:prstClr val="white"/>
              </a:solidFill>
              <a:latin typeface="Times New Roman" pitchFamily="18" charset="0"/>
              <a:cs typeface="Times New Roman" pitchFamily="18" charset="0"/>
            </a:endParaRPr>
          </a:p>
          <a:p>
            <a:pPr marL="0" indent="0" algn="justLow">
              <a:buNone/>
            </a:pPr>
            <a:endParaRPr lang="en-US" i="0" dirty="0" smtClean="0">
              <a:solidFill>
                <a:schemeClr val="tx1"/>
              </a:solidFill>
              <a:latin typeface="Times New Roman" pitchFamily="18" charset="0"/>
              <a:cs typeface="Times New Roman" pitchFamily="18" charset="0"/>
            </a:endParaRPr>
          </a:p>
          <a:p>
            <a:pPr marL="0" indent="0" algn="justLow">
              <a:buNone/>
            </a:pPr>
            <a:endParaRPr lang="en-US" i="0" dirty="0" smtClean="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18787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914400"/>
            <a:ext cx="8229600" cy="2057400"/>
          </a:xfrm>
        </p:spPr>
        <p:txBody>
          <a:bodyPr/>
          <a:lstStyle/>
          <a:p>
            <a:pPr marL="0" indent="0" algn="justLow">
              <a:buNone/>
            </a:pPr>
            <a:r>
              <a:rPr lang="en-US" dirty="0">
                <a:solidFill>
                  <a:srgbClr val="FFFF00"/>
                </a:solidFill>
                <a:latin typeface="Times New Roman" pitchFamily="18" charset="0"/>
                <a:cs typeface="Times New Roman" pitchFamily="18" charset="0"/>
              </a:rPr>
              <a:t>Insulation materials are extensively used to reduce the heat losses (or gains) from thermal systems like buildings, pipes and ducts, components of HVAC installations, etc. Most mass-type thermal insulation materials are highly porous, and consist of a solid matrix full of small voids that comprise 90% or more of the total volume. These voids contain air or some other harmless gas such as CO2. The apparent conductivity of the material is the macroscopic result of various basic heat transfer mechanisms: solid and gas conduction, gas convection and long-wave radiation within the voids. From the macroscopic point of view, the apparent conductivity mainly depends on the kind of insulation, bulk density, temperature, water content, thickness and age. From the microscopic point of view, factors such as cell size, diameter and arrangement of fibers or particles, transparency to thermal radiation or type and pressure of the gas come into </a:t>
            </a:r>
            <a:r>
              <a:rPr lang="en-US" dirty="0" smtClean="0">
                <a:solidFill>
                  <a:srgbClr val="FFFF00"/>
                </a:solidFill>
                <a:latin typeface="Times New Roman" pitchFamily="18" charset="0"/>
                <a:cs typeface="Times New Roman" pitchFamily="18" charset="0"/>
              </a:rPr>
              <a:t>play.</a:t>
            </a:r>
            <a:endParaRPr lang="en-US" dirty="0">
              <a:solidFill>
                <a:srgbClr val="FFFF00"/>
              </a:solidFill>
              <a:latin typeface="Times New Roman" pitchFamily="18" charset="0"/>
              <a:cs typeface="Times New Roman" pitchFamily="18" charset="0"/>
            </a:endParaRPr>
          </a:p>
          <a:p>
            <a:endParaRPr lang="ar-IQ" dirty="0"/>
          </a:p>
        </p:txBody>
      </p:sp>
      <p:sp>
        <p:nvSpPr>
          <p:cNvPr id="4" name="Rectangle 3"/>
          <p:cNvSpPr>
            <a:spLocks noChangeArrowheads="1"/>
          </p:cNvSpPr>
          <p:nvPr/>
        </p:nvSpPr>
        <p:spPr bwMode="auto">
          <a:xfrm>
            <a:off x="533400" y="367091"/>
            <a:ext cx="20193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1- </a:t>
            </a:r>
            <a:r>
              <a:rPr lang="en-US" sz="2000" i="0" kern="0" dirty="0">
                <a:solidFill>
                  <a:sysClr val="windowText" lastClr="000000"/>
                </a:solidFill>
              </a:rPr>
              <a:t>Introduction</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7637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42007" y="3054134"/>
                <a:ext cx="5715000" cy="70243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𝑈𝐴</m:t>
                          </m:r>
                          <m:r>
                            <a:rPr lang="en-US" b="0" i="1" smtClean="0">
                              <a:solidFill>
                                <a:srgbClr val="FF0000"/>
                              </a:solidFill>
                              <a:latin typeface="Cambria Math"/>
                              <a:ea typeface="Cambria Math"/>
                              <a:cs typeface="Arial"/>
                            </a:rPr>
                            <m:t>)</m:t>
                          </m:r>
                        </m:e>
                        <m:sub>
                          <m:r>
                            <a:rPr lang="en-US">
                              <a:solidFill>
                                <a:srgbClr val="FF0000"/>
                              </a:solidFill>
                              <a:latin typeface="Cambria Math"/>
                              <a:ea typeface="Cambria Math"/>
                              <a:cs typeface="Arial"/>
                            </a:rPr>
                            <m:t>𝑖𝑛𝑓</m:t>
                          </m:r>
                        </m:sub>
                      </m:sSub>
                      <m:r>
                        <a:rPr lang="en-US">
                          <a:solidFill>
                            <a:srgbClr val="FF0000"/>
                          </a:solidFill>
                          <a:latin typeface="Cambria Math"/>
                          <a:ea typeface="Cambria Math"/>
                          <a:cs typeface="Cambria Math"/>
                        </a:rPr>
                        <m:t>=</m:t>
                      </m:r>
                      <m:sSub>
                        <m:sSubPr>
                          <m:ctrlPr>
                            <a:rPr lang="en-US" i="1">
                              <a:solidFill>
                                <a:srgbClr val="FF0000"/>
                              </a:solidFill>
                              <a:latin typeface="Cambria Math"/>
                              <a:ea typeface="Cambria Math"/>
                              <a:cs typeface="Cambria Math"/>
                            </a:rPr>
                          </m:ctrlPr>
                        </m:sSubPr>
                        <m:e>
                          <m:r>
                            <a:rPr lang="en-US">
                              <a:solidFill>
                                <a:srgbClr val="FF0000"/>
                              </a:solidFill>
                              <a:latin typeface="Cambria Math"/>
                              <a:ea typeface="Cambria Math"/>
                              <a:cs typeface="Cambria Math"/>
                            </a:rPr>
                            <m:t>𝜌</m:t>
                          </m:r>
                        </m:e>
                        <m:sub>
                          <m:r>
                            <a:rPr lang="en-US">
                              <a:solidFill>
                                <a:srgbClr val="FF0000"/>
                              </a:solidFill>
                              <a:latin typeface="Cambria Math"/>
                              <a:ea typeface="Cambria Math"/>
                              <a:cs typeface="Cambria Math"/>
                            </a:rPr>
                            <m:t>𝑎</m:t>
                          </m:r>
                        </m:sub>
                      </m:sSub>
                      <m:sSub>
                        <m:sSubPr>
                          <m:ctrlPr>
                            <a:rPr lang="en-US" i="1">
                              <a:solidFill>
                                <a:srgbClr val="FF0000"/>
                              </a:solidFill>
                              <a:latin typeface="Cambria Math"/>
                              <a:ea typeface="Cambria Math"/>
                              <a:cs typeface="Cambria Math"/>
                            </a:rPr>
                          </m:ctrlPr>
                        </m:sSubPr>
                        <m:e>
                          <m:r>
                            <a:rPr lang="en-US">
                              <a:solidFill>
                                <a:srgbClr val="FF0000"/>
                              </a:solidFill>
                              <a:latin typeface="Cambria Math"/>
                              <a:ea typeface="Cambria Math"/>
                              <a:cs typeface="Cambria Math"/>
                            </a:rPr>
                            <m:t>𝐶𝑝</m:t>
                          </m:r>
                        </m:e>
                        <m:sub>
                          <m:r>
                            <a:rPr lang="en-US">
                              <a:solidFill>
                                <a:srgbClr val="FF0000"/>
                              </a:solidFill>
                              <a:latin typeface="Cambria Math"/>
                              <a:ea typeface="Cambria Math"/>
                              <a:cs typeface="Cambria Math"/>
                            </a:rPr>
                            <m:t>𝑎</m:t>
                          </m:r>
                        </m:sub>
                      </m:sSub>
                      <m:sSub>
                        <m:sSubPr>
                          <m:ctrlPr>
                            <a:rPr lang="en-US" i="1">
                              <a:solidFill>
                                <a:srgbClr val="FF0000"/>
                              </a:solidFill>
                              <a:latin typeface="Cambria Math"/>
                              <a:ea typeface="Cambria Math"/>
                              <a:cs typeface="Cambria Math"/>
                            </a:rPr>
                          </m:ctrlPr>
                        </m:sSubPr>
                        <m:e>
                          <m:acc>
                            <m:accPr>
                              <m:chr m:val="̇"/>
                              <m:ctrlPr>
                                <a:rPr lang="en-US" i="1">
                                  <a:solidFill>
                                    <a:srgbClr val="FF0000"/>
                                  </a:solidFill>
                                  <a:latin typeface="Cambria Math"/>
                                  <a:ea typeface="Cambria Math"/>
                                  <a:cs typeface="Cambria Math"/>
                                </a:rPr>
                              </m:ctrlPr>
                            </m:accPr>
                            <m:e>
                              <m:r>
                                <a:rPr lang="en-US">
                                  <a:solidFill>
                                    <a:srgbClr val="FF0000"/>
                                  </a:solidFill>
                                  <a:latin typeface="Cambria Math"/>
                                  <a:ea typeface="Cambria Math"/>
                                  <a:cs typeface="Cambria Math"/>
                                </a:rPr>
                                <m:t>𝑉</m:t>
                              </m:r>
                            </m:e>
                          </m:acc>
                        </m:e>
                        <m:sub>
                          <m:r>
                            <a:rPr lang="en-US">
                              <a:solidFill>
                                <a:srgbClr val="FF0000"/>
                              </a:solidFill>
                              <a:latin typeface="Cambria Math"/>
                              <a:ea typeface="Cambria Math"/>
                              <a:cs typeface="Cambria Math"/>
                            </a:rPr>
                            <m:t>𝑎</m:t>
                          </m:r>
                        </m:sub>
                      </m:sSub>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0</m:t>
                      </m:r>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335</m:t>
                      </m:r>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𝐴𝐶𝐻</m:t>
                      </m:r>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𝑉𝑎</m:t>
                      </m:r>
                    </m:oMath>
                  </m:oMathPara>
                </a14:m>
                <a:endParaRPr lang="en-US" sz="16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42007" y="3054134"/>
                <a:ext cx="5715000" cy="702436"/>
              </a:xfrm>
              <a:prstGeom prst="rect">
                <a:avLst/>
              </a:prstGeom>
              <a:blipFill rotWithShape="1">
                <a:blip r:embed="rId2"/>
                <a:stretch>
                  <a:fillRect/>
                </a:stretch>
              </a:blipFill>
            </p:spPr>
            <p:txBody>
              <a:bodyPr/>
              <a:lstStyle/>
              <a:p>
                <a:r>
                  <a:rPr lang="ar-IQ">
                    <a:noFill/>
                  </a:rPr>
                  <a:t> </a:t>
                </a:r>
              </a:p>
            </p:txBody>
          </p:sp>
        </mc:Fallback>
      </mc:AlternateContent>
      <p:sp>
        <p:nvSpPr>
          <p:cNvPr id="5" name="عنصر نائب للمحتوى 2"/>
          <p:cNvSpPr txBox="1">
            <a:spLocks/>
          </p:cNvSpPr>
          <p:nvPr/>
        </p:nvSpPr>
        <p:spPr bwMode="auto">
          <a:xfrm>
            <a:off x="510476" y="367862"/>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6" name="مستطيل 5"/>
              <p:cNvSpPr/>
              <p:nvPr/>
            </p:nvSpPr>
            <p:spPr>
              <a:xfrm>
                <a:off x="505221" y="927538"/>
                <a:ext cx="8074572" cy="180664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Arial"/>
                        </a:rPr>
                        <m:t>𝐵𝐿𝐶</m:t>
                      </m:r>
                      <m:r>
                        <a:rPr lang="en-US" sz="2000" smtClean="0">
                          <a:solidFill>
                            <a:srgbClr val="FF0000"/>
                          </a:solidFill>
                          <a:latin typeface="Cambria Math"/>
                          <a:ea typeface="Cambria Math"/>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𝑤𝑎𝑙𝑙</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𝑤𝑖𝑛𝑑𝑜𝑤</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𝑑𝑜𝑜𝑟</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𝑐𝑒𝑖𝑙𝑖𝑛𝑔</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𝑓𝑙𝑜𝑜𝑟</m:t>
                              </m:r>
                            </m:sub>
                          </m:sSub>
                        </m:e>
                      </m:nary>
                      <m:r>
                        <a:rPr lang="en-US" sz="2000">
                          <a:solidFill>
                            <a:srgbClr val="FF0000"/>
                          </a:solidFill>
                          <a:latin typeface="Cambria Math"/>
                          <a:ea typeface="Calibri"/>
                          <a:cs typeface="Arial"/>
                        </a:rPr>
                        <m:t>+</m:t>
                      </m:r>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𝑖𝑛𝑓</m:t>
                          </m:r>
                        </m:sub>
                      </m:sSub>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505221" y="927538"/>
                <a:ext cx="8074572" cy="1806648"/>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مستطيل 6"/>
              <p:cNvSpPr/>
              <p:nvPr/>
            </p:nvSpPr>
            <p:spPr>
              <a:xfrm>
                <a:off x="542007" y="4038600"/>
                <a:ext cx="7343379" cy="77502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𝑈𝐴</m:t>
                          </m:r>
                          <m:r>
                            <a:rPr lang="en-US" b="0" i="1" smtClean="0">
                              <a:solidFill>
                                <a:srgbClr val="FF0000"/>
                              </a:solidFill>
                              <a:latin typeface="Cambria Math"/>
                              <a:ea typeface="Cambria Math"/>
                              <a:cs typeface="Arial"/>
                            </a:rPr>
                            <m:t>)</m:t>
                          </m:r>
                        </m:e>
                        <m:sub>
                          <m:r>
                            <a:rPr lang="en-US">
                              <a:solidFill>
                                <a:srgbClr val="FF0000"/>
                              </a:solidFill>
                              <a:latin typeface="Cambria Math"/>
                              <a:ea typeface="Cambria Math"/>
                              <a:cs typeface="Arial"/>
                            </a:rPr>
                            <m:t>𝑖𝑛𝑓</m:t>
                          </m:r>
                        </m:sub>
                      </m:sSub>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0</m:t>
                      </m:r>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335</m:t>
                      </m:r>
                      <m:r>
                        <a:rPr lang="en-US">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1</m:t>
                      </m:r>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5</m:t>
                      </m:r>
                      <m:r>
                        <a:rPr lang="en-US">
                          <a:solidFill>
                            <a:srgbClr val="FF0000"/>
                          </a:solidFill>
                          <a:latin typeface="Cambria Math"/>
                          <a:ea typeface="Cambria Math"/>
                          <a:cs typeface="Cambria Math"/>
                        </a:rPr>
                        <m:t>×</m:t>
                      </m:r>
                      <m:d>
                        <m:dPr>
                          <m:begChr m:val="["/>
                          <m:endChr m:val="]"/>
                          <m:ctrlPr>
                            <a:rPr lang="en-US" b="0" i="1" smtClean="0">
                              <a:solidFill>
                                <a:srgbClr val="FF0000"/>
                              </a:solidFill>
                              <a:latin typeface="Cambria Math"/>
                              <a:ea typeface="Cambria Math"/>
                              <a:cs typeface="Cambria Math"/>
                            </a:rPr>
                          </m:ctrlPr>
                        </m:dPr>
                        <m:e>
                          <m:r>
                            <a:rPr lang="en-US" b="0" i="1" smtClean="0">
                              <a:solidFill>
                                <a:srgbClr val="FF0000"/>
                              </a:solidFill>
                              <a:latin typeface="Cambria Math"/>
                              <a:ea typeface="Cambria Math"/>
                              <a:cs typeface="Cambria Math"/>
                            </a:rPr>
                            <m:t>8</m:t>
                          </m:r>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14</m:t>
                          </m:r>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2</m:t>
                          </m:r>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5</m:t>
                          </m:r>
                        </m:e>
                      </m:d>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141</m:t>
                      </m:r>
                      <m:r>
                        <a:rPr lang="en-US" b="0" i="1" smtClean="0">
                          <a:solidFill>
                            <a:srgbClr val="FF0000"/>
                          </a:solidFill>
                          <a:latin typeface="Cambria Math"/>
                          <a:ea typeface="Cambria Math"/>
                          <a:cs typeface="Cambria Math"/>
                        </a:rPr>
                        <m:t> </m:t>
                      </m:r>
                      <m:f>
                        <m:fPr>
                          <m:type m:val="skw"/>
                          <m:ctrlPr>
                            <a:rPr lang="en-US" b="0" i="1" smtClean="0">
                              <a:solidFill>
                                <a:srgbClr val="FF0000"/>
                              </a:solidFill>
                              <a:latin typeface="Cambria Math"/>
                              <a:ea typeface="Cambria Math"/>
                              <a:cs typeface="Cambria Math"/>
                            </a:rPr>
                          </m:ctrlPr>
                        </m:fPr>
                        <m:num>
                          <m:r>
                            <a:rPr lang="en-US" b="0" i="1" smtClean="0">
                              <a:solidFill>
                                <a:srgbClr val="FF0000"/>
                              </a:solidFill>
                              <a:latin typeface="Cambria Math"/>
                              <a:ea typeface="Cambria Math"/>
                              <a:cs typeface="Cambria Math"/>
                            </a:rPr>
                            <m:t>𝑊</m:t>
                          </m:r>
                        </m:num>
                        <m:den>
                          <m:r>
                            <a:rPr lang="en-US" b="0" i="1" smtClean="0">
                              <a:solidFill>
                                <a:srgbClr val="FF0000"/>
                              </a:solidFill>
                              <a:latin typeface="Cambria Math"/>
                              <a:ea typeface="Cambria Math"/>
                              <a:cs typeface="Cambria Math"/>
                            </a:rPr>
                            <m:t>°</m:t>
                          </m:r>
                          <m:r>
                            <a:rPr lang="en-US" b="0" i="1" smtClean="0">
                              <a:solidFill>
                                <a:srgbClr val="FF0000"/>
                              </a:solidFill>
                              <a:latin typeface="Cambria Math"/>
                              <a:ea typeface="Cambria Math"/>
                              <a:cs typeface="Cambria Math"/>
                            </a:rPr>
                            <m:t>𝐶</m:t>
                          </m:r>
                        </m:den>
                      </m:f>
                    </m:oMath>
                  </m:oMathPara>
                </a14:m>
                <a:endParaRPr lang="en-US" sz="16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542007" y="4038600"/>
                <a:ext cx="7343379" cy="775020"/>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9" name="مستطيل 8"/>
              <p:cNvSpPr/>
              <p:nvPr/>
            </p:nvSpPr>
            <p:spPr>
              <a:xfrm>
                <a:off x="457924" y="4988084"/>
                <a:ext cx="8000276" cy="114082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mtClean="0">
                          <a:solidFill>
                            <a:srgbClr val="FF0000"/>
                          </a:solidFill>
                          <a:latin typeface="Cambria Math"/>
                          <a:ea typeface="Cambria Math"/>
                          <a:cs typeface="Arial"/>
                        </a:rPr>
                        <m:t>𝐵𝐿𝐶</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1</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8</m:t>
                      </m:r>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90</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6</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7</m:t>
                      </m:r>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14</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1</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5</m:t>
                      </m:r>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1</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2</m:t>
                      </m:r>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112</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141</m:t>
                      </m:r>
                    </m:oMath>
                  </m:oMathPara>
                </a14:m>
                <a:endParaRPr lang="en-US" b="0" i="1" dirty="0" smtClean="0">
                  <a:solidFill>
                    <a:srgbClr val="FF0000"/>
                  </a:solidFill>
                  <a:latin typeface="Cambria Math"/>
                  <a:ea typeface="Cambria Math"/>
                  <a:cs typeface="Arial"/>
                </a:endParaRPr>
              </a:p>
              <a:p>
                <a:pPr>
                  <a:lnSpc>
                    <a:spcPct val="115000"/>
                  </a:lnSpc>
                  <a:spcAft>
                    <a:spcPts val="1000"/>
                  </a:spcAft>
                </a:pPr>
                <a14:m>
                  <m:oMath xmlns:m="http://schemas.openxmlformats.org/officeDocument/2006/math">
                    <m:r>
                      <a:rPr lang="en-US" b="0" i="1" smtClean="0">
                        <a:solidFill>
                          <a:srgbClr val="FF0000"/>
                        </a:solidFill>
                        <a:latin typeface="Cambria Math"/>
                        <a:ea typeface="Cambria Math"/>
                        <a:cs typeface="Arial"/>
                      </a:rPr>
                      <m:t>             =</m:t>
                    </m:r>
                  </m:oMath>
                </a14:m>
                <a:r>
                  <a:rPr lang="en-US" sz="2800" dirty="0">
                    <a:solidFill>
                      <a:srgbClr val="FF0000"/>
                    </a:solidFill>
                    <a:ea typeface="Cambria Math"/>
                    <a:cs typeface="Cambria Math"/>
                  </a:rPr>
                  <a:t> </a:t>
                </a:r>
                <a14:m>
                  <m:oMath xmlns:m="http://schemas.openxmlformats.org/officeDocument/2006/math">
                    <m:r>
                      <a:rPr lang="en-US" b="0" i="1" smtClean="0">
                        <a:solidFill>
                          <a:srgbClr val="FF0000"/>
                        </a:solidFill>
                        <a:latin typeface="Cambria Math"/>
                        <a:ea typeface="Cambria Math"/>
                        <a:cs typeface="Cambria Math"/>
                      </a:rPr>
                      <m:t>540</m:t>
                    </m:r>
                    <m:r>
                      <a:rPr lang="en-US">
                        <a:solidFill>
                          <a:srgbClr val="FF0000"/>
                        </a:solidFill>
                        <a:latin typeface="Cambria Math"/>
                        <a:ea typeface="Cambria Math"/>
                        <a:cs typeface="Cambria Math"/>
                      </a:rPr>
                      <m:t> </m:t>
                    </m:r>
                    <m:f>
                      <m:fPr>
                        <m:type m:val="skw"/>
                        <m:ctrlPr>
                          <a:rPr lang="en-US" i="1">
                            <a:solidFill>
                              <a:srgbClr val="FF0000"/>
                            </a:solidFill>
                            <a:latin typeface="Cambria Math"/>
                            <a:ea typeface="Cambria Math"/>
                            <a:cs typeface="Cambria Math"/>
                          </a:rPr>
                        </m:ctrlPr>
                      </m:fPr>
                      <m:num>
                        <m:r>
                          <a:rPr lang="en-US">
                            <a:solidFill>
                              <a:srgbClr val="FF0000"/>
                            </a:solidFill>
                            <a:latin typeface="Cambria Math"/>
                            <a:ea typeface="Cambria Math"/>
                            <a:cs typeface="Cambria Math"/>
                          </a:rPr>
                          <m:t>𝑊</m:t>
                        </m:r>
                      </m:num>
                      <m:den>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𝐶</m:t>
                        </m:r>
                      </m:den>
                    </m:f>
                  </m:oMath>
                </a14:m>
                <a:endParaRPr lang="en-US" sz="1600" dirty="0">
                  <a:solidFill>
                    <a:srgbClr val="FF0000"/>
                  </a:solidFill>
                  <a:effectLst/>
                  <a:latin typeface="Calibri"/>
                  <a:ea typeface="Calibri"/>
                  <a:cs typeface="Arial"/>
                </a:endParaRPr>
              </a:p>
            </p:txBody>
          </p:sp>
        </mc:Choice>
        <mc:Fallback>
          <p:sp>
            <p:nvSpPr>
              <p:cNvPr id="9" name="مستطيل 8"/>
              <p:cNvSpPr>
                <a:spLocks noRot="1" noChangeAspect="1" noMove="1" noResize="1" noEditPoints="1" noAdjustHandles="1" noChangeArrowheads="1" noChangeShapeType="1" noTextEdit="1"/>
              </p:cNvSpPr>
              <p:nvPr/>
            </p:nvSpPr>
            <p:spPr>
              <a:xfrm>
                <a:off x="457924" y="4988084"/>
                <a:ext cx="8000276" cy="1140825"/>
              </a:xfrm>
              <a:prstGeom prst="rect">
                <a:avLst/>
              </a:prstGeom>
              <a:blipFill rotWithShape="1">
                <a:blip r:embed="rId5"/>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89748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510476" y="367862"/>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Cooling before the addition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11353" y="990600"/>
                <a:ext cx="2484247" cy="89569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𝑏</m:t>
                          </m:r>
                        </m:sub>
                      </m:sSub>
                      <m:r>
                        <a:rPr lang="en-US" sz="2000" b="0" i="1" smtClean="0">
                          <a:solidFill>
                            <a:srgbClr val="FF0000"/>
                          </a:solidFill>
                          <a:latin typeface="Cambria Math"/>
                          <a:ea typeface="Cambria Math"/>
                          <a:cs typeface="Cambria Math"/>
                        </a:rPr>
                        <m:t>=</m:t>
                      </m:r>
                      <m:sSub>
                        <m:sSubPr>
                          <m:ctrlPr>
                            <a:rPr lang="en-US" sz="2000" b="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𝑖</m:t>
                          </m:r>
                        </m:sub>
                      </m:sSub>
                      <m:r>
                        <a:rPr lang="en-US" sz="2000" b="0" i="1" smtClean="0">
                          <a:solidFill>
                            <a:srgbClr val="FF0000"/>
                          </a:solidFill>
                          <a:latin typeface="Cambria Math"/>
                          <a:ea typeface="Cambria Math"/>
                        </a:rPr>
                        <m:t>−</m:t>
                      </m:r>
                      <m:f>
                        <m:fPr>
                          <m:ctrlPr>
                            <a:rPr lang="en-US" sz="2000" b="0" i="1" smtClean="0">
                              <a:solidFill>
                                <a:srgbClr val="FF0000"/>
                              </a:solidFill>
                              <a:latin typeface="Cambria Math"/>
                              <a:ea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𝑄</m:t>
                              </m:r>
                            </m:e>
                            <m:sub>
                              <m:r>
                                <a:rPr lang="en-US" sz="2000">
                                  <a:solidFill>
                                    <a:srgbClr val="FF0000"/>
                                  </a:solidFill>
                                  <a:latin typeface="Cambria Math"/>
                                  <a:ea typeface="Cambria Math"/>
                                  <a:cs typeface="Cambria Math"/>
                                </a:rPr>
                                <m:t>𝑓𝑟𝑒𝑒</m:t>
                              </m:r>
                            </m:sub>
                          </m:sSub>
                        </m:num>
                        <m:den>
                          <m:r>
                            <a:rPr lang="en-US" sz="2000" b="0" i="1" smtClean="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11353" y="990600"/>
                <a:ext cx="2484247" cy="89569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16608" y="2057400"/>
                <a:ext cx="4770247" cy="88556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𝑐</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25</m:t>
                      </m:r>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30</m:t>
                          </m:r>
                          <m:r>
                            <a:rPr lang="en-US" sz="2000">
                              <a:solidFill>
                                <a:srgbClr val="FF0000"/>
                              </a:solidFill>
                              <a:latin typeface="Cambria Math"/>
                              <a:ea typeface="Cambria Math"/>
                              <a:cs typeface="Cambria Math"/>
                            </a:rPr>
                            <m:t>00</m:t>
                          </m:r>
                        </m:num>
                        <m:den>
                          <m:r>
                            <a:rPr lang="en-US" sz="2000" b="0" i="1" smtClean="0">
                              <a:solidFill>
                                <a:srgbClr val="FF0000"/>
                              </a:solidFill>
                              <a:latin typeface="Cambria Math"/>
                              <a:ea typeface="Cambria Math"/>
                              <a:cs typeface="Cambria Math"/>
                            </a:rPr>
                            <m:t>540</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44</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𝑓𝑜𝑟</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𝑆𝑢𝑚𝑚𝑒𝑟</m:t>
                      </m:r>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16608" y="2057400"/>
                <a:ext cx="4770247" cy="885563"/>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مستطيل 6"/>
              <p:cNvSpPr/>
              <p:nvPr/>
            </p:nvSpPr>
            <p:spPr>
              <a:xfrm>
                <a:off x="433689" y="3124200"/>
                <a:ext cx="3350084" cy="611578"/>
              </a:xfrm>
              <a:prstGeom prst="rect">
                <a:avLst/>
              </a:prstGeom>
              <a:solidFill>
                <a:srgbClr val="FFFFCC"/>
              </a:solidFill>
            </p:spPr>
            <p:txBody>
              <a:bodyPr wrap="non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)&lt;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𝑐</m:t>
                          </m:r>
                        </m:sub>
                      </m:sSub>
                      <m:r>
                        <a:rPr lang="en-US" sz="2000">
                          <a:solidFill>
                            <a:srgbClr val="FF0000"/>
                          </a:solidFill>
                          <a:latin typeface="Cambria Math"/>
                          <a:ea typeface="Calibri"/>
                          <a:cs typeface="Arial"/>
                        </a:rPr>
                        <m:t> (</m:t>
                      </m:r>
                      <m:r>
                        <a:rPr lang="en-US" sz="2000" b="0" i="1" smtClean="0">
                          <a:solidFill>
                            <a:srgbClr val="FF0000"/>
                          </a:solidFill>
                          <a:latin typeface="Cambria Math"/>
                          <a:ea typeface="Calibri"/>
                          <a:cs typeface="Arial"/>
                        </a:rPr>
                        <m:t>19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44</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oMath>
                  </m:oMathPara>
                </a14:m>
                <a:endParaRPr lang="en-US" sz="14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433689" y="3124200"/>
                <a:ext cx="3350084" cy="611578"/>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228600" y="3886200"/>
                <a:ext cx="8763000"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34</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9</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19</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44</m:t>
                          </m:r>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19</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44</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9</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m:t>
                          </m:r>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5</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145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228600" y="3886200"/>
                <a:ext cx="8763000" cy="883190"/>
              </a:xfrm>
              <a:prstGeom prst="rect">
                <a:avLst/>
              </a:prstGeom>
              <a:blipFill rotWithShape="1">
                <a:blip r:embed="rId5"/>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مستطيل 8"/>
              <p:cNvSpPr/>
              <p:nvPr/>
            </p:nvSpPr>
            <p:spPr>
              <a:xfrm>
                <a:off x="381000" y="4953000"/>
                <a:ext cx="4572000" cy="587981"/>
              </a:xfrm>
              <a:prstGeom prst="rect">
                <a:avLst/>
              </a:prstGeom>
              <a:solidFill>
                <a:srgbClr val="FFFFCC"/>
              </a:solidFill>
            </p:spPr>
            <p:txBody>
              <a:bodyPr>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5</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145</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365</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1</m:t>
                      </m:r>
                      <m:r>
                        <a:rPr lang="en-US" sz="2000" b="0" i="1" smtClean="0">
                          <a:solidFill>
                            <a:srgbClr val="FF0000"/>
                          </a:solidFill>
                          <a:latin typeface="Cambria Math"/>
                          <a:ea typeface="Calibri"/>
                          <a:cs typeface="Arial"/>
                        </a:rPr>
                        <m:t>878</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381000" y="4953000"/>
                <a:ext cx="4572000" cy="587981"/>
              </a:xfrm>
              <a:prstGeom prst="rect">
                <a:avLst/>
              </a:prstGeom>
              <a:blipFill rotWithShape="1">
                <a:blip r:embed="rId6"/>
                <a:stretch>
                  <a:fillRect/>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10" name="مستطيل 9"/>
              <p:cNvSpPr/>
              <p:nvPr/>
            </p:nvSpPr>
            <p:spPr>
              <a:xfrm>
                <a:off x="381000" y="5715000"/>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𝐶𝐿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𝐶</m:t>
                              </m:r>
                            </m:sub>
                          </m:sSub>
                        </m:den>
                      </m:f>
                      <m:sSub>
                        <m:sSubPr>
                          <m:ctrlPr>
                            <a:rPr lang="en-US" sz="2000" i="1">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𝐶</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540</m:t>
                          </m:r>
                        </m:num>
                        <m:den>
                          <m:r>
                            <a:rPr lang="en-US" sz="2000" b="0" i="1" smtClean="0">
                              <a:solidFill>
                                <a:srgbClr val="FF0000"/>
                              </a:solidFill>
                              <a:latin typeface="Cambria Math"/>
                              <a:ea typeface="Calibri"/>
                              <a:cs typeface="Arial"/>
                            </a:rPr>
                            <m:t>1</m:t>
                          </m:r>
                        </m:den>
                      </m:f>
                      <m:r>
                        <a:rPr lang="en-US" sz="2000">
                          <a:solidFill>
                            <a:srgbClr val="FF0000"/>
                          </a:solidFill>
                          <a:latin typeface="Cambria Math"/>
                          <a:ea typeface="Calibri"/>
                          <a:cs typeface="Arial"/>
                        </a:rPr>
                        <m:t>1</m:t>
                      </m:r>
                      <m:r>
                        <a:rPr lang="en-US" sz="2000" b="0" i="1" smtClean="0">
                          <a:solidFill>
                            <a:srgbClr val="FF0000"/>
                          </a:solidFill>
                          <a:latin typeface="Cambria Math"/>
                          <a:ea typeface="Calibri"/>
                          <a:cs typeface="Arial"/>
                        </a:rPr>
                        <m:t>878</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m:t>
                      </m:r>
                      <m:r>
                        <a:rPr lang="en-US" sz="2000" b="0" i="1" smtClean="0">
                          <a:solidFill>
                            <a:srgbClr val="FF0000"/>
                          </a:solidFill>
                          <a:latin typeface="Cambria Math"/>
                          <a:ea typeface="Calibri"/>
                          <a:cs typeface="Arial"/>
                        </a:rPr>
                        <m:t>4</m:t>
                      </m:r>
                      <m:r>
                        <a:rPr lang="en-US" sz="2000">
                          <a:solidFill>
                            <a:srgbClr val="FF0000"/>
                          </a:solidFill>
                          <a:latin typeface="Cambria Math"/>
                          <a:ea typeface="Calibri"/>
                          <a:cs typeface="Arial"/>
                        </a:rPr>
                        <m:t>3</m:t>
                      </m:r>
                      <m:r>
                        <a:rPr lang="en-US" sz="2000" b="0" i="1" smtClean="0">
                          <a:solidFill>
                            <a:srgbClr val="FF0000"/>
                          </a:solidFill>
                          <a:latin typeface="Cambria Math"/>
                          <a:ea typeface="Calibri"/>
                          <a:cs typeface="Arial"/>
                        </a:rPr>
                        <m:t>3888</m:t>
                      </m:r>
                      <m:r>
                        <a:rPr lang="en-US" sz="2000">
                          <a:solidFill>
                            <a:srgbClr val="FF0000"/>
                          </a:solidFill>
                          <a:latin typeface="Cambria Math"/>
                          <a:ea typeface="Calibri"/>
                          <a:cs typeface="Arial"/>
                        </a:rPr>
                        <m:t>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p:sp>
            <p:nvSpPr>
              <p:cNvPr id="10" name="مستطيل 9"/>
              <p:cNvSpPr>
                <a:spLocks noRot="1" noChangeAspect="1" noMove="1" noResize="1" noEditPoints="1" noAdjustHandles="1" noChangeArrowheads="1" noChangeShapeType="1" noTextEdit="1"/>
              </p:cNvSpPr>
              <p:nvPr/>
            </p:nvSpPr>
            <p:spPr>
              <a:xfrm>
                <a:off x="381000" y="5715000"/>
                <a:ext cx="6477000" cy="945708"/>
              </a:xfrm>
              <a:prstGeom prst="rect">
                <a:avLst/>
              </a:prstGeom>
              <a:blipFill rotWithShape="1">
                <a:blip r:embed="rId7"/>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97061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heel(1)">
                                      <p:cBhvr>
                                        <p:cTn id="31" dur="2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510476" y="367862"/>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Heating before the addition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11353" y="990600"/>
                <a:ext cx="2484247" cy="89569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𝑏</m:t>
                          </m:r>
                        </m:sub>
                      </m:sSub>
                      <m:r>
                        <a:rPr lang="en-US" sz="2000" b="0" i="1" smtClean="0">
                          <a:solidFill>
                            <a:srgbClr val="FF0000"/>
                          </a:solidFill>
                          <a:latin typeface="Cambria Math"/>
                          <a:ea typeface="Cambria Math"/>
                          <a:cs typeface="Cambria Math"/>
                        </a:rPr>
                        <m:t>=</m:t>
                      </m:r>
                      <m:sSub>
                        <m:sSubPr>
                          <m:ctrlPr>
                            <a:rPr lang="en-US" sz="2000" b="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𝑖</m:t>
                          </m:r>
                        </m:sub>
                      </m:sSub>
                      <m:r>
                        <a:rPr lang="en-US" sz="2000" b="0" i="1" smtClean="0">
                          <a:solidFill>
                            <a:srgbClr val="FF0000"/>
                          </a:solidFill>
                          <a:latin typeface="Cambria Math"/>
                          <a:ea typeface="Cambria Math"/>
                        </a:rPr>
                        <m:t>−</m:t>
                      </m:r>
                      <m:f>
                        <m:fPr>
                          <m:ctrlPr>
                            <a:rPr lang="en-US" sz="2000" b="0" i="1" smtClean="0">
                              <a:solidFill>
                                <a:srgbClr val="FF0000"/>
                              </a:solidFill>
                              <a:latin typeface="Cambria Math"/>
                              <a:ea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𝑄</m:t>
                              </m:r>
                            </m:e>
                            <m:sub>
                              <m:r>
                                <a:rPr lang="en-US" sz="2000">
                                  <a:solidFill>
                                    <a:srgbClr val="FF0000"/>
                                  </a:solidFill>
                                  <a:latin typeface="Cambria Math"/>
                                  <a:ea typeface="Cambria Math"/>
                                  <a:cs typeface="Cambria Math"/>
                                </a:rPr>
                                <m:t>𝑓𝑟𝑒𝑒</m:t>
                              </m:r>
                            </m:sub>
                          </m:sSub>
                        </m:num>
                        <m:den>
                          <m:r>
                            <a:rPr lang="en-US" sz="2000" b="0" i="1" smtClean="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11353" y="990600"/>
                <a:ext cx="2484247" cy="89569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16608" y="2238637"/>
                <a:ext cx="4770247" cy="88556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h</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m:t>
                      </m:r>
                      <m:r>
                        <a:rPr lang="en-US" sz="2000" b="0" i="1" smtClean="0">
                          <a:solidFill>
                            <a:srgbClr val="FF0000"/>
                          </a:solidFill>
                          <a:latin typeface="Cambria Math"/>
                          <a:ea typeface="Cambria Math"/>
                          <a:cs typeface="Cambria Math"/>
                        </a:rPr>
                        <m:t>2</m:t>
                      </m:r>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22</m:t>
                          </m:r>
                          <m:r>
                            <a:rPr lang="en-US" sz="2000">
                              <a:solidFill>
                                <a:srgbClr val="FF0000"/>
                              </a:solidFill>
                              <a:latin typeface="Cambria Math"/>
                              <a:ea typeface="Cambria Math"/>
                              <a:cs typeface="Cambria Math"/>
                            </a:rPr>
                            <m:t>00</m:t>
                          </m:r>
                        </m:num>
                        <m:den>
                          <m:r>
                            <a:rPr lang="en-US" sz="2000" b="0" i="1" smtClean="0">
                              <a:solidFill>
                                <a:srgbClr val="FF0000"/>
                              </a:solidFill>
                              <a:latin typeface="Cambria Math"/>
                              <a:ea typeface="Cambria Math"/>
                              <a:cs typeface="Cambria Math"/>
                            </a:rPr>
                            <m:t>540</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17</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93</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𝑓𝑜𝑟</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𝑆𝑢𝑚𝑚𝑒𝑟</m:t>
                      </m:r>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16608" y="2238637"/>
                <a:ext cx="4770247" cy="885563"/>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1" name="مستطيل 10"/>
              <p:cNvSpPr/>
              <p:nvPr/>
            </p:nvSpPr>
            <p:spPr>
              <a:xfrm>
                <a:off x="411352" y="3384010"/>
                <a:ext cx="6827648"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𝑎𝑣</m:t>
                          </m:r>
                        </m:sub>
                      </m:sSub>
                      <m:r>
                        <a:rPr lang="en-US" sz="2000">
                          <a:solidFill>
                            <a:srgbClr val="FF0000"/>
                          </a:solidFill>
                          <a:latin typeface="Cambria Math"/>
                          <a:ea typeface="Cambria Math"/>
                          <a:cs typeface="Cambria Math"/>
                        </a:rPr>
                        <m:t>=</m:t>
                      </m:r>
                      <m:f>
                        <m:fPr>
                          <m:ctrlPr>
                            <a:rPr lang="en-US" sz="2000" i="1" smtClean="0">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libri"/>
                              <a:cs typeface="Arial"/>
                            </a:rPr>
                          </m:ctrlPr>
                        </m:fPr>
                        <m:num>
                          <m:r>
                            <a:rPr lang="en-US" sz="2000">
                              <a:solidFill>
                                <a:srgbClr val="FF0000"/>
                              </a:solidFill>
                              <a:latin typeface="Cambria Math"/>
                              <a:ea typeface="Calibri"/>
                              <a:cs typeface="Arial"/>
                            </a:rPr>
                            <m:t>34</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num>
                        <m:den>
                          <m:r>
                            <a:rPr lang="en-US" sz="2000">
                              <a:solidFill>
                                <a:srgbClr val="FF0000"/>
                              </a:solidFill>
                              <a:latin typeface="Cambria Math"/>
                              <a:ea typeface="Calibri"/>
                              <a:cs typeface="Arial"/>
                            </a:rPr>
                            <m:t>2</m:t>
                          </m:r>
                        </m:den>
                      </m:f>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22</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&gt;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sub>
                      </m:sSub>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1</m:t>
                          </m:r>
                          <m:r>
                            <a:rPr lang="en-US" sz="2000" b="0" i="1" smtClean="0">
                              <a:solidFill>
                                <a:srgbClr val="FF0000"/>
                              </a:solidFill>
                              <a:latin typeface="Cambria Math"/>
                              <a:ea typeface="Calibri"/>
                              <a:cs typeface="Arial"/>
                            </a:rPr>
                            <m:t>7</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93</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e>
                      </m:d>
                    </m:oMath>
                  </m:oMathPara>
                </a14:m>
                <a:endParaRPr lang="en-US" sz="14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411352" y="3384010"/>
                <a:ext cx="6827648" cy="883190"/>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مستطيل 11"/>
              <p:cNvSpPr/>
              <p:nvPr/>
            </p:nvSpPr>
            <p:spPr>
              <a:xfrm>
                <a:off x="457200" y="4595963"/>
                <a:ext cx="6248400" cy="89043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libri"/>
                              <a:cs typeface="Arial"/>
                            </a:rPr>
                          </m:ctrlPr>
                        </m:fPr>
                        <m:num>
                          <m:r>
                            <a:rPr lang="en-US" sz="2000">
                              <a:solidFill>
                                <a:srgbClr val="FF0000"/>
                              </a:solidFill>
                              <a:latin typeface="Cambria Math"/>
                              <a:ea typeface="Calibri"/>
                              <a:cs typeface="Arial"/>
                            </a:rPr>
                            <m:t>1</m:t>
                          </m:r>
                          <m:r>
                            <a:rPr lang="en-US" sz="2000" b="0" i="1" smtClean="0">
                              <a:solidFill>
                                <a:srgbClr val="FF0000"/>
                              </a:solidFill>
                              <a:latin typeface="Cambria Math"/>
                              <a:ea typeface="Calibri"/>
                              <a:cs typeface="Arial"/>
                            </a:rPr>
                            <m:t>7</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93</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num>
                        <m:den>
                          <m:r>
                            <a:rPr lang="en-US" sz="2000">
                              <a:solidFill>
                                <a:srgbClr val="FF0000"/>
                              </a:solidFill>
                              <a:latin typeface="Cambria Math"/>
                              <a:ea typeface="Calibri"/>
                              <a:cs typeface="Arial"/>
                            </a:rPr>
                            <m:t>4</m:t>
                          </m:r>
                        </m:den>
                      </m:f>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m:t>
                      </m:r>
                      <m:r>
                        <a:rPr lang="en-US" sz="2000">
                          <a:solidFill>
                            <a:srgbClr val="FF0000"/>
                          </a:solidFill>
                          <a:latin typeface="Cambria Math"/>
                          <a:ea typeface="Calibri"/>
                          <a:cs typeface="Arial"/>
                        </a:rPr>
                        <m:t>. </m:t>
                      </m:r>
                      <m:r>
                        <a:rPr lang="en-US" sz="2000">
                          <a:solidFill>
                            <a:srgbClr val="FF0000"/>
                          </a:solidFill>
                          <a:latin typeface="Cambria Math"/>
                          <a:ea typeface="Times New Roman"/>
                          <a:cs typeface="Arial"/>
                        </a:rPr>
                        <m:t>2</m:t>
                      </m:r>
                      <m:r>
                        <a:rPr lang="en-US" sz="2000" b="0" i="1" smtClean="0">
                          <a:solidFill>
                            <a:srgbClr val="FF0000"/>
                          </a:solidFill>
                          <a:latin typeface="Cambria Math"/>
                          <a:ea typeface="Times New Roman"/>
                          <a:cs typeface="Arial"/>
                        </a:rPr>
                        <m:t>07</m:t>
                      </m:r>
                      <m:r>
                        <a:rPr lang="en-US" sz="2000">
                          <a:solidFill>
                            <a:srgbClr val="FF0000"/>
                          </a:solidFill>
                          <a:latin typeface="Cambria Math"/>
                          <a:ea typeface="Times New Roman"/>
                          <a:cs typeface="Arial"/>
                        </a:rPr>
                        <m:t>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457200" y="4595963"/>
                <a:ext cx="6248400" cy="890437"/>
              </a:xfrm>
              <a:prstGeom prst="rect">
                <a:avLst/>
              </a:prstGeom>
              <a:blipFill rotWithShape="1">
                <a:blip r:embed="rId5"/>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3" name="مستطيل 12"/>
              <p:cNvSpPr/>
              <p:nvPr/>
            </p:nvSpPr>
            <p:spPr>
              <a:xfrm>
                <a:off x="457200" y="5791200"/>
                <a:ext cx="4572000" cy="587981"/>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m:t>
                      </m:r>
                      <m:r>
                        <a:rPr lang="en-US" sz="2000">
                          <a:solidFill>
                            <a:srgbClr val="FF0000"/>
                          </a:solidFill>
                          <a:latin typeface="Cambria Math"/>
                          <a:ea typeface="Cambria Math"/>
                          <a:cs typeface="Cambria Math"/>
                        </a:rPr>
                        <m:t>.</m:t>
                      </m:r>
                      <m:r>
                        <a:rPr lang="en-US" sz="2000" i="1" smtClean="0">
                          <a:solidFill>
                            <a:srgbClr val="FF0000"/>
                          </a:solidFill>
                          <a:latin typeface="Cambria Math"/>
                          <a:ea typeface="Cambria Math"/>
                          <a:cs typeface="Cambria Math"/>
                        </a:rPr>
                        <m:t> </m:t>
                      </m:r>
                      <m:r>
                        <a:rPr lang="en-US" sz="2000">
                          <a:solidFill>
                            <a:srgbClr val="FF0000"/>
                          </a:solidFill>
                          <a:latin typeface="Cambria Math"/>
                          <a:ea typeface="Cambria Math"/>
                          <a:cs typeface="Cambria Math"/>
                        </a:rPr>
                        <m:t>2</m:t>
                      </m:r>
                      <m:r>
                        <a:rPr lang="en-US" sz="2000" b="0" i="1" smtClean="0">
                          <a:solidFill>
                            <a:srgbClr val="FF0000"/>
                          </a:solidFill>
                          <a:latin typeface="Cambria Math"/>
                          <a:ea typeface="Cambria Math"/>
                          <a:cs typeface="Cambria Math"/>
                        </a:rPr>
                        <m:t>07</m:t>
                      </m:r>
                      <m:r>
                        <a:rPr lang="en-US" sz="2000">
                          <a:solidFill>
                            <a:srgbClr val="FF0000"/>
                          </a:solidFill>
                          <a:latin typeface="Cambria Math"/>
                          <a:ea typeface="Cambria Math"/>
                          <a:cs typeface="Cambria Math"/>
                        </a:rPr>
                        <m:t>5</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365</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80</m:t>
                      </m:r>
                      <m:r>
                        <a:rPr lang="en-US" sz="2000">
                          <a:solidFill>
                            <a:srgbClr val="FF0000"/>
                          </a:solidFill>
                          <a:latin typeface="Cambria Math"/>
                          <a:ea typeface="Calibri"/>
                          <a:cs typeface="Arial"/>
                        </a:rPr>
                        <m:t>6</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3" name="مستطيل 12"/>
              <p:cNvSpPr>
                <a:spLocks noRot="1" noChangeAspect="1" noMove="1" noResize="1" noEditPoints="1" noAdjustHandles="1" noChangeArrowheads="1" noChangeShapeType="1" noTextEdit="1"/>
              </p:cNvSpPr>
              <p:nvPr/>
            </p:nvSpPr>
            <p:spPr>
              <a:xfrm>
                <a:off x="457200" y="5791200"/>
                <a:ext cx="4572000" cy="587981"/>
              </a:xfrm>
              <a:prstGeom prst="rect">
                <a:avLst/>
              </a:prstGeom>
              <a:blipFill rotWithShape="1">
                <a:blip r:embed="rId6"/>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9729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circle(in)">
                                      <p:cBhvr>
                                        <p:cTn id="28" dur="2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11"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69598" y="533400"/>
                <a:ext cx="6477000" cy="945452"/>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𝐻𝐿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𝐻</m:t>
                              </m:r>
                            </m:sub>
                          </m:sSub>
                        </m:den>
                      </m:f>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54</m:t>
                          </m:r>
                          <m:r>
                            <a:rPr lang="en-US" sz="2000">
                              <a:solidFill>
                                <a:srgbClr val="FF0000"/>
                              </a:solidFill>
                              <a:latin typeface="Cambria Math"/>
                              <a:ea typeface="Calibri"/>
                              <a:cs typeface="Arial"/>
                            </a:rPr>
                            <m:t>0</m:t>
                          </m:r>
                        </m:num>
                        <m:den>
                          <m:r>
                            <a:rPr lang="en-US" sz="2000" b="0" i="1" smtClean="0">
                              <a:solidFill>
                                <a:srgbClr val="FF0000"/>
                              </a:solidFill>
                              <a:latin typeface="Cambria Math"/>
                              <a:ea typeface="Calibri"/>
                              <a:cs typeface="Arial"/>
                            </a:rPr>
                            <m:t>1</m:t>
                          </m:r>
                        </m:den>
                      </m:f>
                      <m:r>
                        <a:rPr lang="en-US" sz="2000" b="0" i="1" smtClean="0">
                          <a:solidFill>
                            <a:srgbClr val="FF0000"/>
                          </a:solidFill>
                          <a:latin typeface="Cambria Math"/>
                          <a:ea typeface="Calibri"/>
                          <a:cs typeface="Arial"/>
                        </a:rPr>
                        <m:t>806</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1</m:t>
                      </m:r>
                      <m:r>
                        <a:rPr lang="en-US" sz="2000" b="0" i="1" smtClean="0">
                          <a:solidFill>
                            <a:srgbClr val="FF0000"/>
                          </a:solidFill>
                          <a:latin typeface="Cambria Math"/>
                          <a:ea typeface="Calibri"/>
                          <a:cs typeface="Arial"/>
                        </a:rPr>
                        <m:t>0445760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69598" y="533400"/>
                <a:ext cx="6477000" cy="945452"/>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538063" y="2590800"/>
                <a:ext cx="7691533"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𝐿</m:t>
                          </m:r>
                        </m:e>
                        <m:sub>
                          <m:r>
                            <a:rPr lang="en-US" sz="2000" b="0" i="1" smtClean="0">
                              <a:solidFill>
                                <a:srgbClr val="FF0000"/>
                              </a:solidFill>
                              <a:latin typeface="Cambria Math"/>
                              <a:ea typeface="Cambria Math"/>
                            </a:rPr>
                            <m:t>𝑡𝑜𝑡</m:t>
                          </m:r>
                        </m:sub>
                      </m:sSub>
                      <m:r>
                        <a:rPr lang="en-US" sz="2000"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𝐶𝐿</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𝐻𝐿</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libri"/>
                          <a:cs typeface="Arial"/>
                        </a:rPr>
                        <m:t>24338880</m:t>
                      </m:r>
                      <m:r>
                        <a:rPr lang="en-US" sz="2000" b="0" i="1" smtClean="0">
                          <a:solidFill>
                            <a:srgbClr val="FF0000"/>
                          </a:solidFill>
                          <a:latin typeface="Cambria Math"/>
                          <a:ea typeface="Calibri"/>
                          <a:cs typeface="Arial"/>
                        </a:rPr>
                        <m:t>+</m:t>
                      </m:r>
                      <m:r>
                        <a:rPr lang="en-US" sz="2000">
                          <a:solidFill>
                            <a:srgbClr val="FF0000"/>
                          </a:solidFill>
                          <a:latin typeface="Cambria Math"/>
                          <a:ea typeface="Calibri"/>
                          <a:cs typeface="Arial"/>
                        </a:rPr>
                        <m:t>10445760</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4784640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538063" y="2590800"/>
                <a:ext cx="7691533" cy="574516"/>
              </a:xfrm>
              <a:prstGeom prst="rect">
                <a:avLst/>
              </a:prstGeom>
              <a:blipFill rotWithShape="1">
                <a:blip r:embed="rId3"/>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569598" y="1676400"/>
            <a:ext cx="445960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Total load without the insulation:</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538064" y="3352800"/>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After the addition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593246" y="4038600"/>
                <a:ext cx="5197954" cy="98527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f>
                        <m:fPr>
                          <m:ctrlPr>
                            <a:rPr lang="en-US" sz="2000" i="1" smtClean="0">
                              <a:solidFill>
                                <a:srgbClr val="FF0000"/>
                              </a:solidFill>
                              <a:latin typeface="Cambria Math"/>
                              <a:ea typeface="Cambria Math"/>
                              <a:cs typeface="Arial"/>
                            </a:rPr>
                          </m:ctrlPr>
                        </m:fPr>
                        <m:num>
                          <m:r>
                            <a:rPr lang="en-US" sz="2000">
                              <a:solidFill>
                                <a:srgbClr val="FF0000"/>
                              </a:solidFill>
                              <a:latin typeface="Cambria Math"/>
                              <a:ea typeface="Cambria Math"/>
                              <a:cs typeface="Arial"/>
                            </a:rPr>
                            <m:t>1</m:t>
                          </m:r>
                        </m:num>
                        <m:den>
                          <m:sSub>
                            <m:sSubPr>
                              <m:ctrlPr>
                                <a:rPr lang="en-US" sz="2000" i="1">
                                  <a:solidFill>
                                    <a:srgbClr val="FF0000"/>
                                  </a:solidFill>
                                  <a:latin typeface="Cambria Math"/>
                                  <a:ea typeface="Cambria Math"/>
                                  <a:cs typeface="Arial"/>
                                </a:rPr>
                              </m:ctrlPr>
                            </m:sSubPr>
                            <m:e>
                              <m:r>
                                <a:rPr lang="en-US" sz="2000">
                                  <a:solidFill>
                                    <a:srgbClr val="FF0000"/>
                                  </a:solidFill>
                                  <a:latin typeface="Cambria Math"/>
                                  <a:ea typeface="Cambria Math"/>
                                  <a:cs typeface="Arial"/>
                                </a:rPr>
                                <m:t>𝑈</m:t>
                              </m:r>
                            </m:e>
                            <m:sub>
                              <m:r>
                                <a:rPr lang="en-US" sz="2000">
                                  <a:solidFill>
                                    <a:srgbClr val="FF0000"/>
                                  </a:solidFill>
                                  <a:latin typeface="Cambria Math"/>
                                  <a:ea typeface="Cambria Math"/>
                                  <a:cs typeface="Arial"/>
                                </a:rPr>
                                <m:t>𝑟𝑜𝑜𝑓</m:t>
                              </m:r>
                              <m:r>
                                <a:rPr lang="en-US" sz="2000">
                                  <a:solidFill>
                                    <a:srgbClr val="FF0000"/>
                                  </a:solidFill>
                                  <a:latin typeface="Cambria Math"/>
                                  <a:ea typeface="Cambria Math"/>
                                  <a:cs typeface="Arial"/>
                                </a:rPr>
                                <m:t>,</m:t>
                              </m:r>
                              <m:r>
                                <a:rPr lang="en-US" sz="2000">
                                  <a:solidFill>
                                    <a:srgbClr val="FF0000"/>
                                  </a:solidFill>
                                  <a:latin typeface="Cambria Math"/>
                                  <a:ea typeface="Cambria Math"/>
                                  <a:cs typeface="Arial"/>
                                </a:rPr>
                                <m:t>𝑛𝑒𝑤</m:t>
                              </m:r>
                            </m:sub>
                          </m:sSub>
                        </m:den>
                      </m:f>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Arial"/>
                            </a:rPr>
                          </m:ctrlPr>
                        </m:fPr>
                        <m:num>
                          <m:r>
                            <a:rPr lang="en-US" sz="2000">
                              <a:solidFill>
                                <a:srgbClr val="FF0000"/>
                              </a:solidFill>
                              <a:latin typeface="Cambria Math"/>
                              <a:ea typeface="Cambria Math"/>
                              <a:cs typeface="Arial"/>
                            </a:rPr>
                            <m:t>1</m:t>
                          </m:r>
                        </m:num>
                        <m:den>
                          <m:sSub>
                            <m:sSubPr>
                              <m:ctrlPr>
                                <a:rPr lang="en-US" sz="2000" i="1">
                                  <a:solidFill>
                                    <a:srgbClr val="FF0000"/>
                                  </a:solidFill>
                                  <a:latin typeface="Cambria Math"/>
                                  <a:ea typeface="Cambria Math"/>
                                  <a:cs typeface="Arial"/>
                                </a:rPr>
                              </m:ctrlPr>
                            </m:sSubPr>
                            <m:e>
                              <m:r>
                                <a:rPr lang="en-US" sz="2000">
                                  <a:solidFill>
                                    <a:srgbClr val="FF0000"/>
                                  </a:solidFill>
                                  <a:latin typeface="Cambria Math"/>
                                  <a:ea typeface="Cambria Math"/>
                                  <a:cs typeface="Arial"/>
                                </a:rPr>
                                <m:t>𝑈</m:t>
                              </m:r>
                            </m:e>
                            <m:sub>
                              <m:r>
                                <a:rPr lang="en-US" sz="2000">
                                  <a:solidFill>
                                    <a:srgbClr val="FF0000"/>
                                  </a:solidFill>
                                  <a:latin typeface="Cambria Math"/>
                                  <a:ea typeface="Cambria Math"/>
                                  <a:cs typeface="Arial"/>
                                </a:rPr>
                                <m:t>𝑟𝑜𝑜𝑓</m:t>
                              </m:r>
                              <m:r>
                                <a:rPr lang="en-US" sz="2000">
                                  <a:solidFill>
                                    <a:srgbClr val="FF0000"/>
                                  </a:solidFill>
                                  <a:latin typeface="Cambria Math"/>
                                  <a:ea typeface="Cambria Math"/>
                                  <a:cs typeface="Arial"/>
                                </a:rPr>
                                <m:t>,</m:t>
                              </m:r>
                              <m:r>
                                <a:rPr lang="en-US" sz="2000">
                                  <a:solidFill>
                                    <a:srgbClr val="FF0000"/>
                                  </a:solidFill>
                                  <a:latin typeface="Cambria Math"/>
                                  <a:ea typeface="Cambria Math"/>
                                  <a:cs typeface="Arial"/>
                                </a:rPr>
                                <m:t>𝑜𝑙𝑑</m:t>
                              </m:r>
                            </m:sub>
                          </m:sSub>
                        </m:den>
                      </m:f>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𝑥</m:t>
                          </m:r>
                        </m:num>
                        <m:den>
                          <m:r>
                            <a:rPr lang="en-US" sz="2000">
                              <a:solidFill>
                                <a:srgbClr val="FF0000"/>
                              </a:solidFill>
                              <a:latin typeface="Cambria Math"/>
                              <a:ea typeface="Cambria Math"/>
                              <a:cs typeface="Cambria Math"/>
                            </a:rPr>
                            <m:t>𝑘</m:t>
                          </m:r>
                        </m:den>
                      </m:f>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Arial"/>
                            </a:rPr>
                          </m:ctrlPr>
                        </m:fPr>
                        <m:num>
                          <m:r>
                            <a:rPr lang="en-US" sz="2000">
                              <a:solidFill>
                                <a:srgbClr val="FF0000"/>
                              </a:solidFill>
                              <a:latin typeface="Cambria Math"/>
                              <a:ea typeface="Cambria Math"/>
                              <a:cs typeface="Arial"/>
                            </a:rPr>
                            <m:t>1</m:t>
                          </m:r>
                        </m:num>
                        <m:den>
                          <m:r>
                            <a:rPr lang="en-US" sz="2000">
                              <a:solidFill>
                                <a:srgbClr val="FF0000"/>
                              </a:solidFill>
                              <a:latin typeface="Cambria Math"/>
                              <a:ea typeface="Cambria Math"/>
                              <a:cs typeface="Arial"/>
                            </a:rPr>
                            <m:t>1</m:t>
                          </m:r>
                          <m:r>
                            <a:rPr lang="en-US" sz="2000">
                              <a:solidFill>
                                <a:srgbClr val="FF0000"/>
                              </a:solidFill>
                              <a:latin typeface="Cambria Math"/>
                              <a:ea typeface="Cambria Math"/>
                              <a:cs typeface="Arial"/>
                            </a:rPr>
                            <m:t>.</m:t>
                          </m:r>
                          <m:r>
                            <a:rPr lang="en-US" sz="2000">
                              <a:solidFill>
                                <a:srgbClr val="FF0000"/>
                              </a:solidFill>
                              <a:latin typeface="Cambria Math"/>
                              <a:ea typeface="Cambria Math"/>
                              <a:cs typeface="Arial"/>
                            </a:rPr>
                            <m:t>2</m:t>
                          </m:r>
                        </m:den>
                      </m:f>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0</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1</m:t>
                          </m:r>
                        </m:num>
                        <m:den>
                          <m:r>
                            <a:rPr lang="en-US" sz="2000">
                              <a:solidFill>
                                <a:srgbClr val="FF0000"/>
                              </a:solidFill>
                              <a:latin typeface="Cambria Math"/>
                              <a:ea typeface="Cambria Math"/>
                              <a:cs typeface="Cambria Math"/>
                            </a:rPr>
                            <m:t>0</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036</m:t>
                          </m:r>
                        </m:den>
                      </m:f>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593246" y="4038600"/>
                <a:ext cx="5197954" cy="985270"/>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مستطيل 8"/>
              <p:cNvSpPr/>
              <p:nvPr/>
            </p:nvSpPr>
            <p:spPr>
              <a:xfrm>
                <a:off x="678306" y="5334000"/>
                <a:ext cx="2423933" cy="883255"/>
              </a:xfrm>
              <a:prstGeom prst="rect">
                <a:avLst/>
              </a:prstGeom>
              <a:solidFill>
                <a:srgbClr val="FFFFCC"/>
              </a:solidFill>
            </p:spPr>
            <p:txBody>
              <a:bodyPr wrap="non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Arial"/>
                            </a:rPr>
                          </m:ctrlPr>
                        </m:sSubPr>
                        <m:e>
                          <m:r>
                            <a:rPr lang="en-US" sz="2000">
                              <a:solidFill>
                                <a:srgbClr val="FF0000"/>
                              </a:solidFill>
                              <a:latin typeface="Cambria Math"/>
                              <a:ea typeface="Cambria Math"/>
                              <a:cs typeface="Arial"/>
                            </a:rPr>
                            <m:t>𝑈</m:t>
                          </m:r>
                        </m:e>
                        <m:sub>
                          <m:r>
                            <a:rPr lang="en-US" sz="2000">
                              <a:solidFill>
                                <a:srgbClr val="FF0000"/>
                              </a:solidFill>
                              <a:latin typeface="Cambria Math"/>
                              <a:ea typeface="Cambria Math"/>
                              <a:cs typeface="Arial"/>
                            </a:rPr>
                            <m:t>𝑟𝑜𝑜𝑓</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0</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277</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𝑊</m:t>
                          </m:r>
                        </m:num>
                        <m:den>
                          <m:sSup>
                            <m:sSupPr>
                              <m:ctrlPr>
                                <a:rPr lang="en-US" sz="2000" i="1">
                                  <a:solidFill>
                                    <a:srgbClr val="FF0000"/>
                                  </a:solidFill>
                                  <a:latin typeface="Cambria Math"/>
                                  <a:ea typeface="Cambria Math"/>
                                  <a:cs typeface="Cambria Math"/>
                                </a:rPr>
                              </m:ctrlPr>
                            </m:sSupPr>
                            <m:e>
                              <m:r>
                                <a:rPr lang="en-US" sz="2000">
                                  <a:solidFill>
                                    <a:srgbClr val="FF0000"/>
                                  </a:solidFill>
                                  <a:latin typeface="Cambria Math"/>
                                  <a:ea typeface="Cambria Math"/>
                                  <a:cs typeface="Cambria Math"/>
                                </a:rPr>
                                <m:t>𝑚</m:t>
                              </m:r>
                            </m:e>
                            <m:sup>
                              <m:r>
                                <a:rPr lang="en-US" sz="2000">
                                  <a:solidFill>
                                    <a:srgbClr val="FF0000"/>
                                  </a:solidFill>
                                  <a:latin typeface="Cambria Math"/>
                                  <a:ea typeface="Cambria Math"/>
                                  <a:cs typeface="Cambria Math"/>
                                </a:rPr>
                                <m:t>2</m:t>
                              </m:r>
                            </m:sup>
                          </m:sSup>
                          <m:r>
                            <a:rPr lang="en-US" sz="2000">
                              <a:solidFill>
                                <a:srgbClr val="FF0000"/>
                              </a:solidFill>
                              <a:latin typeface="Cambria Math"/>
                              <a:ea typeface="Cambria Math"/>
                              <a:cs typeface="Cambria Math"/>
                            </a:rPr>
                            <m:t>℃</m:t>
                          </m:r>
                        </m:den>
                      </m:f>
                    </m:oMath>
                  </m:oMathPara>
                </a14:m>
                <a:endParaRPr lang="en-US" sz="14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678306" y="5334000"/>
                <a:ext cx="2423933" cy="883255"/>
              </a:xfrm>
              <a:prstGeom prst="rect">
                <a:avLst/>
              </a:prstGeom>
              <a:blipFill rotWithShape="1">
                <a:blip r:embed="rId5"/>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36376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مستطيل 5"/>
              <p:cNvSpPr/>
              <p:nvPr/>
            </p:nvSpPr>
            <p:spPr>
              <a:xfrm>
                <a:off x="505221" y="533400"/>
                <a:ext cx="8074572" cy="180664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Arial"/>
                        </a:rPr>
                        <m:t>𝐵𝐿𝐶</m:t>
                      </m:r>
                      <m:r>
                        <a:rPr lang="en-US" sz="2000" smtClean="0">
                          <a:solidFill>
                            <a:srgbClr val="FF0000"/>
                          </a:solidFill>
                          <a:latin typeface="Cambria Math"/>
                          <a:ea typeface="Cambria Math"/>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𝑤𝑎𝑙𝑙</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𝑤𝑖𝑛𝑑𝑜𝑤</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𝑑𝑜𝑜𝑟</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𝑐𝑒𝑖𝑙𝑖𝑛𝑔</m:t>
                              </m:r>
                            </m:sub>
                          </m:sSub>
                        </m:e>
                      </m:nary>
                      <m:r>
                        <a:rPr lang="en-US" sz="200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𝑓𝑙𝑜𝑜𝑟</m:t>
                              </m:r>
                            </m:sub>
                          </m:sSub>
                        </m:e>
                      </m:nary>
                      <m:r>
                        <a:rPr lang="en-US" sz="2000">
                          <a:solidFill>
                            <a:srgbClr val="FF0000"/>
                          </a:solidFill>
                          <a:latin typeface="Cambria Math"/>
                          <a:ea typeface="Calibri"/>
                          <a:cs typeface="Arial"/>
                        </a:rPr>
                        <m:t>+</m:t>
                      </m:r>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𝑖𝑛𝑓</m:t>
                          </m:r>
                        </m:sub>
                      </m:sSub>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505221" y="533400"/>
                <a:ext cx="8074572" cy="1806648"/>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526242" y="2667000"/>
                <a:ext cx="8000276" cy="114082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mtClean="0">
                          <a:solidFill>
                            <a:srgbClr val="FF0000"/>
                          </a:solidFill>
                          <a:latin typeface="Cambria Math"/>
                          <a:ea typeface="Cambria Math"/>
                          <a:cs typeface="Arial"/>
                        </a:rPr>
                        <m:t>𝐵𝐿𝐶</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90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8</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14</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112</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277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141</m:t>
                      </m:r>
                    </m:oMath>
                  </m:oMathPara>
                </a14:m>
                <a:endParaRPr lang="en-US" b="0" i="1" dirty="0" smtClean="0">
                  <a:solidFill>
                    <a:srgbClr val="FF0000"/>
                  </a:solidFill>
                  <a:latin typeface="Cambria Math"/>
                  <a:ea typeface="Cambria Math"/>
                  <a:cs typeface="Arial"/>
                </a:endParaRPr>
              </a:p>
              <a:p>
                <a:pPr>
                  <a:lnSpc>
                    <a:spcPct val="115000"/>
                  </a:lnSpc>
                  <a:spcAft>
                    <a:spcPts val="1000"/>
                  </a:spcAft>
                </a:pPr>
                <a14:m>
                  <m:oMath xmlns:m="http://schemas.openxmlformats.org/officeDocument/2006/math">
                    <m:r>
                      <a:rPr lang="en-US" b="0" i="1" smtClean="0">
                        <a:solidFill>
                          <a:srgbClr val="FF0000"/>
                        </a:solidFill>
                        <a:latin typeface="Cambria Math"/>
                        <a:ea typeface="Cambria Math"/>
                        <a:cs typeface="Arial"/>
                      </a:rPr>
                      <m:t>             =</m:t>
                    </m:r>
                  </m:oMath>
                </a14:m>
                <a:r>
                  <a:rPr lang="en-US" sz="2800" dirty="0">
                    <a:solidFill>
                      <a:srgbClr val="FF0000"/>
                    </a:solidFill>
                    <a:ea typeface="Cambria Math"/>
                    <a:cs typeface="Cambria Math"/>
                  </a:rPr>
                  <a:t> </a:t>
                </a:r>
                <a14:m>
                  <m:oMath xmlns:m="http://schemas.openxmlformats.org/officeDocument/2006/math">
                    <m:r>
                      <a:rPr lang="en-US" b="0" i="1" smtClean="0">
                        <a:solidFill>
                          <a:srgbClr val="FF0000"/>
                        </a:solidFill>
                        <a:latin typeface="Cambria Math"/>
                        <a:ea typeface="Cambria Math"/>
                        <a:cs typeface="Cambria Math"/>
                      </a:rPr>
                      <m:t>437</m:t>
                    </m:r>
                    <m:r>
                      <a:rPr lang="en-US">
                        <a:solidFill>
                          <a:srgbClr val="FF0000"/>
                        </a:solidFill>
                        <a:latin typeface="Cambria Math"/>
                        <a:ea typeface="Cambria Math"/>
                        <a:cs typeface="Cambria Math"/>
                      </a:rPr>
                      <m:t> </m:t>
                    </m:r>
                    <m:f>
                      <m:fPr>
                        <m:type m:val="skw"/>
                        <m:ctrlPr>
                          <a:rPr lang="en-US" i="1">
                            <a:solidFill>
                              <a:srgbClr val="FF0000"/>
                            </a:solidFill>
                            <a:latin typeface="Cambria Math"/>
                            <a:ea typeface="Cambria Math"/>
                            <a:cs typeface="Cambria Math"/>
                          </a:rPr>
                        </m:ctrlPr>
                      </m:fPr>
                      <m:num>
                        <m:r>
                          <a:rPr lang="en-US">
                            <a:solidFill>
                              <a:srgbClr val="FF0000"/>
                            </a:solidFill>
                            <a:latin typeface="Cambria Math"/>
                            <a:ea typeface="Cambria Math"/>
                            <a:cs typeface="Cambria Math"/>
                          </a:rPr>
                          <m:t>𝑊</m:t>
                        </m:r>
                      </m:num>
                      <m:den>
                        <m:r>
                          <a:rPr lang="en-US">
                            <a:solidFill>
                              <a:srgbClr val="FF0000"/>
                            </a:solidFill>
                            <a:latin typeface="Cambria Math"/>
                            <a:ea typeface="Cambria Math"/>
                            <a:cs typeface="Cambria Math"/>
                          </a:rPr>
                          <m:t>°</m:t>
                        </m:r>
                        <m:r>
                          <a:rPr lang="en-US">
                            <a:solidFill>
                              <a:srgbClr val="FF0000"/>
                            </a:solidFill>
                            <a:latin typeface="Cambria Math"/>
                            <a:ea typeface="Cambria Math"/>
                            <a:cs typeface="Cambria Math"/>
                          </a:rPr>
                          <m:t>𝐶</m:t>
                        </m:r>
                      </m:den>
                    </m:f>
                  </m:oMath>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526242" y="2667000"/>
                <a:ext cx="8000276" cy="1140825"/>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45401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510476" y="367862"/>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Cooling after the addition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11353" y="990600"/>
                <a:ext cx="2484247" cy="89569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𝑏</m:t>
                          </m:r>
                        </m:sub>
                      </m:sSub>
                      <m:r>
                        <a:rPr lang="en-US" sz="2000" b="0" i="1" smtClean="0">
                          <a:solidFill>
                            <a:srgbClr val="FF0000"/>
                          </a:solidFill>
                          <a:latin typeface="Cambria Math"/>
                          <a:ea typeface="Cambria Math"/>
                          <a:cs typeface="Cambria Math"/>
                        </a:rPr>
                        <m:t>=</m:t>
                      </m:r>
                      <m:sSub>
                        <m:sSubPr>
                          <m:ctrlPr>
                            <a:rPr lang="en-US" sz="2000" b="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𝑖</m:t>
                          </m:r>
                        </m:sub>
                      </m:sSub>
                      <m:r>
                        <a:rPr lang="en-US" sz="2000" b="0" i="1" smtClean="0">
                          <a:solidFill>
                            <a:srgbClr val="FF0000"/>
                          </a:solidFill>
                          <a:latin typeface="Cambria Math"/>
                          <a:ea typeface="Cambria Math"/>
                        </a:rPr>
                        <m:t>−</m:t>
                      </m:r>
                      <m:f>
                        <m:fPr>
                          <m:ctrlPr>
                            <a:rPr lang="en-US" sz="2000" b="0" i="1" smtClean="0">
                              <a:solidFill>
                                <a:srgbClr val="FF0000"/>
                              </a:solidFill>
                              <a:latin typeface="Cambria Math"/>
                              <a:ea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𝑄</m:t>
                              </m:r>
                            </m:e>
                            <m:sub>
                              <m:r>
                                <a:rPr lang="en-US" sz="2000">
                                  <a:solidFill>
                                    <a:srgbClr val="FF0000"/>
                                  </a:solidFill>
                                  <a:latin typeface="Cambria Math"/>
                                  <a:ea typeface="Cambria Math"/>
                                  <a:cs typeface="Cambria Math"/>
                                </a:rPr>
                                <m:t>𝑓𝑟𝑒𝑒</m:t>
                              </m:r>
                            </m:sub>
                          </m:sSub>
                        </m:num>
                        <m:den>
                          <m:r>
                            <a:rPr lang="en-US" sz="2000" b="0" i="1" smtClean="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11353" y="990600"/>
                <a:ext cx="2484247" cy="89569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16608" y="2057400"/>
                <a:ext cx="5298392" cy="88556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𝑐</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25</m:t>
                      </m:r>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30</m:t>
                          </m:r>
                          <m:r>
                            <a:rPr lang="en-US" sz="2000">
                              <a:solidFill>
                                <a:srgbClr val="FF0000"/>
                              </a:solidFill>
                              <a:latin typeface="Cambria Math"/>
                              <a:ea typeface="Cambria Math"/>
                              <a:cs typeface="Cambria Math"/>
                            </a:rPr>
                            <m:t>00</m:t>
                          </m:r>
                        </m:num>
                        <m:den>
                          <m:r>
                            <a:rPr lang="en-US" sz="2000" b="0" i="1" smtClean="0">
                              <a:solidFill>
                                <a:srgbClr val="FF0000"/>
                              </a:solidFill>
                              <a:latin typeface="Cambria Math"/>
                              <a:ea typeface="Cambria Math"/>
                              <a:cs typeface="Cambria Math"/>
                            </a:rPr>
                            <m:t>437</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18</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135</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𝑓𝑜𝑟</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𝑆𝑢𝑚𝑚𝑒𝑟</m:t>
                      </m:r>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16608" y="2057400"/>
                <a:ext cx="5298392" cy="885563"/>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مستطيل 6"/>
              <p:cNvSpPr/>
              <p:nvPr/>
            </p:nvSpPr>
            <p:spPr>
              <a:xfrm>
                <a:off x="433689" y="3124200"/>
                <a:ext cx="3492751" cy="611578"/>
              </a:xfrm>
              <a:prstGeom prst="rect">
                <a:avLst/>
              </a:prstGeom>
              <a:solidFill>
                <a:srgbClr val="FFFFCC"/>
              </a:solidFill>
            </p:spPr>
            <p:txBody>
              <a:bodyPr wrap="non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)&lt;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𝑐</m:t>
                          </m:r>
                        </m:sub>
                      </m:sSub>
                      <m:r>
                        <a:rPr lang="en-US" sz="2000">
                          <a:solidFill>
                            <a:srgbClr val="FF0000"/>
                          </a:solidFill>
                          <a:latin typeface="Cambria Math"/>
                          <a:ea typeface="Calibri"/>
                          <a:cs typeface="Arial"/>
                        </a:rPr>
                        <m:t> (</m:t>
                      </m:r>
                      <m:r>
                        <a:rPr lang="en-US" sz="2000" b="0" i="1" smtClean="0">
                          <a:solidFill>
                            <a:srgbClr val="FF0000"/>
                          </a:solidFill>
                          <a:latin typeface="Cambria Math"/>
                          <a:ea typeface="Calibri"/>
                          <a:cs typeface="Arial"/>
                        </a:rPr>
                        <m:t>18</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135</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oMath>
                  </m:oMathPara>
                </a14:m>
                <a:endParaRPr lang="en-US" sz="14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433689" y="3124200"/>
                <a:ext cx="3492751" cy="611578"/>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228600" y="3886200"/>
                <a:ext cx="8305800" cy="11296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34</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9</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135</m:t>
                          </m:r>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18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135</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9</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m:t>
                          </m:r>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124</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228600" y="3886200"/>
                <a:ext cx="8305800" cy="1129605"/>
              </a:xfrm>
              <a:prstGeom prst="rect">
                <a:avLst/>
              </a:prstGeom>
              <a:blipFill rotWithShape="1">
                <a:blip r:embed="rId5"/>
                <a:stretch>
                  <a:fillRect b="-2162"/>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مستطيل 8"/>
              <p:cNvSpPr/>
              <p:nvPr/>
            </p:nvSpPr>
            <p:spPr>
              <a:xfrm>
                <a:off x="411353" y="5071241"/>
                <a:ext cx="4572000" cy="587981"/>
              </a:xfrm>
              <a:prstGeom prst="rect">
                <a:avLst/>
              </a:prstGeom>
              <a:solidFill>
                <a:srgbClr val="FFFFCC"/>
              </a:solidFill>
            </p:spPr>
            <p:txBody>
              <a:bodyPr>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6</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124</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365</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2</m:t>
                      </m:r>
                      <m:r>
                        <a:rPr lang="en-US" sz="2000" b="0" i="1" smtClean="0">
                          <a:solidFill>
                            <a:srgbClr val="FF0000"/>
                          </a:solidFill>
                          <a:latin typeface="Cambria Math"/>
                          <a:ea typeface="Calibri"/>
                          <a:cs typeface="Arial"/>
                        </a:rPr>
                        <m:t>235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411353" y="5071241"/>
                <a:ext cx="4572000" cy="587981"/>
              </a:xfrm>
              <a:prstGeom prst="rect">
                <a:avLst/>
              </a:prstGeom>
              <a:blipFill rotWithShape="1">
                <a:blip r:embed="rId6"/>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0" name="مستطيل 9"/>
              <p:cNvSpPr/>
              <p:nvPr/>
            </p:nvSpPr>
            <p:spPr>
              <a:xfrm>
                <a:off x="381000" y="5715000"/>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𝐶𝐿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𝐶</m:t>
                              </m:r>
                            </m:sub>
                          </m:sSub>
                        </m:den>
                      </m:f>
                      <m:sSub>
                        <m:sSubPr>
                          <m:ctrlPr>
                            <a:rPr lang="en-US" sz="2000" i="1">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𝐶</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437</m:t>
                          </m:r>
                        </m:num>
                        <m:den>
                          <m:r>
                            <a:rPr lang="en-US" sz="2000" b="0" i="1" smtClean="0">
                              <a:solidFill>
                                <a:srgbClr val="FF0000"/>
                              </a:solidFill>
                              <a:latin typeface="Cambria Math"/>
                              <a:ea typeface="Calibri"/>
                              <a:cs typeface="Arial"/>
                            </a:rPr>
                            <m:t>1</m:t>
                          </m:r>
                        </m:den>
                      </m:f>
                      <m:r>
                        <a:rPr lang="en-US" sz="2000" i="1" smtClean="0">
                          <a:solidFill>
                            <a:srgbClr val="FF0000"/>
                          </a:solidFill>
                          <a:latin typeface="Cambria Math"/>
                          <a:ea typeface="Calibri"/>
                          <a:cs typeface="Arial"/>
                        </a:rPr>
                        <m:t>2</m:t>
                      </m:r>
                      <m:r>
                        <a:rPr lang="en-US" sz="2000" b="0" i="1" smtClean="0">
                          <a:solidFill>
                            <a:srgbClr val="FF0000"/>
                          </a:solidFill>
                          <a:latin typeface="Cambria Math"/>
                          <a:ea typeface="Calibri"/>
                          <a:cs typeface="Arial"/>
                        </a:rPr>
                        <m:t>235</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2</m:t>
                      </m:r>
                      <m:r>
                        <a:rPr lang="en-US" sz="2000" b="0" i="1" smtClean="0">
                          <a:solidFill>
                            <a:srgbClr val="FF0000"/>
                          </a:solidFill>
                          <a:latin typeface="Cambria Math"/>
                          <a:ea typeface="Calibri"/>
                          <a:cs typeface="Arial"/>
                        </a:rPr>
                        <m:t>3440680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0" name="مستطيل 9"/>
              <p:cNvSpPr>
                <a:spLocks noRot="1" noChangeAspect="1" noMove="1" noResize="1" noEditPoints="1" noAdjustHandles="1" noChangeArrowheads="1" noChangeShapeType="1" noTextEdit="1"/>
              </p:cNvSpPr>
              <p:nvPr/>
            </p:nvSpPr>
            <p:spPr>
              <a:xfrm>
                <a:off x="381000" y="5715000"/>
                <a:ext cx="6477000" cy="945708"/>
              </a:xfrm>
              <a:prstGeom prst="rect">
                <a:avLst/>
              </a:prstGeom>
              <a:blipFill rotWithShape="1">
                <a:blip r:embed="rId7"/>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03586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heel(1)">
                                      <p:cBhvr>
                                        <p:cTn id="31" dur="2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510476" y="367862"/>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Heating after the addition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11353" y="990600"/>
                <a:ext cx="2484247" cy="89569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𝑏</m:t>
                          </m:r>
                        </m:sub>
                      </m:sSub>
                      <m:r>
                        <a:rPr lang="en-US" sz="2000" b="0" i="1" smtClean="0">
                          <a:solidFill>
                            <a:srgbClr val="FF0000"/>
                          </a:solidFill>
                          <a:latin typeface="Cambria Math"/>
                          <a:ea typeface="Cambria Math"/>
                          <a:cs typeface="Cambria Math"/>
                        </a:rPr>
                        <m:t>=</m:t>
                      </m:r>
                      <m:sSub>
                        <m:sSubPr>
                          <m:ctrlPr>
                            <a:rPr lang="en-US" sz="2000" b="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𝑖</m:t>
                          </m:r>
                        </m:sub>
                      </m:sSub>
                      <m:r>
                        <a:rPr lang="en-US" sz="2000" b="0" i="1" smtClean="0">
                          <a:solidFill>
                            <a:srgbClr val="FF0000"/>
                          </a:solidFill>
                          <a:latin typeface="Cambria Math"/>
                          <a:ea typeface="Cambria Math"/>
                        </a:rPr>
                        <m:t>−</m:t>
                      </m:r>
                      <m:f>
                        <m:fPr>
                          <m:ctrlPr>
                            <a:rPr lang="en-US" sz="2000" b="0" i="1" smtClean="0">
                              <a:solidFill>
                                <a:srgbClr val="FF0000"/>
                              </a:solidFill>
                              <a:latin typeface="Cambria Math"/>
                              <a:ea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𝑄</m:t>
                              </m:r>
                            </m:e>
                            <m:sub>
                              <m:r>
                                <a:rPr lang="en-US" sz="2000">
                                  <a:solidFill>
                                    <a:srgbClr val="FF0000"/>
                                  </a:solidFill>
                                  <a:latin typeface="Cambria Math"/>
                                  <a:ea typeface="Cambria Math"/>
                                  <a:cs typeface="Cambria Math"/>
                                </a:rPr>
                                <m:t>𝑓𝑟𝑒𝑒</m:t>
                              </m:r>
                            </m:sub>
                          </m:sSub>
                        </m:num>
                        <m:den>
                          <m:r>
                            <a:rPr lang="en-US" sz="2000" b="0" i="1" smtClean="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11353" y="990600"/>
                <a:ext cx="2484247" cy="89569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16608" y="2238637"/>
                <a:ext cx="5374592" cy="88556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h</m:t>
                          </m:r>
                        </m:sub>
                      </m:sSub>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2</m:t>
                      </m:r>
                      <m:r>
                        <a:rPr lang="en-US" sz="2000" b="0" i="1" smtClean="0">
                          <a:solidFill>
                            <a:srgbClr val="FF0000"/>
                          </a:solidFill>
                          <a:latin typeface="Cambria Math"/>
                          <a:ea typeface="Cambria Math"/>
                          <a:cs typeface="Cambria Math"/>
                        </a:rPr>
                        <m:t>2</m:t>
                      </m:r>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22</m:t>
                          </m:r>
                          <m:r>
                            <a:rPr lang="en-US" sz="2000">
                              <a:solidFill>
                                <a:srgbClr val="FF0000"/>
                              </a:solidFill>
                              <a:latin typeface="Cambria Math"/>
                              <a:ea typeface="Cambria Math"/>
                              <a:cs typeface="Cambria Math"/>
                            </a:rPr>
                            <m:t>00</m:t>
                          </m:r>
                        </m:num>
                        <m:den>
                          <m:r>
                            <a:rPr lang="en-US" sz="2000" b="0" i="1" smtClean="0">
                              <a:solidFill>
                                <a:srgbClr val="FF0000"/>
                              </a:solidFill>
                              <a:latin typeface="Cambria Math"/>
                              <a:ea typeface="Cambria Math"/>
                              <a:cs typeface="Cambria Math"/>
                            </a:rPr>
                            <m:t>437</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966</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𝑓𝑜𝑟</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𝑆𝑢𝑚𝑚𝑒𝑟</m:t>
                      </m:r>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16608" y="2238637"/>
                <a:ext cx="5374592" cy="885563"/>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1" name="مستطيل 10"/>
              <p:cNvSpPr/>
              <p:nvPr/>
            </p:nvSpPr>
            <p:spPr>
              <a:xfrm>
                <a:off x="411352" y="3384010"/>
                <a:ext cx="6827648"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𝑎𝑣</m:t>
                          </m:r>
                        </m:sub>
                      </m:sSub>
                      <m:r>
                        <a:rPr lang="en-US" sz="2000">
                          <a:solidFill>
                            <a:srgbClr val="FF0000"/>
                          </a:solidFill>
                          <a:latin typeface="Cambria Math"/>
                          <a:ea typeface="Cambria Math"/>
                          <a:cs typeface="Cambria Math"/>
                        </a:rPr>
                        <m:t>=</m:t>
                      </m:r>
                      <m:f>
                        <m:fPr>
                          <m:ctrlPr>
                            <a:rPr lang="en-US" sz="2000" i="1" smtClean="0">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libri"/>
                              <a:cs typeface="Arial"/>
                            </a:rPr>
                          </m:ctrlPr>
                        </m:fPr>
                        <m:num>
                          <m:r>
                            <a:rPr lang="en-US" sz="2000">
                              <a:solidFill>
                                <a:srgbClr val="FF0000"/>
                              </a:solidFill>
                              <a:latin typeface="Cambria Math"/>
                              <a:ea typeface="Calibri"/>
                              <a:cs typeface="Arial"/>
                            </a:rPr>
                            <m:t>34</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num>
                        <m:den>
                          <m:r>
                            <a:rPr lang="en-US" sz="2000">
                              <a:solidFill>
                                <a:srgbClr val="FF0000"/>
                              </a:solidFill>
                              <a:latin typeface="Cambria Math"/>
                              <a:ea typeface="Calibri"/>
                              <a:cs typeface="Arial"/>
                            </a:rPr>
                            <m:t>2</m:t>
                          </m:r>
                        </m:den>
                      </m:f>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22</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&gt;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sub>
                      </m:sSub>
                      <m:d>
                        <m:dPr>
                          <m:ctrlPr>
                            <a:rPr lang="en-US" sz="2000" i="1">
                              <a:solidFill>
                                <a:srgbClr val="FF0000"/>
                              </a:solidFill>
                              <a:latin typeface="Cambria Math"/>
                              <a:ea typeface="Calibri"/>
                              <a:cs typeface="Arial"/>
                            </a:rPr>
                          </m:ctrlPr>
                        </m:dPr>
                        <m:e>
                          <m:r>
                            <a:rPr lang="en-US" sz="2000" i="1" smtClean="0">
                              <a:solidFill>
                                <a:srgbClr val="FF0000"/>
                              </a:solidFill>
                              <a:latin typeface="Cambria Math"/>
                              <a:ea typeface="Calibri"/>
                              <a:cs typeface="Arial"/>
                            </a:rPr>
                            <m:t>1</m:t>
                          </m:r>
                          <m:r>
                            <a:rPr lang="en-US" sz="2000" b="0" i="1" smtClean="0">
                              <a:solidFill>
                                <a:srgbClr val="FF0000"/>
                              </a:solidFill>
                              <a:latin typeface="Cambria Math"/>
                              <a:ea typeface="Calibri"/>
                              <a:cs typeface="Arial"/>
                            </a:rPr>
                            <m:t>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966</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e>
                      </m:d>
                    </m:oMath>
                  </m:oMathPara>
                </a14:m>
                <a:endParaRPr lang="en-US" sz="14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411352" y="3384010"/>
                <a:ext cx="6827648" cy="883190"/>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مستطيل 11"/>
              <p:cNvSpPr/>
              <p:nvPr/>
            </p:nvSpPr>
            <p:spPr>
              <a:xfrm>
                <a:off x="457200" y="4595963"/>
                <a:ext cx="6172200"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𝑏</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libri"/>
                              <a:cs typeface="Arial"/>
                            </a:rPr>
                          </m:ctrlPr>
                        </m:fPr>
                        <m:num>
                          <m:r>
                            <a:rPr lang="en-US" sz="2000" i="1" smtClean="0">
                              <a:solidFill>
                                <a:srgbClr val="FF0000"/>
                              </a:solidFill>
                              <a:latin typeface="Cambria Math"/>
                              <a:ea typeface="Calibri"/>
                              <a:cs typeface="Arial"/>
                            </a:rPr>
                            <m:t>1</m:t>
                          </m:r>
                          <m:r>
                            <a:rPr lang="en-US" sz="2000" b="0" i="1" smtClean="0">
                              <a:solidFill>
                                <a:srgbClr val="FF0000"/>
                              </a:solidFill>
                              <a:latin typeface="Cambria Math"/>
                              <a:ea typeface="Calibri"/>
                              <a:cs typeface="Arial"/>
                            </a:rPr>
                            <m:t>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966</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9</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num>
                        <m:den>
                          <m:r>
                            <a:rPr lang="en-US" sz="2000">
                              <a:solidFill>
                                <a:srgbClr val="FF0000"/>
                              </a:solidFill>
                              <a:latin typeface="Cambria Math"/>
                              <a:ea typeface="Calibri"/>
                              <a:cs typeface="Arial"/>
                            </a:rPr>
                            <m:t>4</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9665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457200" y="4595963"/>
                <a:ext cx="6172200" cy="883190"/>
              </a:xfrm>
              <a:prstGeom prst="rect">
                <a:avLst/>
              </a:prstGeom>
              <a:blipFill rotWithShape="1">
                <a:blip r:embed="rId5"/>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3" name="مستطيل 12"/>
              <p:cNvSpPr/>
              <p:nvPr/>
            </p:nvSpPr>
            <p:spPr>
              <a:xfrm>
                <a:off x="457200" y="5791200"/>
                <a:ext cx="4572000" cy="587981"/>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r>
                        <a:rPr lang="en-US" sz="2000">
                          <a:solidFill>
                            <a:srgbClr val="FF0000"/>
                          </a:solidFill>
                          <a:latin typeface="Cambria Math"/>
                          <a:ea typeface="Cambria Math"/>
                          <a:cs typeface="Cambria Math"/>
                        </a:rPr>
                        <m:t>.</m:t>
                      </m:r>
                      <m:r>
                        <a:rPr lang="en-US" sz="2000" i="1" smtClean="0">
                          <a:solidFill>
                            <a:srgbClr val="FF0000"/>
                          </a:solidFill>
                          <a:latin typeface="Cambria Math"/>
                          <a:ea typeface="Cambria Math"/>
                          <a:cs typeface="Cambria Math"/>
                        </a:rPr>
                        <m:t> </m:t>
                      </m:r>
                      <m:r>
                        <a:rPr lang="en-US" sz="2000" b="0" i="1" smtClean="0">
                          <a:solidFill>
                            <a:srgbClr val="FF0000"/>
                          </a:solidFill>
                          <a:latin typeface="Cambria Math"/>
                          <a:ea typeface="Cambria Math"/>
                          <a:cs typeface="Cambria Math"/>
                        </a:rPr>
                        <m:t>1</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365</m:t>
                      </m:r>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718</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3" name="مستطيل 12"/>
              <p:cNvSpPr>
                <a:spLocks noRot="1" noChangeAspect="1" noMove="1" noResize="1" noEditPoints="1" noAdjustHandles="1" noChangeArrowheads="1" noChangeShapeType="1" noTextEdit="1"/>
              </p:cNvSpPr>
              <p:nvPr/>
            </p:nvSpPr>
            <p:spPr>
              <a:xfrm>
                <a:off x="457200" y="5791200"/>
                <a:ext cx="4572000" cy="587981"/>
              </a:xfrm>
              <a:prstGeom prst="rect">
                <a:avLst/>
              </a:prstGeom>
              <a:blipFill rotWithShape="1">
                <a:blip r:embed="rId6"/>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165312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circle(in)">
                                      <p:cBhvr>
                                        <p:cTn id="28" dur="2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11" grpId="0" animBg="1"/>
      <p:bldP spid="12"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69598" y="533400"/>
                <a:ext cx="6477000" cy="945452"/>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𝐻𝐿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𝐻</m:t>
                              </m:r>
                            </m:sub>
                          </m:sSub>
                        </m:den>
                      </m:f>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437</m:t>
                          </m:r>
                        </m:num>
                        <m:den>
                          <m:r>
                            <a:rPr lang="en-US" sz="2000" b="0" i="1" smtClean="0">
                              <a:solidFill>
                                <a:srgbClr val="FF0000"/>
                              </a:solidFill>
                              <a:latin typeface="Cambria Math"/>
                              <a:ea typeface="Calibri"/>
                              <a:cs typeface="Arial"/>
                            </a:rPr>
                            <m:t>1</m:t>
                          </m:r>
                        </m:den>
                      </m:f>
                      <m:r>
                        <a:rPr lang="en-US" sz="2000" b="0" i="1" smtClean="0">
                          <a:solidFill>
                            <a:srgbClr val="FF0000"/>
                          </a:solidFill>
                          <a:latin typeface="Cambria Math"/>
                          <a:ea typeface="Calibri"/>
                          <a:cs typeface="Arial"/>
                        </a:rPr>
                        <m:t>718</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7</m:t>
                      </m:r>
                      <m:r>
                        <a:rPr lang="en-US" sz="2000" b="0" i="1" smtClean="0">
                          <a:solidFill>
                            <a:srgbClr val="FF0000"/>
                          </a:solidFill>
                          <a:latin typeface="Cambria Math"/>
                          <a:ea typeface="Calibri"/>
                          <a:cs typeface="Arial"/>
                        </a:rPr>
                        <m:t>530384</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69598" y="533400"/>
                <a:ext cx="6477000" cy="945452"/>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538064" y="2403316"/>
                <a:ext cx="7691533"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𝐿</m:t>
                          </m:r>
                        </m:e>
                        <m:sub>
                          <m:r>
                            <a:rPr lang="en-US" sz="2000" b="0" i="1" smtClean="0">
                              <a:solidFill>
                                <a:srgbClr val="FF0000"/>
                              </a:solidFill>
                              <a:latin typeface="Cambria Math"/>
                              <a:ea typeface="Cambria Math"/>
                            </a:rPr>
                            <m:t>𝑡𝑜𝑡</m:t>
                          </m:r>
                        </m:sub>
                      </m:sSub>
                      <m:r>
                        <a:rPr lang="en-US" sz="2000"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𝐶𝐿</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𝐻𝐿</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libri"/>
                          <a:cs typeface="Arial"/>
                        </a:rPr>
                        <m:t>23440680</m:t>
                      </m:r>
                      <m:r>
                        <a:rPr lang="en-US" sz="2000" b="0" i="1" smtClean="0">
                          <a:solidFill>
                            <a:srgbClr val="FF0000"/>
                          </a:solidFill>
                          <a:latin typeface="Cambria Math"/>
                          <a:ea typeface="Calibri"/>
                          <a:cs typeface="Arial"/>
                        </a:rPr>
                        <m:t>+</m:t>
                      </m:r>
                      <m:r>
                        <a:rPr lang="en-US" sz="2000">
                          <a:solidFill>
                            <a:srgbClr val="FF0000"/>
                          </a:solidFill>
                          <a:latin typeface="Cambria Math"/>
                          <a:ea typeface="Calibri"/>
                          <a:cs typeface="Arial"/>
                        </a:rPr>
                        <m:t>7530384</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0971064</m:t>
                      </m:r>
                      <m:r>
                        <a:rPr lang="en-US" sz="2000" b="0" i="1" smtClean="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538064" y="2403316"/>
                <a:ext cx="7691533" cy="574516"/>
              </a:xfrm>
              <a:prstGeom prst="rect">
                <a:avLst/>
              </a:prstGeom>
              <a:blipFill rotWithShape="1">
                <a:blip r:embed="rId3"/>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569598" y="1676400"/>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Total load with insulation  :</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538063" y="3352800"/>
            <a:ext cx="82249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thermal load saving due to  the addition of the insulation is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593246" y="4038600"/>
                <a:ext cx="5655154"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𝐿</m:t>
                      </m:r>
                      <m:r>
                        <a:rPr lang="en-US" sz="2000">
                          <a:solidFill>
                            <a:srgbClr val="FF0000"/>
                          </a:solidFill>
                          <a:latin typeface="Cambria Math"/>
                          <a:ea typeface="Cambria Math"/>
                          <a:cs typeface="Cambria Math"/>
                        </a:rPr>
                        <m:t>=</m:t>
                      </m:r>
                      <m:r>
                        <a:rPr lang="en-US" sz="2000">
                          <a:solidFill>
                            <a:srgbClr val="FF0000"/>
                          </a:solidFill>
                          <a:latin typeface="Cambria Math"/>
                          <a:ea typeface="Calibri"/>
                          <a:cs typeface="Arial"/>
                        </a:rPr>
                        <m:t>34784640</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30971064</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3813576</m:t>
                      </m:r>
                      <m:r>
                        <a:rPr lang="en-US" sz="2000" b="0" i="1" smtClean="0">
                          <a:solidFill>
                            <a:srgbClr val="FF0000"/>
                          </a:solidFill>
                          <a:latin typeface="Cambria Math"/>
                          <a:ea typeface="Cambria Math"/>
                          <a:cs typeface="Cambria Math"/>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593246" y="4038600"/>
                <a:ext cx="5655154" cy="574516"/>
              </a:xfrm>
              <a:prstGeom prst="rect">
                <a:avLst/>
              </a:prstGeom>
              <a:blipFill rotWithShape="1">
                <a:blip r:embed="rId4"/>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84732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2:</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465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chemeClr val="tx1"/>
                </a:solidFill>
                <a:latin typeface="Times New Roman" pitchFamily="18" charset="0"/>
                <a:cs typeface="Times New Roman" pitchFamily="18" charset="0"/>
              </a:rPr>
              <a:t>Calculate the energy saving due to the replacing the glass of windows for building ( located in USA) from </a:t>
            </a:r>
            <a:r>
              <a:rPr lang="en-US" i="0" dirty="0">
                <a:solidFill>
                  <a:schemeClr val="tx1"/>
                </a:solidFill>
                <a:latin typeface="Times New Roman" pitchFamily="18" charset="0"/>
                <a:cs typeface="Times New Roman" pitchFamily="18" charset="0"/>
              </a:rPr>
              <a:t>single </a:t>
            </a:r>
            <a:r>
              <a:rPr lang="en-US" i="0" dirty="0" smtClean="0">
                <a:solidFill>
                  <a:schemeClr val="tx1"/>
                </a:solidFill>
                <a:latin typeface="Times New Roman" pitchFamily="18" charset="0"/>
                <a:cs typeface="Times New Roman" pitchFamily="18" charset="0"/>
              </a:rPr>
              <a:t>glazing double glazing. Give the following data:</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Tmax</a:t>
            </a:r>
            <a:r>
              <a:rPr lang="en-US" i="0" dirty="0" smtClean="0">
                <a:solidFill>
                  <a:prstClr val="white"/>
                </a:solidFill>
                <a:latin typeface="Times New Roman" pitchFamily="18" charset="0"/>
                <a:cs typeface="Times New Roman" pitchFamily="18" charset="0"/>
              </a:rPr>
              <a:t>=22.6 </a:t>
            </a:r>
            <a:r>
              <a:rPr lang="en-US" i="0" dirty="0">
                <a:solidFill>
                  <a:prstClr val="white"/>
                </a:solidFill>
                <a:latin typeface="Times New Roman" pitchFamily="18" charset="0"/>
                <a:cs typeface="Times New Roman" pitchFamily="18" charset="0"/>
              </a:rPr>
              <a:t>̊ C</a:t>
            </a:r>
          </a:p>
          <a:p>
            <a:pPr marL="0" lvl="0" indent="0" algn="justLow" eaLnBrk="1" hangingPunct="1">
              <a:spcBef>
                <a:spcPct val="0"/>
              </a:spcBef>
              <a:buClrTx/>
              <a:buNone/>
            </a:pPr>
            <a:r>
              <a:rPr lang="en-US" i="0" dirty="0" err="1">
                <a:solidFill>
                  <a:prstClr val="white"/>
                </a:solidFill>
                <a:latin typeface="Times New Roman" pitchFamily="18" charset="0"/>
                <a:cs typeface="Times New Roman" pitchFamily="18" charset="0"/>
              </a:rPr>
              <a:t>Tmin</a:t>
            </a:r>
            <a:r>
              <a:rPr lang="en-US" i="0" dirty="0" smtClean="0">
                <a:solidFill>
                  <a:prstClr val="white"/>
                </a:solidFill>
                <a:latin typeface="Times New Roman" pitchFamily="18" charset="0"/>
                <a:cs typeface="Times New Roman" pitchFamily="18" charset="0"/>
              </a:rPr>
              <a:t>=-4 </a:t>
            </a:r>
            <a:r>
              <a:rPr lang="en-US" i="0" dirty="0">
                <a:solidFill>
                  <a:prstClr val="white"/>
                </a:solidFill>
                <a:latin typeface="Times New Roman" pitchFamily="18" charset="0"/>
                <a:cs typeface="Times New Roman" pitchFamily="18" charset="0"/>
              </a:rPr>
              <a:t>̊ </a:t>
            </a:r>
            <a:r>
              <a:rPr lang="en-US" i="0" dirty="0" smtClean="0">
                <a:solidFill>
                  <a:prstClr val="white"/>
                </a:solidFill>
                <a:latin typeface="Times New Roman" pitchFamily="18" charset="0"/>
                <a:cs typeface="Times New Roman" pitchFamily="18" charset="0"/>
              </a:rPr>
              <a:t>C</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Ti=22.3 </a:t>
            </a:r>
            <a:r>
              <a:rPr lang="en-US" i="0" dirty="0">
                <a:solidFill>
                  <a:prstClr val="white"/>
                </a:solidFill>
                <a:latin typeface="Times New Roman" pitchFamily="18" charset="0"/>
                <a:cs typeface="Times New Roman" pitchFamily="18" charset="0"/>
              </a:rPr>
              <a:t>̊ C for Summer</a:t>
            </a: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Tb=18. 3 </a:t>
            </a:r>
            <a:r>
              <a:rPr lang="en-US" i="0" dirty="0">
                <a:solidFill>
                  <a:prstClr val="white"/>
                </a:solidFill>
                <a:latin typeface="Times New Roman" pitchFamily="18" charset="0"/>
                <a:cs typeface="Times New Roman" pitchFamily="18" charset="0"/>
              </a:rPr>
              <a:t>̊ </a:t>
            </a:r>
            <a:r>
              <a:rPr lang="en-US" i="0" dirty="0" smtClean="0">
                <a:solidFill>
                  <a:prstClr val="white"/>
                </a:solidFill>
                <a:latin typeface="Times New Roman" pitchFamily="18" charset="0"/>
                <a:cs typeface="Times New Roman" pitchFamily="18" charset="0"/>
              </a:rPr>
              <a:t>C before changing the glass </a:t>
            </a:r>
            <a:endParaRPr lang="en-US" i="0" dirty="0">
              <a:solidFill>
                <a:prstClr val="white"/>
              </a:solidFill>
              <a:latin typeface="Times New Roman" pitchFamily="18" charset="0"/>
              <a:cs typeface="Times New Roman" pitchFamily="18" charset="0"/>
            </a:endParaRP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Q</a:t>
            </a:r>
            <a:r>
              <a:rPr lang="en-US" sz="2000" i="0" dirty="0" err="1" smtClean="0">
                <a:solidFill>
                  <a:prstClr val="white"/>
                </a:solidFill>
                <a:latin typeface="Times New Roman" pitchFamily="18" charset="0"/>
                <a:cs typeface="Times New Roman" pitchFamily="18" charset="0"/>
              </a:rPr>
              <a:t>free</a:t>
            </a:r>
            <a:r>
              <a:rPr lang="en-US" i="0" dirty="0" smtClean="0">
                <a:solidFill>
                  <a:prstClr val="white"/>
                </a:solidFill>
                <a:latin typeface="Times New Roman" pitchFamily="18" charset="0"/>
                <a:cs typeface="Times New Roman" pitchFamily="18" charset="0"/>
              </a:rPr>
              <a:t>=2000 W</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A</a:t>
            </a:r>
            <a:r>
              <a:rPr lang="en-US" sz="2000" i="0" dirty="0" err="1" smtClean="0">
                <a:solidFill>
                  <a:prstClr val="white"/>
                </a:solidFill>
                <a:latin typeface="Times New Roman" pitchFamily="18" charset="0"/>
                <a:cs typeface="Times New Roman" pitchFamily="18" charset="0"/>
              </a:rPr>
              <a:t>glass</a:t>
            </a:r>
            <a:r>
              <a:rPr lang="en-US" i="0" dirty="0" smtClean="0">
                <a:solidFill>
                  <a:prstClr val="white"/>
                </a:solidFill>
                <a:latin typeface="Times New Roman" pitchFamily="18" charset="0"/>
                <a:cs typeface="Times New Roman" pitchFamily="18" charset="0"/>
              </a:rPr>
              <a:t>=18.6 </a:t>
            </a:r>
            <a:r>
              <a:rPr lang="en-US" i="0" dirty="0">
                <a:solidFill>
                  <a:prstClr val="white"/>
                </a:solidFill>
                <a:latin typeface="Times New Roman" pitchFamily="18" charset="0"/>
                <a:cs typeface="Times New Roman" pitchFamily="18" charset="0"/>
              </a:rPr>
              <a:t>m²</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U</a:t>
            </a:r>
            <a:r>
              <a:rPr lang="en-US" sz="2000" i="0" dirty="0" err="1" smtClean="0">
                <a:solidFill>
                  <a:prstClr val="white"/>
                </a:solidFill>
                <a:latin typeface="Times New Roman" pitchFamily="18" charset="0"/>
                <a:cs typeface="Times New Roman" pitchFamily="18" charset="0"/>
              </a:rPr>
              <a:t>glass</a:t>
            </a:r>
            <a:r>
              <a:rPr lang="en-US" i="0" dirty="0" smtClean="0">
                <a:solidFill>
                  <a:prstClr val="white"/>
                </a:solidFill>
                <a:latin typeface="Times New Roman" pitchFamily="18" charset="0"/>
                <a:cs typeface="Times New Roman" pitchFamily="18" charset="0"/>
              </a:rPr>
              <a:t>=6.74 </a:t>
            </a:r>
            <a:r>
              <a:rPr lang="en-US" i="0" dirty="0">
                <a:solidFill>
                  <a:prstClr val="white"/>
                </a:solidFill>
                <a:latin typeface="Times New Roman" pitchFamily="18" charset="0"/>
                <a:cs typeface="Times New Roman" pitchFamily="18" charset="0"/>
              </a:rPr>
              <a:t>W/m² ̊ </a:t>
            </a:r>
            <a:r>
              <a:rPr lang="en-US" i="0" dirty="0" smtClean="0">
                <a:solidFill>
                  <a:prstClr val="white"/>
                </a:solidFill>
                <a:latin typeface="Times New Roman" pitchFamily="18" charset="0"/>
                <a:cs typeface="Times New Roman" pitchFamily="18" charset="0"/>
              </a:rPr>
              <a:t>C  ( single </a:t>
            </a:r>
            <a:r>
              <a:rPr lang="en-US" i="0" dirty="0">
                <a:solidFill>
                  <a:prstClr val="white"/>
                </a:solidFill>
                <a:latin typeface="Times New Roman" pitchFamily="18" charset="0"/>
                <a:cs typeface="Times New Roman" pitchFamily="18" charset="0"/>
              </a:rPr>
              <a:t>glazing </a:t>
            </a:r>
            <a:r>
              <a:rPr lang="en-US" i="0" dirty="0" smtClean="0">
                <a:solidFill>
                  <a:prstClr val="white"/>
                </a:solidFill>
                <a:latin typeface="Times New Roman" pitchFamily="18" charset="0"/>
                <a:cs typeface="Times New Roman" pitchFamily="18" charset="0"/>
              </a:rPr>
              <a:t>)</a:t>
            </a:r>
          </a:p>
          <a:p>
            <a:pPr marL="0" lvl="0" indent="0" algn="justLow" eaLnBrk="1" hangingPunct="1">
              <a:spcBef>
                <a:spcPct val="0"/>
              </a:spcBef>
              <a:buClrTx/>
              <a:buNone/>
            </a:pPr>
            <a:r>
              <a:rPr lang="en-US" i="0" dirty="0" err="1" smtClean="0">
                <a:solidFill>
                  <a:prstClr val="white"/>
                </a:solidFill>
                <a:latin typeface="Times New Roman" pitchFamily="18" charset="0"/>
                <a:cs typeface="Times New Roman" pitchFamily="18" charset="0"/>
              </a:rPr>
              <a:t>U</a:t>
            </a:r>
            <a:r>
              <a:rPr lang="en-US" sz="2000" i="0" dirty="0" err="1" smtClean="0">
                <a:solidFill>
                  <a:prstClr val="white"/>
                </a:solidFill>
                <a:latin typeface="Times New Roman" pitchFamily="18" charset="0"/>
                <a:cs typeface="Times New Roman" pitchFamily="18" charset="0"/>
              </a:rPr>
              <a:t>glass</a:t>
            </a:r>
            <a:r>
              <a:rPr lang="en-US" i="0" dirty="0" smtClean="0">
                <a:solidFill>
                  <a:prstClr val="white"/>
                </a:solidFill>
                <a:latin typeface="Times New Roman" pitchFamily="18" charset="0"/>
                <a:cs typeface="Times New Roman" pitchFamily="18" charset="0"/>
              </a:rPr>
              <a:t>=3.06 </a:t>
            </a:r>
            <a:r>
              <a:rPr lang="en-US" i="0" dirty="0">
                <a:solidFill>
                  <a:prstClr val="white"/>
                </a:solidFill>
                <a:latin typeface="Times New Roman" pitchFamily="18" charset="0"/>
                <a:cs typeface="Times New Roman" pitchFamily="18" charset="0"/>
              </a:rPr>
              <a:t>W/m² ̊ </a:t>
            </a:r>
            <a:r>
              <a:rPr lang="en-US" i="0" dirty="0" smtClean="0">
                <a:solidFill>
                  <a:prstClr val="white"/>
                </a:solidFill>
                <a:latin typeface="Times New Roman" pitchFamily="18" charset="0"/>
                <a:cs typeface="Times New Roman" pitchFamily="18" charset="0"/>
              </a:rPr>
              <a:t>C  (</a:t>
            </a:r>
            <a:r>
              <a:rPr lang="en-US" i="0" dirty="0">
                <a:solidFill>
                  <a:prstClr val="white"/>
                </a:solidFill>
                <a:latin typeface="Times New Roman" pitchFamily="18" charset="0"/>
                <a:cs typeface="Times New Roman" pitchFamily="18" charset="0"/>
              </a:rPr>
              <a:t>double </a:t>
            </a:r>
            <a:r>
              <a:rPr lang="en-US" i="0" dirty="0" smtClean="0">
                <a:solidFill>
                  <a:prstClr val="white"/>
                </a:solidFill>
                <a:latin typeface="Times New Roman" pitchFamily="18" charset="0"/>
                <a:cs typeface="Times New Roman" pitchFamily="18" charset="0"/>
              </a:rPr>
              <a:t>glazing </a:t>
            </a:r>
            <a:r>
              <a:rPr lang="en-US" i="0" dirty="0">
                <a:solidFill>
                  <a:prstClr val="white"/>
                </a:solidFill>
                <a:latin typeface="Times New Roman" pitchFamily="18" charset="0"/>
                <a:cs typeface="Times New Roman" pitchFamily="18" charset="0"/>
              </a:rPr>
              <a:t>)</a:t>
            </a:r>
          </a:p>
          <a:p>
            <a:pPr marL="0" lvl="0" indent="0" algn="justLow" eaLnBrk="1" hangingPunct="1">
              <a:spcBef>
                <a:spcPct val="0"/>
              </a:spcBef>
              <a:buClrTx/>
              <a:buNone/>
            </a:pPr>
            <a:endParaRPr lang="en-US" i="0" dirty="0">
              <a:solidFill>
                <a:prstClr val="white"/>
              </a:solidFill>
              <a:latin typeface="Times New Roman" pitchFamily="18" charset="0"/>
              <a:cs typeface="Times New Roman" pitchFamily="18" charset="0"/>
            </a:endParaRPr>
          </a:p>
          <a:p>
            <a:pPr marL="0" indent="0" algn="justLow">
              <a:buNone/>
            </a:pPr>
            <a:endParaRPr lang="en-US" i="0" dirty="0" smtClean="0">
              <a:solidFill>
                <a:schemeClr val="tx1"/>
              </a:solidFill>
              <a:latin typeface="Times New Roman" pitchFamily="18" charset="0"/>
              <a:cs typeface="Times New Roman" pitchFamily="18" charset="0"/>
            </a:endParaRPr>
          </a:p>
          <a:p>
            <a:pPr marL="0" lvl="0" indent="0" algn="justLow" eaLnBrk="1" hangingPunct="1">
              <a:spcBef>
                <a:spcPct val="0"/>
              </a:spcBef>
              <a:buClrTx/>
              <a:buNone/>
            </a:pPr>
            <a:r>
              <a:rPr lang="en-US" i="0" dirty="0" smtClean="0">
                <a:solidFill>
                  <a:prstClr val="white"/>
                </a:solidFill>
                <a:latin typeface="Times New Roman" pitchFamily="18" charset="0"/>
                <a:cs typeface="Times New Roman" pitchFamily="18" charset="0"/>
              </a:rPr>
              <a:t> </a:t>
            </a:r>
            <a:endParaRPr lang="en-US" i="0" dirty="0">
              <a:solidFill>
                <a:prstClr val="white"/>
              </a:solidFill>
              <a:latin typeface="Times New Roman" pitchFamily="18" charset="0"/>
              <a:cs typeface="Times New Roman" pitchFamily="18" charset="0"/>
            </a:endParaRPr>
          </a:p>
        </p:txBody>
      </p:sp>
    </p:spTree>
    <p:extLst>
      <p:ext uri="{BB962C8B-B14F-4D97-AF65-F5344CB8AC3E}">
        <p14:creationId xmlns:p14="http://schemas.microsoft.com/office/powerpoint/2010/main" val="173114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510476" y="367862"/>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11353" y="990600"/>
                <a:ext cx="2484247" cy="89569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𝑏</m:t>
                          </m:r>
                        </m:sub>
                      </m:sSub>
                      <m:r>
                        <a:rPr lang="en-US" sz="2000" b="0" i="1" smtClean="0">
                          <a:solidFill>
                            <a:srgbClr val="FF0000"/>
                          </a:solidFill>
                          <a:latin typeface="Cambria Math"/>
                          <a:ea typeface="Cambria Math"/>
                          <a:cs typeface="Cambria Math"/>
                        </a:rPr>
                        <m:t>=</m:t>
                      </m:r>
                      <m:sSub>
                        <m:sSubPr>
                          <m:ctrlPr>
                            <a:rPr lang="en-US" sz="2000" b="0" i="1" smtClean="0">
                              <a:solidFill>
                                <a:srgbClr val="FF0000"/>
                              </a:solidFill>
                              <a:latin typeface="Cambria Math"/>
                              <a:ea typeface="Cambria Math"/>
                            </a:rPr>
                          </m:ctrlPr>
                        </m:sSubPr>
                        <m:e>
                          <m:r>
                            <a:rPr lang="en-US" sz="2000" b="0" i="1" smtClean="0">
                              <a:solidFill>
                                <a:srgbClr val="FF0000"/>
                              </a:solidFill>
                              <a:latin typeface="Cambria Math"/>
                              <a:ea typeface="Cambria Math"/>
                            </a:rPr>
                            <m:t>𝑇</m:t>
                          </m:r>
                        </m:e>
                        <m:sub>
                          <m:r>
                            <a:rPr lang="en-US" sz="2000" b="0" i="1" smtClean="0">
                              <a:solidFill>
                                <a:srgbClr val="FF0000"/>
                              </a:solidFill>
                              <a:latin typeface="Cambria Math"/>
                              <a:ea typeface="Cambria Math"/>
                            </a:rPr>
                            <m:t>𝑖</m:t>
                          </m:r>
                        </m:sub>
                      </m:sSub>
                      <m:r>
                        <a:rPr lang="en-US" sz="2000" b="0" i="1" smtClean="0">
                          <a:solidFill>
                            <a:srgbClr val="FF0000"/>
                          </a:solidFill>
                          <a:latin typeface="Cambria Math"/>
                          <a:ea typeface="Cambria Math"/>
                        </a:rPr>
                        <m:t>−</m:t>
                      </m:r>
                      <m:f>
                        <m:fPr>
                          <m:ctrlPr>
                            <a:rPr lang="en-US" sz="2000" b="0" i="1" smtClean="0">
                              <a:solidFill>
                                <a:srgbClr val="FF0000"/>
                              </a:solidFill>
                              <a:latin typeface="Cambria Math"/>
                              <a:ea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𝑄</m:t>
                              </m:r>
                            </m:e>
                            <m:sub>
                              <m:r>
                                <a:rPr lang="en-US" sz="2000">
                                  <a:solidFill>
                                    <a:srgbClr val="FF0000"/>
                                  </a:solidFill>
                                  <a:latin typeface="Cambria Math"/>
                                  <a:ea typeface="Cambria Math"/>
                                  <a:cs typeface="Cambria Math"/>
                                </a:rPr>
                                <m:t>𝑓𝑟𝑒𝑒</m:t>
                              </m:r>
                            </m:sub>
                          </m:sSub>
                        </m:num>
                        <m:den>
                          <m:r>
                            <a:rPr lang="en-US" sz="2000" b="0" i="1" smtClean="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11353" y="990600"/>
                <a:ext cx="2484247" cy="89569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16608" y="2057400"/>
                <a:ext cx="2631392" cy="885563"/>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b="0" i="1" smtClean="0">
                          <a:solidFill>
                            <a:srgbClr val="FF0000"/>
                          </a:solidFill>
                          <a:latin typeface="Cambria Math"/>
                          <a:ea typeface="Cambria Math"/>
                          <a:cs typeface="Cambria Math"/>
                        </a:rPr>
                        <m:t>18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22</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20</m:t>
                          </m:r>
                          <m:r>
                            <a:rPr lang="en-US" sz="2000">
                              <a:solidFill>
                                <a:srgbClr val="FF0000"/>
                              </a:solidFill>
                              <a:latin typeface="Cambria Math"/>
                              <a:ea typeface="Cambria Math"/>
                              <a:cs typeface="Cambria Math"/>
                            </a:rPr>
                            <m:t>00</m:t>
                          </m:r>
                        </m:num>
                        <m:den>
                          <m:r>
                            <a:rPr lang="en-US" sz="2000">
                              <a:solidFill>
                                <a:srgbClr val="FF0000"/>
                              </a:solidFill>
                              <a:latin typeface="Cambria Math"/>
                              <a:ea typeface="Cambria Math"/>
                            </a:rPr>
                            <m:t>𝐵𝐿𝐶</m:t>
                          </m:r>
                        </m:den>
                      </m:f>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16608" y="2057400"/>
                <a:ext cx="2631392" cy="885563"/>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427118" y="3276600"/>
                <a:ext cx="2631392" cy="90473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rPr>
                        <m:t>𝐵𝐿𝐶</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500</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𝑊</m:t>
                          </m:r>
                        </m:num>
                        <m:den>
                          <m:r>
                            <a:rPr lang="en-US" sz="2000" i="1" smtClean="0">
                              <a:solidFill>
                                <a:srgbClr val="FF0000"/>
                              </a:solidFill>
                              <a:latin typeface="Cambria Math"/>
                              <a:ea typeface="Cambria Math"/>
                            </a:rPr>
                            <m:t>°</m:t>
                          </m:r>
                          <m:r>
                            <a:rPr lang="en-US" sz="2000" b="0" i="1" smtClean="0">
                              <a:solidFill>
                                <a:srgbClr val="FF0000"/>
                              </a:solidFill>
                              <a:latin typeface="Cambria Math"/>
                              <a:ea typeface="Cambria Math"/>
                            </a:rPr>
                            <m:t> </m:t>
                          </m:r>
                          <m:r>
                            <a:rPr lang="en-US" sz="2000" b="0" i="1" smtClean="0">
                              <a:solidFill>
                                <a:srgbClr val="FF0000"/>
                              </a:solidFill>
                              <a:latin typeface="Cambria Math"/>
                              <a:ea typeface="Cambria Math"/>
                            </a:rPr>
                            <m:t>𝐶</m:t>
                          </m:r>
                        </m:den>
                      </m:f>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427118" y="3276600"/>
                <a:ext cx="2631392" cy="904735"/>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مستطيل 8"/>
              <p:cNvSpPr/>
              <p:nvPr/>
            </p:nvSpPr>
            <p:spPr>
              <a:xfrm>
                <a:off x="547262" y="5334000"/>
                <a:ext cx="7190979" cy="1077731"/>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b="0" i="1" smtClean="0">
                          <a:solidFill>
                            <a:srgbClr val="FF0000"/>
                          </a:solidFill>
                          <a:latin typeface="Cambria Math"/>
                          <a:ea typeface="Cambria Math"/>
                          <a:cs typeface="Arial"/>
                        </a:rPr>
                        <m:t>𝑈𝐴</m:t>
                      </m:r>
                      <m:r>
                        <a:rPr lang="en-US" sz="2000" b="0" i="1" smtClean="0">
                          <a:solidFill>
                            <a:srgbClr val="FF0000"/>
                          </a:solidFill>
                          <a:latin typeface="Cambria Math"/>
                          <a:ea typeface="Cambria Math"/>
                          <a:cs typeface="Arial"/>
                        </a:rPr>
                        <m:t>=</m:t>
                      </m:r>
                      <m:r>
                        <a:rPr lang="en-US" sz="2000">
                          <a:solidFill>
                            <a:srgbClr val="FF0000"/>
                          </a:solidFill>
                          <a:latin typeface="Cambria Math"/>
                          <a:ea typeface="Cambria Math"/>
                          <a:cs typeface="Arial"/>
                        </a:rPr>
                        <m:t>𝐵𝐿𝐶</m:t>
                      </m:r>
                      <m:r>
                        <a:rPr lang="en-US" sz="2000" b="0" i="1" smtClean="0">
                          <a:solidFill>
                            <a:srgbClr val="FF0000"/>
                          </a:solidFill>
                          <a:latin typeface="Cambria Math"/>
                          <a:ea typeface="Calibri"/>
                          <a:cs typeface="Arial"/>
                        </a:rPr>
                        <m:t>−</m:t>
                      </m:r>
                      <m:nary>
                        <m:naryPr>
                          <m:chr m:val="∑"/>
                          <m:limLoc m:val="undOvr"/>
                          <m:subHide m:val="on"/>
                          <m:supHide m:val="on"/>
                          <m:ctrlPr>
                            <a:rPr lang="en-US" sz="2000" i="1">
                              <a:solidFill>
                                <a:srgbClr val="FF0000"/>
                              </a:solidFill>
                              <a:latin typeface="Cambria Math"/>
                              <a:ea typeface="Calibri"/>
                              <a:cs typeface="Arial"/>
                            </a:rPr>
                          </m:ctrlPr>
                        </m:naryPr>
                        <m:sub/>
                        <m:sup/>
                        <m:e>
                          <m:sSub>
                            <m:sSubPr>
                              <m:ctrlPr>
                                <a:rPr lang="en-US" sz="2000" i="1">
                                  <a:solidFill>
                                    <a:srgbClr val="FF0000"/>
                                  </a:solidFill>
                                  <a:latin typeface="Cambria Math"/>
                                  <a:ea typeface="Calibri"/>
                                  <a:cs typeface="Arial"/>
                                </a:rPr>
                              </m:ctrlPr>
                            </m:sSubPr>
                            <m:e>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𝑈𝐴</m:t>
                                  </m:r>
                                </m:e>
                              </m:d>
                            </m:e>
                            <m:sub>
                              <m:r>
                                <a:rPr lang="en-US" sz="2000">
                                  <a:solidFill>
                                    <a:srgbClr val="FF0000"/>
                                  </a:solidFill>
                                  <a:latin typeface="Cambria Math"/>
                                  <a:ea typeface="Calibri"/>
                                  <a:cs typeface="Arial"/>
                                </a:rPr>
                                <m:t>𝑤𝑖𝑛𝑑𝑜𝑤</m:t>
                              </m:r>
                            </m:sub>
                          </m:sSub>
                        </m:e>
                      </m:nary>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500</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74</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18</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6</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374</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6</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𝑊</m:t>
                          </m:r>
                        </m:num>
                        <m:den>
                          <m:r>
                            <a:rPr lang="en-US" sz="2000">
                              <a:solidFill>
                                <a:srgbClr val="FF0000"/>
                              </a:solidFill>
                              <a:latin typeface="Cambria Math"/>
                              <a:ea typeface="Cambria Math"/>
                            </a:rPr>
                            <m:t>°</m:t>
                          </m:r>
                          <m:r>
                            <a:rPr lang="en-US" sz="2000">
                              <a:solidFill>
                                <a:srgbClr val="FF0000"/>
                              </a:solidFill>
                              <a:latin typeface="Cambria Math"/>
                              <a:ea typeface="Cambria Math"/>
                            </a:rPr>
                            <m:t>𝐶</m:t>
                          </m:r>
                        </m:den>
                      </m:f>
                    </m:oMath>
                  </m:oMathPara>
                </a14:m>
                <a:endParaRPr lang="en-US" sz="14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547262" y="5334000"/>
                <a:ext cx="7190979" cy="1077731"/>
              </a:xfrm>
              <a:prstGeom prst="rect">
                <a:avLst/>
              </a:prstGeom>
              <a:blipFill rotWithShape="1">
                <a:blip r:embed="rId5"/>
                <a:stretch>
                  <a:fillRect/>
                </a:stretch>
              </a:blipFill>
            </p:spPr>
            <p:txBody>
              <a:bodyPr/>
              <a:lstStyle/>
              <a:p>
                <a:r>
                  <a:rPr lang="ar-IQ">
                    <a:noFill/>
                  </a:rPr>
                  <a:t> </a:t>
                </a:r>
              </a:p>
            </p:txBody>
          </p:sp>
        </mc:Fallback>
      </mc:AlternateContent>
      <p:sp>
        <p:nvSpPr>
          <p:cNvPr id="10" name="عنصر نائب للمحتوى 2"/>
          <p:cNvSpPr txBox="1">
            <a:spLocks/>
          </p:cNvSpPr>
          <p:nvPr/>
        </p:nvSpPr>
        <p:spPr bwMode="auto">
          <a:xfrm>
            <a:off x="427118" y="4430320"/>
            <a:ext cx="82249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total building load coefficient without windows is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17452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8" grpId="0" animBg="1"/>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67091"/>
            <a:ext cx="30480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2- </a:t>
            </a:r>
            <a:r>
              <a:rPr lang="en-US" sz="2000" i="0" kern="0" dirty="0">
                <a:solidFill>
                  <a:sysClr val="windowText" lastClr="000000"/>
                </a:solidFill>
              </a:rPr>
              <a:t>Purpose of Insulation</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39087" y="990600"/>
            <a:ext cx="82296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A thermal insulator is a poor conductor of heat and has a low thermal conductivity. Insulation is used in buildings and in manufacturing processes to prevent heat loss or heat gain. Although its primary purpose is an economic one, it also provides more accurate control of process temperatures and protection of personnel. It prevents condensation on cold surfaces and the resulting corrosion. Such materials are porous, containing large number of dormant air cells. Thermal insulation delivers the following benefits:</a:t>
            </a:r>
          </a:p>
          <a:p>
            <a:pPr marL="0" indent="0" algn="justLow">
              <a:buNone/>
            </a:pPr>
            <a:r>
              <a:rPr lang="en-US" i="0" dirty="0">
                <a:solidFill>
                  <a:srgbClr val="FFFF00"/>
                </a:solidFill>
                <a:latin typeface="Times New Roman" pitchFamily="18" charset="0"/>
                <a:cs typeface="Times New Roman" pitchFamily="18" charset="0"/>
              </a:rPr>
              <a:t>1-Reduces over-all energy consumption</a:t>
            </a:r>
          </a:p>
          <a:p>
            <a:pPr marL="0" indent="0" algn="justLow">
              <a:buNone/>
            </a:pPr>
            <a:r>
              <a:rPr lang="en-US" i="0" dirty="0">
                <a:solidFill>
                  <a:srgbClr val="FFFF00"/>
                </a:solidFill>
                <a:latin typeface="Times New Roman" pitchFamily="18" charset="0"/>
                <a:cs typeface="Times New Roman" pitchFamily="18" charset="0"/>
              </a:rPr>
              <a:t>2-Offers better process control by maintaining process temperature.</a:t>
            </a:r>
          </a:p>
          <a:p>
            <a:pPr marL="0" indent="0" algn="justLow">
              <a:buNone/>
            </a:pPr>
            <a:r>
              <a:rPr lang="en-US" i="0" dirty="0">
                <a:solidFill>
                  <a:srgbClr val="FFFF00"/>
                </a:solidFill>
                <a:latin typeface="Times New Roman" pitchFamily="18" charset="0"/>
                <a:cs typeface="Times New Roman" pitchFamily="18" charset="0"/>
              </a:rPr>
              <a:t>3-Prevents corrosion by keeping the exposed surface of a refrigerated system above dew point.</a:t>
            </a:r>
          </a:p>
        </p:txBody>
      </p:sp>
    </p:spTree>
    <p:extLst>
      <p:ext uri="{BB962C8B-B14F-4D97-AF65-F5344CB8AC3E}">
        <p14:creationId xmlns:p14="http://schemas.microsoft.com/office/powerpoint/2010/main" val="301713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228601" y="533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total building load coefficient with double glazing windows is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381001" y="1219200"/>
                <a:ext cx="4648199" cy="88325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b="0" i="1" smtClean="0">
                          <a:solidFill>
                            <a:srgbClr val="FF0000"/>
                          </a:solidFill>
                          <a:latin typeface="Cambria Math"/>
                          <a:ea typeface="Cambria Math"/>
                          <a:cs typeface="Arial"/>
                        </a:rPr>
                        <m:t>𝐵𝐿𝐶</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374</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06</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18</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6</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431</m:t>
                      </m:r>
                      <m:r>
                        <a:rPr lang="en-US" sz="2000" b="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6</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𝑊</m:t>
                          </m:r>
                        </m:num>
                        <m:den>
                          <m:r>
                            <a:rPr lang="en-US" sz="2000">
                              <a:solidFill>
                                <a:srgbClr val="FF0000"/>
                              </a:solidFill>
                              <a:latin typeface="Cambria Math"/>
                              <a:ea typeface="Cambria Math"/>
                            </a:rPr>
                            <m:t>°</m:t>
                          </m:r>
                          <m:r>
                            <a:rPr lang="en-US" sz="2000">
                              <a:solidFill>
                                <a:srgbClr val="FF0000"/>
                              </a:solidFill>
                              <a:latin typeface="Cambria Math"/>
                              <a:ea typeface="Cambria Math"/>
                            </a:rPr>
                            <m:t>𝐶</m:t>
                          </m:r>
                        </m:den>
                      </m:f>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381001" y="1219200"/>
                <a:ext cx="4648199" cy="883255"/>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1" name="مستطيل 10"/>
              <p:cNvSpPr/>
              <p:nvPr/>
            </p:nvSpPr>
            <p:spPr>
              <a:xfrm>
                <a:off x="362607" y="3011053"/>
                <a:ext cx="6827648"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𝑎𝑣</m:t>
                          </m:r>
                        </m:sub>
                      </m:sSub>
                      <m:r>
                        <a:rPr lang="en-US" sz="2000">
                          <a:solidFill>
                            <a:srgbClr val="FF0000"/>
                          </a:solidFill>
                          <a:latin typeface="Cambria Math"/>
                          <a:ea typeface="Cambria Math"/>
                          <a:cs typeface="Cambria Math"/>
                        </a:rPr>
                        <m:t>=</m:t>
                      </m:r>
                      <m:f>
                        <m:fPr>
                          <m:ctrlPr>
                            <a:rPr lang="en-US" sz="2000" i="1" smtClean="0">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22</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4</m:t>
                          </m:r>
                        </m:num>
                        <m:den>
                          <m:r>
                            <a:rPr lang="en-US" sz="2000">
                              <a:solidFill>
                                <a:srgbClr val="FF0000"/>
                              </a:solidFill>
                              <a:latin typeface="Cambria Math"/>
                              <a:ea typeface="Calibri"/>
                              <a:cs typeface="Arial"/>
                            </a:rPr>
                            <m:t>2</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13</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3</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 </m:t>
                      </m:r>
                      <m:r>
                        <a:rPr lang="en-US" sz="2000" i="1" smtClean="0">
                          <a:solidFill>
                            <a:srgbClr val="FF0000"/>
                          </a:solidFill>
                          <a:latin typeface="Cambria Math"/>
                          <a:ea typeface="Cambria Math"/>
                          <a:cs typeface="Arial"/>
                        </a:rPr>
                        <m:t>&lt;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sub>
                      </m:sSub>
                      <m:d>
                        <m:dPr>
                          <m:ctrlPr>
                            <a:rPr lang="en-US" sz="2000" i="1">
                              <a:solidFill>
                                <a:srgbClr val="FF0000"/>
                              </a:solidFill>
                              <a:latin typeface="Cambria Math"/>
                              <a:ea typeface="Calibri"/>
                              <a:cs typeface="Arial"/>
                            </a:rPr>
                          </m:ctrlPr>
                        </m:dPr>
                        <m:e>
                          <m:r>
                            <a:rPr lang="en-US" sz="2000">
                              <a:solidFill>
                                <a:srgbClr val="FF0000"/>
                              </a:solidFill>
                              <a:latin typeface="Cambria Math"/>
                              <a:ea typeface="Calibri"/>
                              <a:cs typeface="Arial"/>
                            </a:rPr>
                            <m:t>18</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3</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e>
                      </m:d>
                    </m:oMath>
                  </m:oMathPara>
                </a14:m>
                <a:endParaRPr lang="en-US" sz="14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362607" y="3011053"/>
                <a:ext cx="6827648" cy="883190"/>
              </a:xfrm>
              <a:prstGeom prst="rect">
                <a:avLst/>
              </a:prstGeom>
              <a:blipFill rotWithShape="1">
                <a:blip r:embed="rId5"/>
                <a:stretch>
                  <a:fillRect/>
                </a:stretch>
              </a:blipFill>
            </p:spPr>
            <p:txBody>
              <a:bodyPr/>
              <a:lstStyle/>
              <a:p>
                <a:r>
                  <a:rPr lang="ar-IQ">
                    <a:noFill/>
                  </a:rPr>
                  <a:t> </a:t>
                </a:r>
              </a:p>
            </p:txBody>
          </p:sp>
        </mc:Fallback>
      </mc:AlternateContent>
      <p:sp>
        <p:nvSpPr>
          <p:cNvPr id="12" name="عنصر نائب للمحتوى 2"/>
          <p:cNvSpPr txBox="1">
            <a:spLocks/>
          </p:cNvSpPr>
          <p:nvPr/>
        </p:nvSpPr>
        <p:spPr bwMode="auto">
          <a:xfrm>
            <a:off x="381000" y="2341179"/>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Cooling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sp>
            <p:nvSpPr>
              <p:cNvPr id="13" name="مستطيل 12"/>
              <p:cNvSpPr/>
              <p:nvPr/>
            </p:nvSpPr>
            <p:spPr>
              <a:xfrm>
                <a:off x="381000" y="4216119"/>
                <a:ext cx="6190593" cy="89043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𝑚𝑎𝑥</m:t>
                              </m:r>
                            </m:sub>
                          </m:sSub>
                          <m:r>
                            <a:rPr lang="en-US" sz="2000" b="0" i="1" smtClean="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𝑏</m:t>
                              </m:r>
                            </m:sub>
                          </m:sSub>
                        </m:num>
                        <m:den>
                          <m:r>
                            <a:rPr lang="en-US" sz="2000" b="0" i="1" smtClean="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i="1" smtClean="0">
                              <a:solidFill>
                                <a:srgbClr val="FF0000"/>
                              </a:solidFill>
                              <a:latin typeface="Cambria Math"/>
                              <a:ea typeface="Cambria Math"/>
                              <a:cs typeface="Cambria Math"/>
                            </a:rPr>
                            <m:t>2</m:t>
                          </m:r>
                          <m:r>
                            <a:rPr lang="en-US" sz="2000" b="0" i="1" smtClean="0">
                              <a:solidFill>
                                <a:srgbClr val="FF0000"/>
                              </a:solidFill>
                              <a:latin typeface="Cambria Math"/>
                              <a:ea typeface="Cambria Math"/>
                              <a:cs typeface="Cambria Math"/>
                            </a:rPr>
                            <m:t>2</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6</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num>
                        <m:den>
                          <m:r>
                            <a:rPr lang="en-US" sz="2000" b="0" i="1" smtClean="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075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p:sp>
            <p:nvSpPr>
              <p:cNvPr id="13" name="مستطيل 12"/>
              <p:cNvSpPr>
                <a:spLocks noRot="1" noChangeAspect="1" noMove="1" noResize="1" noEditPoints="1" noAdjustHandles="1" noChangeArrowheads="1" noChangeShapeType="1" noTextEdit="1"/>
              </p:cNvSpPr>
              <p:nvPr/>
            </p:nvSpPr>
            <p:spPr>
              <a:xfrm>
                <a:off x="381000" y="4216119"/>
                <a:ext cx="6190593" cy="890437"/>
              </a:xfrm>
              <a:prstGeom prst="rect">
                <a:avLst/>
              </a:prstGeom>
              <a:blipFill rotWithShape="1">
                <a:blip r:embed="rId6"/>
                <a:stretch>
                  <a:fillRect/>
                </a:stretch>
              </a:blipFill>
            </p:spPr>
            <p:txBody>
              <a:bodyPr/>
              <a:lstStyle/>
              <a:p>
                <a:r>
                  <a:rPr lang="ar-IQ">
                    <a:noFill/>
                  </a:rPr>
                  <a:t> </a:t>
                </a:r>
              </a:p>
            </p:txBody>
          </p:sp>
        </mc:Fallback>
      </mc:AlternateContent>
      <mc:AlternateContent xmlns:mc="http://schemas.openxmlformats.org/markup-compatibility/2006">
        <mc:Choice xmlns:a14="http://schemas.microsoft.com/office/drawing/2010/main" Requires="a14">
          <p:sp>
            <p:nvSpPr>
              <p:cNvPr id="14" name="مستطيل 13"/>
              <p:cNvSpPr/>
              <p:nvPr/>
            </p:nvSpPr>
            <p:spPr>
              <a:xfrm>
                <a:off x="362607" y="5649609"/>
                <a:ext cx="4572000" cy="587981"/>
              </a:xfrm>
              <a:prstGeom prst="rect">
                <a:avLst/>
              </a:prstGeom>
              <a:solidFill>
                <a:srgbClr val="FFFFCC"/>
              </a:solidFill>
            </p:spPr>
            <p:txBody>
              <a:bodyPr>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𝐶𝐷𝐷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075</m:t>
                      </m:r>
                      <m:r>
                        <a:rPr lang="en-US" sz="200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365</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92</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p:sp>
            <p:nvSpPr>
              <p:cNvPr id="14" name="مستطيل 13"/>
              <p:cNvSpPr>
                <a:spLocks noRot="1" noChangeAspect="1" noMove="1" noResize="1" noEditPoints="1" noAdjustHandles="1" noChangeArrowheads="1" noChangeShapeType="1" noTextEdit="1"/>
              </p:cNvSpPr>
              <p:nvPr/>
            </p:nvSpPr>
            <p:spPr>
              <a:xfrm>
                <a:off x="362607" y="5649609"/>
                <a:ext cx="4572000" cy="587981"/>
              </a:xfrm>
              <a:prstGeom prst="rect">
                <a:avLst/>
              </a:prstGeom>
              <a:blipFill rotWithShape="1">
                <a:blip r:embed="rId7"/>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416692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heel(1)">
                                      <p:cBhvr>
                                        <p:cTn id="18" dur="20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1" grpId="0" animBg="1"/>
      <p:bldP spid="12" grpId="0"/>
      <p:bldP spid="13" grpId="0" animBg="1"/>
      <p:bldP spid="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18815" y="762000"/>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𝐶𝐿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𝐶</m:t>
                              </m:r>
                            </m:sub>
                          </m:sSub>
                        </m:den>
                      </m:f>
                      <m:sSub>
                        <m:sSubPr>
                          <m:ctrlPr>
                            <a:rPr lang="en-US" sz="2000" i="1">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𝐶</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smtClean="0">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500</m:t>
                          </m:r>
                        </m:num>
                        <m:den>
                          <m:r>
                            <a:rPr lang="en-US" sz="2000" b="0" i="1" smtClean="0">
                              <a:solidFill>
                                <a:srgbClr val="FF0000"/>
                              </a:solidFill>
                              <a:latin typeface="Cambria Math"/>
                              <a:ea typeface="Calibri"/>
                              <a:cs typeface="Arial"/>
                            </a:rPr>
                            <m:t>1</m:t>
                          </m:r>
                        </m:den>
                      </m:f>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92</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4</m:t>
                      </m:r>
                      <m:r>
                        <a:rPr lang="en-US" sz="2000" b="0" i="1" smtClean="0">
                          <a:solidFill>
                            <a:srgbClr val="FF0000"/>
                          </a:solidFill>
                          <a:latin typeface="Cambria Math"/>
                          <a:ea typeface="Calibri"/>
                          <a:cs typeface="Arial"/>
                        </a:rPr>
                        <m:t>704000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18815" y="762000"/>
                <a:ext cx="6477000" cy="945708"/>
              </a:xfrm>
              <a:prstGeom prst="rect">
                <a:avLst/>
              </a:prstGeom>
              <a:blipFill rotWithShape="1">
                <a:blip r:embed="rId2"/>
                <a:stretch>
                  <a:fillRect/>
                </a:stretch>
              </a:blipFill>
            </p:spPr>
            <p:txBody>
              <a:bodyPr/>
              <a:lstStyle/>
              <a:p>
                <a:r>
                  <a:rPr lang="ar-IQ">
                    <a:noFill/>
                  </a:rPr>
                  <a:t> </a:t>
                </a:r>
              </a:p>
            </p:txBody>
          </p:sp>
        </mc:Fallback>
      </mc:AlternateContent>
      <p:sp>
        <p:nvSpPr>
          <p:cNvPr id="5" name="عنصر نائب للمحتوى 2"/>
          <p:cNvSpPr txBox="1">
            <a:spLocks/>
          </p:cNvSpPr>
          <p:nvPr/>
        </p:nvSpPr>
        <p:spPr bwMode="auto">
          <a:xfrm>
            <a:off x="524526" y="3886200"/>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Heating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6" name="مستطيل 5"/>
              <p:cNvSpPr/>
              <p:nvPr/>
            </p:nvSpPr>
            <p:spPr>
              <a:xfrm>
                <a:off x="524526" y="4572000"/>
                <a:ext cx="4617848" cy="62010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a:solidFill>
                                <a:srgbClr val="FF0000"/>
                              </a:solidFill>
                              <a:latin typeface="Cambria Math"/>
                              <a:ea typeface="Cambria Math"/>
                              <a:cs typeface="Cambria Math"/>
                            </a:rPr>
                            <m:t>𝑚𝑎𝑥</m:t>
                          </m:r>
                        </m:sub>
                      </m:sSub>
                      <m:r>
                        <a:rPr lang="en-US" sz="2000" b="0" i="1" smtClean="0">
                          <a:solidFill>
                            <a:srgbClr val="FF0000"/>
                          </a:solidFill>
                          <a:latin typeface="Cambria Math"/>
                          <a:ea typeface="Cambria Math"/>
                          <a:cs typeface="Cambria Math"/>
                        </a:rPr>
                        <m:t> (</m:t>
                      </m:r>
                      <m:r>
                        <a:rPr lang="en-US" sz="2000">
                          <a:solidFill>
                            <a:srgbClr val="FF0000"/>
                          </a:solidFill>
                          <a:latin typeface="Cambria Math"/>
                          <a:ea typeface="Calibri"/>
                          <a:cs typeface="Arial"/>
                        </a:rPr>
                        <m:t>22</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r>
                        <a:rPr lang="en-US" sz="2000" b="0" i="1" smtClean="0">
                          <a:solidFill>
                            <a:srgbClr val="FF0000"/>
                          </a:solidFill>
                          <a:latin typeface="Cambria Math"/>
                          <a:ea typeface="Calibri"/>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r>
                            <a:rPr lang="en-US" sz="2000" b="0" i="1" smtClean="0">
                              <a:solidFill>
                                <a:srgbClr val="FF0000"/>
                              </a:solidFill>
                              <a:latin typeface="Cambria Math"/>
                              <a:ea typeface="Times New Roman"/>
                              <a:cs typeface="Arial"/>
                            </a:rPr>
                            <m:t>)</m:t>
                          </m:r>
                        </m:e>
                      </m:acc>
                      <m:r>
                        <a:rPr lang="en-US" sz="2000">
                          <a:solidFill>
                            <a:srgbClr val="FF0000"/>
                          </a:solidFill>
                          <a:latin typeface="Cambria Math"/>
                          <a:ea typeface="Calibri"/>
                          <a:cs typeface="Arial"/>
                        </a:rPr>
                        <m:t> </m:t>
                      </m:r>
                      <m:r>
                        <a:rPr lang="en-US" sz="2000" i="1" smtClean="0">
                          <a:solidFill>
                            <a:srgbClr val="FF0000"/>
                          </a:solidFill>
                          <a:latin typeface="Cambria Math"/>
                          <a:ea typeface="Cambria Math"/>
                          <a:cs typeface="Arial"/>
                        </a:rPr>
                        <m:t>&lt;</m:t>
                      </m:r>
                      <m:sSub>
                        <m:sSubPr>
                          <m:ctrlPr>
                            <a:rPr lang="en-US" sz="2000" i="1">
                              <a:solidFill>
                                <a:srgbClr val="FF0000"/>
                              </a:solidFill>
                              <a:latin typeface="Cambria Math"/>
                              <a:ea typeface="Calibri"/>
                              <a:cs typeface="Arial"/>
                            </a:rPr>
                          </m:ctrlPr>
                        </m:sSubPr>
                        <m:e>
                          <m:r>
                            <a:rPr lang="en-US" sz="2000">
                              <a:solidFill>
                                <a:srgbClr val="FF0000"/>
                              </a:solidFill>
                              <a:latin typeface="Cambria Math"/>
                              <a:ea typeface="Calibri"/>
                              <a:cs typeface="Arial"/>
                            </a:rPr>
                            <m:t>𝑇</m:t>
                          </m:r>
                        </m:e>
                        <m:sub>
                          <m:r>
                            <a:rPr lang="en-US" sz="2000">
                              <a:solidFill>
                                <a:srgbClr val="FF0000"/>
                              </a:solidFill>
                              <a:latin typeface="Cambria Math"/>
                              <a:ea typeface="Calibri"/>
                              <a:cs typeface="Arial"/>
                            </a:rPr>
                            <m:t>𝑏</m:t>
                          </m:r>
                          <m:r>
                            <a:rPr lang="en-US" sz="2000">
                              <a:solidFill>
                                <a:srgbClr val="FF0000"/>
                              </a:solidFill>
                              <a:latin typeface="Cambria Math"/>
                              <a:ea typeface="Calibri"/>
                              <a:cs typeface="Arial"/>
                            </a:rPr>
                            <m:t>,</m:t>
                          </m:r>
                          <m:r>
                            <a:rPr lang="en-US" sz="2000" smtClean="0">
                              <a:solidFill>
                                <a:srgbClr val="FF0000"/>
                              </a:solidFill>
                              <a:latin typeface="Cambria Math"/>
                              <a:ea typeface="Calibri"/>
                              <a:cs typeface="Arial"/>
                            </a:rPr>
                            <m:t>h</m:t>
                          </m:r>
                        </m:sub>
                      </m:sSub>
                      <m:d>
                        <m:dPr>
                          <m:ctrlPr>
                            <a:rPr lang="en-US" sz="2000" i="1">
                              <a:solidFill>
                                <a:srgbClr val="FF0000"/>
                              </a:solidFill>
                              <a:latin typeface="Cambria Math"/>
                              <a:ea typeface="Calibri"/>
                              <a:cs typeface="Arial"/>
                            </a:rPr>
                          </m:ctrlPr>
                        </m:dPr>
                        <m:e>
                          <m:r>
                            <a:rPr lang="en-US" sz="2000" i="1" smtClean="0">
                              <a:solidFill>
                                <a:srgbClr val="FF0000"/>
                              </a:solidFill>
                              <a:latin typeface="Cambria Math"/>
                              <a:ea typeface="Calibri"/>
                              <a:cs typeface="Arial"/>
                            </a:rPr>
                            <m:t>1</m:t>
                          </m:r>
                          <m:r>
                            <a:rPr lang="en-US" sz="2000" b="0" i="1" smtClean="0">
                              <a:solidFill>
                                <a:srgbClr val="FF0000"/>
                              </a:solidFill>
                              <a:latin typeface="Cambria Math"/>
                              <a:ea typeface="Calibri"/>
                              <a:cs typeface="Arial"/>
                            </a:rPr>
                            <m:t>8</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3</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e>
                      </m:d>
                    </m:oMath>
                  </m:oMathPara>
                </a14:m>
                <a:endParaRPr lang="en-US" sz="14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524526" y="4572000"/>
                <a:ext cx="4617848" cy="620106"/>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9" name="مستطيل 8"/>
              <p:cNvSpPr/>
              <p:nvPr/>
            </p:nvSpPr>
            <p:spPr>
              <a:xfrm>
                <a:off x="484656" y="5486400"/>
                <a:ext cx="8505497" cy="88319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𝐻</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𝑑</m:t>
                          </m:r>
                        </m:sub>
                      </m:sSub>
                      <m:r>
                        <a:rPr lang="en-US" sz="2000">
                          <a:solidFill>
                            <a:srgbClr val="FF0000"/>
                          </a:solidFill>
                          <a:latin typeface="Cambria Math"/>
                          <a:ea typeface="Cambria Math"/>
                          <a:cs typeface="Cambria Math"/>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𝑏</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𝑚𝑖𝑛</m:t>
                              </m:r>
                            </m:sub>
                          </m:sSub>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𝑚𝑎𝑥</m:t>
                              </m:r>
                            </m:sub>
                          </m:sSub>
                          <m:r>
                            <a:rPr lang="en-US" sz="2000">
                              <a:solidFill>
                                <a:srgbClr val="FF0000"/>
                              </a:solidFill>
                              <a:latin typeface="Cambria Math"/>
                              <a:ea typeface="Cambria Math"/>
                              <a:cs typeface="Cambria Math"/>
                            </a:rPr>
                            <m:t>−</m:t>
                          </m:r>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𝑇</m:t>
                              </m:r>
                            </m:e>
                            <m:sub>
                              <m:r>
                                <a:rPr lang="en-US" sz="2000" b="0" i="1" smtClean="0">
                                  <a:solidFill>
                                    <a:srgbClr val="FF0000"/>
                                  </a:solidFill>
                                  <a:latin typeface="Cambria Math"/>
                                  <a:ea typeface="Cambria Math"/>
                                  <a:cs typeface="Cambria Math"/>
                                </a:rPr>
                                <m:t>𝑏</m:t>
                              </m:r>
                            </m:sub>
                          </m:sSub>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i="1" smtClean="0">
                              <a:solidFill>
                                <a:srgbClr val="FF0000"/>
                              </a:solidFill>
                              <a:latin typeface="Cambria Math"/>
                              <a:ea typeface="Cambria Math"/>
                              <a:cs typeface="Cambria Math"/>
                            </a:rPr>
                            <m:t>1</m:t>
                          </m:r>
                          <m:r>
                            <a:rPr lang="en-US" sz="2000" b="0" i="1" smtClean="0">
                              <a:solidFill>
                                <a:srgbClr val="FF0000"/>
                              </a:solidFill>
                              <a:latin typeface="Cambria Math"/>
                              <a:ea typeface="Cambria Math"/>
                              <a:cs typeface="Cambria Math"/>
                            </a:rPr>
                            <m:t>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4</m:t>
                          </m:r>
                        </m:num>
                        <m:den>
                          <m:r>
                            <a:rPr lang="en-US" sz="2000">
                              <a:solidFill>
                                <a:srgbClr val="FF0000"/>
                              </a:solidFill>
                              <a:latin typeface="Cambria Math"/>
                              <a:ea typeface="Cambria Math"/>
                              <a:cs typeface="Cambria Math"/>
                            </a:rPr>
                            <m:t>2</m:t>
                          </m:r>
                        </m:den>
                      </m:f>
                      <m:r>
                        <a:rPr lang="en-US" sz="2000">
                          <a:solidFill>
                            <a:srgbClr val="FF0000"/>
                          </a:solidFill>
                          <a:latin typeface="Cambria Math"/>
                          <a:ea typeface="Calibri"/>
                          <a:cs typeface="Arial"/>
                        </a:rPr>
                        <m:t>−</m:t>
                      </m:r>
                      <m:f>
                        <m:fPr>
                          <m:ctrlPr>
                            <a:rPr lang="en-US" sz="2000" i="1">
                              <a:solidFill>
                                <a:srgbClr val="FF0000"/>
                              </a:solidFill>
                              <a:latin typeface="Cambria Math"/>
                              <a:ea typeface="Cambria Math"/>
                              <a:cs typeface="Cambria Math"/>
                            </a:rPr>
                          </m:ctrlPr>
                        </m:fPr>
                        <m:num>
                          <m:r>
                            <a:rPr lang="en-US" sz="2000" b="0" i="1" smtClean="0">
                              <a:solidFill>
                                <a:srgbClr val="FF0000"/>
                              </a:solidFill>
                              <a:latin typeface="Cambria Math"/>
                              <a:ea typeface="Cambria Math"/>
                              <a:cs typeface="Cambria Math"/>
                            </a:rPr>
                            <m:t>22</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6</m:t>
                          </m:r>
                          <m:r>
                            <a:rPr lang="en-US" sz="200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18</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3</m:t>
                          </m:r>
                        </m:num>
                        <m:den>
                          <m:r>
                            <a:rPr lang="en-US" sz="2000">
                              <a:solidFill>
                                <a:srgbClr val="FF0000"/>
                              </a:solidFill>
                              <a:latin typeface="Cambria Math"/>
                              <a:ea typeface="Cambria Math"/>
                              <a:cs typeface="Cambria Math"/>
                            </a:rPr>
                            <m:t>4</m:t>
                          </m:r>
                        </m:den>
                      </m:f>
                      <m:r>
                        <a:rPr lang="en-US" sz="2000">
                          <a:solidFill>
                            <a:srgbClr val="FF0000"/>
                          </a:solidFill>
                          <a:latin typeface="Cambria Math"/>
                          <a:ea typeface="Calibri"/>
                          <a:cs typeface="Arial"/>
                        </a:rPr>
                        <m:t>=</m:t>
                      </m:r>
                      <m:r>
                        <a:rPr lang="en-US" sz="2000" b="0" i="1" smtClean="0">
                          <a:solidFill>
                            <a:srgbClr val="FF0000"/>
                          </a:solidFill>
                          <a:latin typeface="Cambria Math"/>
                          <a:ea typeface="Calibri"/>
                          <a:cs typeface="Arial"/>
                        </a:rPr>
                        <m:t>10</m:t>
                      </m:r>
                      <m:r>
                        <a:rPr lang="en-US" sz="2000">
                          <a:solidFill>
                            <a:srgbClr val="FF0000"/>
                          </a:solidFill>
                          <a:latin typeface="Cambria Math"/>
                          <a:ea typeface="Calibri"/>
                          <a:cs typeface="Arial"/>
                        </a:rPr>
                        <m:t>. </m:t>
                      </m:r>
                      <m:r>
                        <a:rPr lang="en-US" sz="2000" b="0" i="1" smtClean="0">
                          <a:solidFill>
                            <a:srgbClr val="FF0000"/>
                          </a:solidFill>
                          <a:latin typeface="Cambria Math"/>
                          <a:ea typeface="Times New Roman"/>
                          <a:cs typeface="Arial"/>
                        </a:rPr>
                        <m:t>075</m:t>
                      </m:r>
                      <m:r>
                        <a:rPr lang="en-US" sz="2000">
                          <a:solidFill>
                            <a:srgbClr val="FF0000"/>
                          </a:solidFill>
                          <a:latin typeface="Cambria Math"/>
                          <a:ea typeface="Times New Roman"/>
                          <a:cs typeface="Arial"/>
                        </a:rPr>
                        <m:t> </m:t>
                      </m:r>
                      <m:acc>
                        <m:accPr>
                          <m:chr m:val="̇"/>
                          <m:ctrlPr>
                            <a:rPr lang="en-US" sz="2000" i="1">
                              <a:solidFill>
                                <a:srgbClr val="FF0000"/>
                              </a:solidFill>
                              <a:latin typeface="Cambria Math"/>
                              <a:ea typeface="Times New Roman"/>
                              <a:cs typeface="Arial"/>
                            </a:rPr>
                          </m:ctrlPr>
                        </m:accPr>
                        <m:e>
                          <m:r>
                            <a:rPr lang="en-US" sz="2000">
                              <a:solidFill>
                                <a:srgbClr val="FF0000"/>
                              </a:solidFill>
                              <a:latin typeface="Cambria Math"/>
                              <a:ea typeface="Times New Roman"/>
                              <a:cs typeface="Arial"/>
                            </a:rPr>
                            <m:t>𝐶</m:t>
                          </m:r>
                        </m:e>
                      </m:acc>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𝑑𝑎𝑦</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484656" y="5486400"/>
                <a:ext cx="8505497" cy="883190"/>
              </a:xfrm>
              <a:prstGeom prst="rect">
                <a:avLst/>
              </a:prstGeom>
              <a:blipFill rotWithShape="1">
                <a:blip r:embed="rId4"/>
                <a:stretch>
                  <a:fillRect/>
                </a:stretch>
              </a:blipFill>
            </p:spPr>
            <p:txBody>
              <a:bodyPr/>
              <a:lstStyle/>
              <a:p>
                <a:r>
                  <a:rPr lang="ar-IQ">
                    <a:noFill/>
                  </a:rPr>
                  <a:t> </a:t>
                </a:r>
              </a:p>
            </p:txBody>
          </p:sp>
        </mc:Fallback>
      </mc:AlternateContent>
      <p:sp>
        <p:nvSpPr>
          <p:cNvPr id="11" name="عنصر نائب للمحتوى 2"/>
          <p:cNvSpPr txBox="1">
            <a:spLocks/>
          </p:cNvSpPr>
          <p:nvPr/>
        </p:nvSpPr>
        <p:spPr bwMode="auto">
          <a:xfrm>
            <a:off x="484656" y="228600"/>
            <a:ext cx="2819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For single glazing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2" name="مستطيل 11"/>
              <p:cNvSpPr/>
              <p:nvPr/>
            </p:nvSpPr>
            <p:spPr>
              <a:xfrm>
                <a:off x="484656" y="2729728"/>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smtClean="0">
                          <a:solidFill>
                            <a:srgbClr val="FF0000"/>
                          </a:solidFill>
                          <a:latin typeface="Cambria Math"/>
                          <a:ea typeface="Cambria Math"/>
                          <a:cs typeface="Cambria Math"/>
                        </a:rPr>
                        <m:t>𝐶𝐿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a:solidFill>
                                    <a:srgbClr val="FF0000"/>
                                  </a:solidFill>
                                  <a:latin typeface="Cambria Math"/>
                                  <a:ea typeface="Cambria Math"/>
                                  <a:cs typeface="Cambria Math"/>
                                </a:rPr>
                                <m:t>𝐶</m:t>
                              </m:r>
                            </m:sub>
                          </m:sSub>
                        </m:den>
                      </m:f>
                      <m:sSub>
                        <m:sSubPr>
                          <m:ctrlPr>
                            <a:rPr lang="en-US" sz="2000" i="1">
                              <a:solidFill>
                                <a:srgbClr val="FF0000"/>
                              </a:solidFill>
                              <a:latin typeface="Cambria Math"/>
                              <a:ea typeface="Cambria Math"/>
                              <a:cs typeface="Cambria Math"/>
                            </a:rPr>
                          </m:ctrlPr>
                        </m:sSubPr>
                        <m:e>
                          <m:r>
                            <a:rPr lang="en-US" sz="2000" b="0" i="1" smtClean="0">
                              <a:solidFill>
                                <a:srgbClr val="FF0000"/>
                              </a:solidFill>
                              <a:latin typeface="Cambria Math"/>
                              <a:ea typeface="Cambria Math"/>
                              <a:cs typeface="Cambria Math"/>
                            </a:rPr>
                            <m:t>𝐶</m:t>
                          </m:r>
                          <m:r>
                            <a:rPr lang="en-US" sz="2000">
                              <a:solidFill>
                                <a:srgbClr val="FF0000"/>
                              </a:solidFill>
                              <a:latin typeface="Cambria Math"/>
                              <a:ea typeface="Cambria Math"/>
                              <a:cs typeface="Cambria Math"/>
                            </a:rPr>
                            <m:t>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smtClean="0">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431</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num>
                        <m:den>
                          <m:r>
                            <a:rPr lang="en-US" sz="2000" b="0" i="1" smtClean="0">
                              <a:solidFill>
                                <a:srgbClr val="FF0000"/>
                              </a:solidFill>
                              <a:latin typeface="Cambria Math"/>
                              <a:ea typeface="Calibri"/>
                              <a:cs typeface="Arial"/>
                            </a:rPr>
                            <m:t>1</m:t>
                          </m:r>
                        </m:den>
                      </m:f>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92</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4</m:t>
                      </m:r>
                      <m:r>
                        <a:rPr lang="en-US" sz="2000" b="0" i="1" smtClean="0">
                          <a:solidFill>
                            <a:srgbClr val="FF0000"/>
                          </a:solidFill>
                          <a:latin typeface="Cambria Math"/>
                          <a:ea typeface="Calibri"/>
                          <a:cs typeface="Arial"/>
                        </a:rPr>
                        <m:t>060493</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484656" y="2729728"/>
                <a:ext cx="6477000" cy="945708"/>
              </a:xfrm>
              <a:prstGeom prst="rect">
                <a:avLst/>
              </a:prstGeom>
              <a:blipFill rotWithShape="1">
                <a:blip r:embed="rId5"/>
                <a:stretch>
                  <a:fillRect/>
                </a:stretch>
              </a:blipFill>
            </p:spPr>
            <p:txBody>
              <a:bodyPr/>
              <a:lstStyle/>
              <a:p>
                <a:r>
                  <a:rPr lang="ar-IQ">
                    <a:noFill/>
                  </a:rPr>
                  <a:t> </a:t>
                </a:r>
              </a:p>
            </p:txBody>
          </p:sp>
        </mc:Fallback>
      </mc:AlternateContent>
      <p:sp>
        <p:nvSpPr>
          <p:cNvPr id="13" name="عنصر نائب للمحتوى 2"/>
          <p:cNvSpPr txBox="1">
            <a:spLocks/>
          </p:cNvSpPr>
          <p:nvPr/>
        </p:nvSpPr>
        <p:spPr bwMode="auto">
          <a:xfrm>
            <a:off x="484656" y="1990174"/>
            <a:ext cx="2819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For double glazing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238915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heel(1)">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9" grpId="0" animBg="1"/>
      <p:bldP spid="11" grpId="0"/>
      <p:bldP spid="12" grpId="0" animBg="1"/>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07487" y="4530884"/>
                <a:ext cx="7691533"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𝐿</m:t>
                          </m:r>
                        </m:e>
                        <m:sub>
                          <m:r>
                            <a:rPr lang="en-US" sz="2000" b="0" i="1" smtClean="0">
                              <a:solidFill>
                                <a:srgbClr val="FF0000"/>
                              </a:solidFill>
                              <a:latin typeface="Cambria Math"/>
                              <a:ea typeface="Cambria Math"/>
                            </a:rPr>
                            <m:t>𝑡𝑜𝑡</m:t>
                          </m:r>
                        </m:sub>
                      </m:sSub>
                      <m:r>
                        <a:rPr lang="en-US" sz="2000"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𝐶𝐿</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𝐻𝐿</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libri"/>
                          <a:cs typeface="Arial"/>
                        </a:rPr>
                        <m:t>4704000</m:t>
                      </m:r>
                      <m:r>
                        <a:rPr lang="en-US" sz="2000" b="0" i="1" smtClean="0">
                          <a:solidFill>
                            <a:srgbClr val="FF0000"/>
                          </a:solidFill>
                          <a:latin typeface="Cambria Math"/>
                          <a:ea typeface="Calibri"/>
                          <a:cs typeface="Arial"/>
                        </a:rPr>
                        <m:t>+</m:t>
                      </m:r>
                      <m:r>
                        <a:rPr lang="en-US" sz="2000">
                          <a:solidFill>
                            <a:srgbClr val="FF0000"/>
                          </a:solidFill>
                          <a:latin typeface="Cambria Math"/>
                          <a:ea typeface="Calibri"/>
                          <a:cs typeface="Arial"/>
                        </a:rPr>
                        <m:t>44124000</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4</m:t>
                      </m:r>
                      <m:r>
                        <a:rPr lang="en-US" sz="2000" b="0" i="1" smtClean="0">
                          <a:solidFill>
                            <a:srgbClr val="FF0000"/>
                          </a:solidFill>
                          <a:latin typeface="Cambria Math"/>
                          <a:ea typeface="Calibri"/>
                          <a:cs typeface="Arial"/>
                        </a:rPr>
                        <m:t>8828000</m:t>
                      </m:r>
                      <m:r>
                        <a:rPr lang="en-US" sz="2000" b="0" i="1" smtClean="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07487" y="4530884"/>
                <a:ext cx="7691533" cy="574516"/>
              </a:xfrm>
              <a:prstGeom prst="rect">
                <a:avLst/>
              </a:prstGeom>
              <a:blipFill rotWithShape="1">
                <a:blip r:embed="rId2"/>
                <a:stretch>
                  <a:fillRect/>
                </a:stretch>
              </a:blipFill>
            </p:spPr>
            <p:txBody>
              <a:bodyPr/>
              <a:lstStyle/>
              <a:p>
                <a:r>
                  <a:rPr lang="ar-IQ">
                    <a:noFill/>
                  </a:rPr>
                  <a:t> </a:t>
                </a:r>
              </a:p>
            </p:txBody>
          </p:sp>
        </mc:Fallback>
      </mc:AlternateContent>
      <p:sp>
        <p:nvSpPr>
          <p:cNvPr id="5" name="عنصر نائب للمحتوى 2"/>
          <p:cNvSpPr txBox="1">
            <a:spLocks/>
          </p:cNvSpPr>
          <p:nvPr/>
        </p:nvSpPr>
        <p:spPr bwMode="auto">
          <a:xfrm>
            <a:off x="512742" y="3733800"/>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Total load with single glazing:</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507487" y="838200"/>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b="0" i="1" smtClean="0">
                          <a:solidFill>
                            <a:srgbClr val="FF0000"/>
                          </a:solidFill>
                          <a:latin typeface="Cambria Math"/>
                          <a:ea typeface="Cambria Math"/>
                          <a:cs typeface="Cambria Math"/>
                        </a:rPr>
                        <m:t>𝐻</m:t>
                      </m:r>
                      <m:r>
                        <a:rPr lang="en-US" sz="2000" smtClean="0">
                          <a:solidFill>
                            <a:srgbClr val="FF0000"/>
                          </a:solidFill>
                          <a:latin typeface="Cambria Math"/>
                          <a:ea typeface="Cambria Math"/>
                          <a:cs typeface="Cambria Math"/>
                        </a:rPr>
                        <m:t>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b="0" i="1" smtClean="0">
                                  <a:solidFill>
                                    <a:srgbClr val="FF0000"/>
                                  </a:solidFill>
                                  <a:latin typeface="Cambria Math"/>
                                  <a:ea typeface="Cambria Math"/>
                                  <a:cs typeface="Cambria Math"/>
                                </a:rPr>
                                <m:t>h</m:t>
                              </m:r>
                            </m:sub>
                          </m:sSub>
                        </m:den>
                      </m:f>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smtClean="0">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500</m:t>
                          </m:r>
                        </m:num>
                        <m:den>
                          <m:r>
                            <a:rPr lang="en-US" sz="2000" b="0" i="1" smtClean="0">
                              <a:solidFill>
                                <a:srgbClr val="FF0000"/>
                              </a:solidFill>
                              <a:latin typeface="Cambria Math"/>
                              <a:ea typeface="Calibri"/>
                              <a:cs typeface="Arial"/>
                            </a:rPr>
                            <m:t>1</m:t>
                          </m:r>
                        </m:den>
                      </m:f>
                      <m:r>
                        <a:rPr lang="en-US" sz="2000">
                          <a:solidFill>
                            <a:srgbClr val="FF0000"/>
                          </a:solidFill>
                          <a:latin typeface="Cambria Math"/>
                          <a:ea typeface="Calibri"/>
                          <a:cs typeface="Arial"/>
                        </a:rPr>
                        <m:t>3677</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4</m:t>
                      </m:r>
                      <m:r>
                        <a:rPr lang="en-US" sz="2000" b="0" i="1" smtClean="0">
                          <a:solidFill>
                            <a:srgbClr val="FF0000"/>
                          </a:solidFill>
                          <a:latin typeface="Cambria Math"/>
                          <a:ea typeface="Calibri"/>
                          <a:cs typeface="Arial"/>
                        </a:rPr>
                        <m:t>4124000</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507487" y="838200"/>
                <a:ext cx="6477000" cy="945708"/>
              </a:xfrm>
              <a:prstGeom prst="rect">
                <a:avLst/>
              </a:prstGeom>
              <a:blipFill rotWithShape="1">
                <a:blip r:embed="rId3"/>
                <a:stretch>
                  <a:fillRect/>
                </a:stretch>
              </a:blipFill>
            </p:spPr>
            <p:txBody>
              <a:bodyPr/>
              <a:lstStyle/>
              <a:p>
                <a:r>
                  <a:rPr lang="ar-IQ">
                    <a:noFill/>
                  </a:rPr>
                  <a:t> </a:t>
                </a:r>
              </a:p>
            </p:txBody>
          </p:sp>
        </mc:Fallback>
      </mc:AlternateContent>
      <p:sp>
        <p:nvSpPr>
          <p:cNvPr id="10" name="عنصر نائب للمحتوى 2"/>
          <p:cNvSpPr txBox="1">
            <a:spLocks/>
          </p:cNvSpPr>
          <p:nvPr/>
        </p:nvSpPr>
        <p:spPr bwMode="auto">
          <a:xfrm>
            <a:off x="484656" y="228600"/>
            <a:ext cx="2819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For single glazing :</a:t>
            </a:r>
            <a:endParaRPr lang="ar-IQ" i="0" dirty="0">
              <a:solidFill>
                <a:srgbClr val="FFFF00"/>
              </a:solidFill>
              <a:latin typeface="Times New Roman" pitchFamily="18" charset="0"/>
              <a:cs typeface="Times New Roman" pitchFamily="18" charset="0"/>
            </a:endParaRPr>
          </a:p>
        </p:txBody>
      </p:sp>
      <p:sp>
        <p:nvSpPr>
          <p:cNvPr id="11" name="عنصر نائب للمحتوى 2"/>
          <p:cNvSpPr txBox="1">
            <a:spLocks/>
          </p:cNvSpPr>
          <p:nvPr/>
        </p:nvSpPr>
        <p:spPr bwMode="auto">
          <a:xfrm>
            <a:off x="507487" y="1993893"/>
            <a:ext cx="2819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For double glazing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2" name="مستطيل 11"/>
              <p:cNvSpPr/>
              <p:nvPr/>
            </p:nvSpPr>
            <p:spPr>
              <a:xfrm>
                <a:off x="512742" y="5867400"/>
                <a:ext cx="7691533"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i="1" smtClean="0">
                              <a:solidFill>
                                <a:srgbClr val="FF0000"/>
                              </a:solidFill>
                              <a:latin typeface="Cambria Math"/>
                              <a:ea typeface="Cambria Math"/>
                            </a:rPr>
                          </m:ctrlPr>
                        </m:sSubPr>
                        <m:e>
                          <m:r>
                            <a:rPr lang="en-US" sz="2000" b="0" i="1" smtClean="0">
                              <a:solidFill>
                                <a:srgbClr val="FF0000"/>
                              </a:solidFill>
                              <a:latin typeface="Cambria Math"/>
                              <a:ea typeface="Cambria Math"/>
                            </a:rPr>
                            <m:t>𝐿</m:t>
                          </m:r>
                        </m:e>
                        <m:sub>
                          <m:r>
                            <a:rPr lang="en-US" sz="2000" b="0" i="1" smtClean="0">
                              <a:solidFill>
                                <a:srgbClr val="FF0000"/>
                              </a:solidFill>
                              <a:latin typeface="Cambria Math"/>
                              <a:ea typeface="Cambria Math"/>
                            </a:rPr>
                            <m:t>𝑡𝑜𝑡</m:t>
                          </m:r>
                        </m:sub>
                      </m:sSub>
                      <m:r>
                        <a:rPr lang="en-US" sz="2000"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𝐶𝐿</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𝐻𝐿</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libri"/>
                          <a:cs typeface="Arial"/>
                        </a:rPr>
                        <m:t>4060493</m:t>
                      </m:r>
                      <m:r>
                        <a:rPr lang="en-US" sz="2000" b="0" i="1" smtClean="0">
                          <a:solidFill>
                            <a:srgbClr val="FF0000"/>
                          </a:solidFill>
                          <a:latin typeface="Cambria Math"/>
                          <a:ea typeface="Calibri"/>
                          <a:cs typeface="Arial"/>
                        </a:rPr>
                        <m:t>+</m:t>
                      </m:r>
                      <m:r>
                        <a:rPr lang="en-US" sz="2000">
                          <a:solidFill>
                            <a:srgbClr val="FF0000"/>
                          </a:solidFill>
                          <a:latin typeface="Cambria Math"/>
                          <a:ea typeface="Calibri"/>
                          <a:cs typeface="Arial"/>
                        </a:rPr>
                        <m:t>38087837</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4</m:t>
                      </m:r>
                      <m:r>
                        <a:rPr lang="en-US" sz="2000" b="0" i="1" smtClean="0">
                          <a:solidFill>
                            <a:srgbClr val="FF0000"/>
                          </a:solidFill>
                          <a:latin typeface="Cambria Math"/>
                          <a:ea typeface="Calibri"/>
                          <a:cs typeface="Arial"/>
                        </a:rPr>
                        <m:t>2148330</m:t>
                      </m:r>
                      <m:r>
                        <a:rPr lang="en-US" sz="2000" b="0" i="1" smtClean="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512742" y="5867400"/>
                <a:ext cx="7691533" cy="574516"/>
              </a:xfrm>
              <a:prstGeom prst="rect">
                <a:avLst/>
              </a:prstGeom>
              <a:blipFill rotWithShape="1">
                <a:blip r:embed="rId4"/>
                <a:stretch>
                  <a:fillRect/>
                </a:stretch>
              </a:blipFill>
            </p:spPr>
            <p:txBody>
              <a:bodyPr/>
              <a:lstStyle/>
              <a:p>
                <a:r>
                  <a:rPr lang="ar-IQ">
                    <a:noFill/>
                  </a:rPr>
                  <a:t> </a:t>
                </a:r>
              </a:p>
            </p:txBody>
          </p:sp>
        </mc:Fallback>
      </mc:AlternateContent>
      <p:sp>
        <p:nvSpPr>
          <p:cNvPr id="13" name="عنصر نائب للمحتوى 2"/>
          <p:cNvSpPr txBox="1">
            <a:spLocks/>
          </p:cNvSpPr>
          <p:nvPr/>
        </p:nvSpPr>
        <p:spPr bwMode="auto">
          <a:xfrm>
            <a:off x="512742" y="5181600"/>
            <a:ext cx="398532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Total load with </a:t>
            </a:r>
            <a:r>
              <a:rPr lang="en-US" i="0" dirty="0">
                <a:solidFill>
                  <a:srgbClr val="FFFF00"/>
                </a:solidFill>
                <a:latin typeface="Times New Roman" pitchFamily="18" charset="0"/>
                <a:cs typeface="Times New Roman" pitchFamily="18" charset="0"/>
              </a:rPr>
              <a:t>double </a:t>
            </a:r>
            <a:r>
              <a:rPr lang="en-US" i="0" dirty="0" smtClean="0">
                <a:solidFill>
                  <a:srgbClr val="FFFF00"/>
                </a:solidFill>
                <a:latin typeface="Times New Roman" pitchFamily="18" charset="0"/>
                <a:cs typeface="Times New Roman" pitchFamily="18" charset="0"/>
              </a:rPr>
              <a:t>glazing:</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4" name="مستطيل 13"/>
              <p:cNvSpPr/>
              <p:nvPr/>
            </p:nvSpPr>
            <p:spPr>
              <a:xfrm>
                <a:off x="533400" y="2622331"/>
                <a:ext cx="6477000" cy="94570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b="0" i="1" smtClean="0">
                          <a:solidFill>
                            <a:srgbClr val="FF0000"/>
                          </a:solidFill>
                          <a:latin typeface="Cambria Math"/>
                          <a:ea typeface="Cambria Math"/>
                          <a:cs typeface="Cambria Math"/>
                        </a:rPr>
                        <m:t>𝐻</m:t>
                      </m:r>
                      <m:r>
                        <a:rPr lang="en-US" sz="2000" smtClean="0">
                          <a:solidFill>
                            <a:srgbClr val="FF0000"/>
                          </a:solidFill>
                          <a:latin typeface="Cambria Math"/>
                          <a:ea typeface="Cambria Math"/>
                          <a:cs typeface="Cambria Math"/>
                        </a:rPr>
                        <m:t>𝐿</m:t>
                      </m:r>
                      <m:r>
                        <a:rPr lang="en-US" sz="2000" smtClean="0">
                          <a:solidFill>
                            <a:srgbClr val="FF0000"/>
                          </a:solidFill>
                          <a:latin typeface="Cambria Math"/>
                          <a:ea typeface="Cambria Math"/>
                          <a:cs typeface="Cambria Math"/>
                        </a:rPr>
                        <m:t>=</m:t>
                      </m:r>
                      <m:r>
                        <a:rPr lang="en-US" sz="2000" smtClean="0">
                          <a:solidFill>
                            <a:srgbClr val="FF0000"/>
                          </a:solidFill>
                          <a:latin typeface="Cambria Math"/>
                          <a:ea typeface="Cambria Math"/>
                          <a:cs typeface="Cambria Math"/>
                        </a:rPr>
                        <m:t>24</m:t>
                      </m:r>
                      <m:f>
                        <m:fPr>
                          <m:ctrlPr>
                            <a:rPr lang="en-US" sz="2000" i="1">
                              <a:solidFill>
                                <a:srgbClr val="FF0000"/>
                              </a:solidFill>
                              <a:latin typeface="Cambria Math"/>
                              <a:ea typeface="Cambria Math"/>
                              <a:cs typeface="Cambria Math"/>
                            </a:rPr>
                          </m:ctrlPr>
                        </m:fPr>
                        <m:num>
                          <m:r>
                            <a:rPr lang="en-US" sz="2000">
                              <a:solidFill>
                                <a:srgbClr val="FF0000"/>
                              </a:solidFill>
                              <a:latin typeface="Cambria Math"/>
                              <a:ea typeface="Cambria Math"/>
                              <a:cs typeface="Cambria Math"/>
                            </a:rPr>
                            <m:t>𝐵𝐿𝐶</m:t>
                          </m:r>
                        </m:num>
                        <m:den>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𝜂</m:t>
                              </m:r>
                            </m:e>
                            <m:sub>
                              <m:r>
                                <a:rPr lang="en-US" sz="2000" b="0" i="1" smtClean="0">
                                  <a:solidFill>
                                    <a:srgbClr val="FF0000"/>
                                  </a:solidFill>
                                  <a:latin typeface="Cambria Math"/>
                                  <a:ea typeface="Cambria Math"/>
                                  <a:cs typeface="Cambria Math"/>
                                </a:rPr>
                                <m:t>h</m:t>
                              </m:r>
                            </m:sub>
                          </m:sSub>
                        </m:den>
                      </m:f>
                      <m:sSub>
                        <m:sSubPr>
                          <m:ctrlPr>
                            <a:rPr lang="en-US" sz="2000" i="1">
                              <a:solidFill>
                                <a:srgbClr val="FF0000"/>
                              </a:solidFill>
                              <a:latin typeface="Cambria Math"/>
                              <a:ea typeface="Cambria Math"/>
                              <a:cs typeface="Cambria Math"/>
                            </a:rPr>
                          </m:ctrlPr>
                        </m:sSubPr>
                        <m:e>
                          <m:r>
                            <a:rPr lang="en-US" sz="2000">
                              <a:solidFill>
                                <a:srgbClr val="FF0000"/>
                              </a:solidFill>
                              <a:latin typeface="Cambria Math"/>
                              <a:ea typeface="Cambria Math"/>
                              <a:cs typeface="Cambria Math"/>
                            </a:rPr>
                            <m:t>𝐻𝐷𝐷</m:t>
                          </m:r>
                        </m:e>
                        <m:sub>
                          <m:r>
                            <a:rPr lang="en-US" sz="2000">
                              <a:solidFill>
                                <a:srgbClr val="FF0000"/>
                              </a:solidFill>
                              <a:latin typeface="Cambria Math"/>
                              <a:ea typeface="Cambria Math"/>
                              <a:cs typeface="Cambria Math"/>
                            </a:rPr>
                            <m:t>𝑎</m:t>
                          </m:r>
                        </m:sub>
                      </m:sSub>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24</m:t>
                      </m:r>
                      <m:f>
                        <m:fPr>
                          <m:ctrlPr>
                            <a:rPr lang="en-US" sz="2000" i="1" smtClean="0">
                              <a:solidFill>
                                <a:srgbClr val="FF0000"/>
                              </a:solidFill>
                              <a:latin typeface="Cambria Math"/>
                              <a:ea typeface="Calibri"/>
                              <a:cs typeface="Arial"/>
                            </a:rPr>
                          </m:ctrlPr>
                        </m:fPr>
                        <m:num>
                          <m:r>
                            <a:rPr lang="en-US" sz="2000" b="0" i="1" smtClean="0">
                              <a:solidFill>
                                <a:srgbClr val="FF0000"/>
                              </a:solidFill>
                              <a:latin typeface="Cambria Math"/>
                              <a:ea typeface="Calibri"/>
                              <a:cs typeface="Arial"/>
                            </a:rPr>
                            <m:t>431</m:t>
                          </m:r>
                          <m:r>
                            <a:rPr lang="en-US" sz="2000" b="0" i="1" smtClean="0">
                              <a:solidFill>
                                <a:srgbClr val="FF0000"/>
                              </a:solidFill>
                              <a:latin typeface="Cambria Math"/>
                              <a:ea typeface="Calibri"/>
                              <a:cs typeface="Arial"/>
                            </a:rPr>
                            <m:t>.</m:t>
                          </m:r>
                          <m:r>
                            <a:rPr lang="en-US" sz="2000" b="0" i="1" smtClean="0">
                              <a:solidFill>
                                <a:srgbClr val="FF0000"/>
                              </a:solidFill>
                              <a:latin typeface="Cambria Math"/>
                              <a:ea typeface="Calibri"/>
                              <a:cs typeface="Arial"/>
                            </a:rPr>
                            <m:t>6</m:t>
                          </m:r>
                        </m:num>
                        <m:den>
                          <m:r>
                            <a:rPr lang="en-US" sz="2000" b="0" i="1" smtClean="0">
                              <a:solidFill>
                                <a:srgbClr val="FF0000"/>
                              </a:solidFill>
                              <a:latin typeface="Cambria Math"/>
                              <a:ea typeface="Calibri"/>
                              <a:cs typeface="Arial"/>
                            </a:rPr>
                            <m:t>1</m:t>
                          </m:r>
                        </m:den>
                      </m:f>
                      <m:r>
                        <a:rPr lang="en-US" sz="2000">
                          <a:solidFill>
                            <a:srgbClr val="FF0000"/>
                          </a:solidFill>
                          <a:latin typeface="Cambria Math"/>
                          <a:ea typeface="Calibri"/>
                          <a:cs typeface="Arial"/>
                        </a:rPr>
                        <m:t>3677</m:t>
                      </m:r>
                      <m:r>
                        <a:rPr lang="en-US" sz="2000">
                          <a:solidFill>
                            <a:srgbClr val="FF0000"/>
                          </a:solidFill>
                          <a:latin typeface="Cambria Math"/>
                          <a:ea typeface="Calibri"/>
                          <a:cs typeface="Arial"/>
                        </a:rPr>
                        <m:t>=</m:t>
                      </m:r>
                      <m:r>
                        <a:rPr lang="en-US" sz="2000" i="1" smtClean="0">
                          <a:solidFill>
                            <a:srgbClr val="FF0000"/>
                          </a:solidFill>
                          <a:latin typeface="Cambria Math"/>
                          <a:ea typeface="Calibri"/>
                          <a:cs typeface="Arial"/>
                        </a:rPr>
                        <m:t>3</m:t>
                      </m:r>
                      <m:r>
                        <a:rPr lang="en-US" sz="2000" b="0" i="1" smtClean="0">
                          <a:solidFill>
                            <a:srgbClr val="FF0000"/>
                          </a:solidFill>
                          <a:latin typeface="Cambria Math"/>
                          <a:ea typeface="Calibri"/>
                          <a:cs typeface="Arial"/>
                        </a:rPr>
                        <m:t>8087837</m:t>
                      </m:r>
                      <m:r>
                        <a:rPr lang="en-US" sz="2000">
                          <a:solidFill>
                            <a:srgbClr val="FF0000"/>
                          </a:solidFill>
                          <a:latin typeface="Cambria Math"/>
                          <a:ea typeface="Calibri"/>
                          <a:cs typeface="Arial"/>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r>
                        <a:rPr lang="en-US" sz="2000">
                          <a:solidFill>
                            <a:srgbClr val="FF0000"/>
                          </a:solidFill>
                          <a:latin typeface="Cambria Math"/>
                          <a:ea typeface="Calibri"/>
                          <a:cs typeface="Arial"/>
                        </a:rPr>
                        <m:t> </m:t>
                      </m:r>
                    </m:oMath>
                  </m:oMathPara>
                </a14:m>
                <a:endParaRPr lang="en-US" sz="1400" dirty="0">
                  <a:solidFill>
                    <a:srgbClr val="FF0000"/>
                  </a:solidFill>
                  <a:effectLst/>
                  <a:latin typeface="Calibri"/>
                  <a:ea typeface="Calibri"/>
                  <a:cs typeface="Arial"/>
                </a:endParaRPr>
              </a:p>
            </p:txBody>
          </p:sp>
        </mc:Choice>
        <mc:Fallback xmlns="">
          <p:sp>
            <p:nvSpPr>
              <p:cNvPr id="14" name="مستطيل 13"/>
              <p:cNvSpPr>
                <a:spLocks noRot="1" noChangeAspect="1" noMove="1" noResize="1" noEditPoints="1" noAdjustHandles="1" noChangeArrowheads="1" noChangeShapeType="1" noTextEdit="1"/>
              </p:cNvSpPr>
              <p:nvPr/>
            </p:nvSpPr>
            <p:spPr>
              <a:xfrm>
                <a:off x="533400" y="2622331"/>
                <a:ext cx="6477000" cy="945708"/>
              </a:xfrm>
              <a:prstGeom prst="rect">
                <a:avLst/>
              </a:prstGeom>
              <a:blipFill rotWithShape="1">
                <a:blip r:embed="rId5"/>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85701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10" grpId="0"/>
      <p:bldP spid="11" grpId="0"/>
      <p:bldP spid="12" grpId="0" animBg="1"/>
      <p:bldP spid="13" grpId="0"/>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381000" y="457200"/>
            <a:ext cx="822493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thermal load saving due use double glazing windows is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مستطيل 4"/>
              <p:cNvSpPr/>
              <p:nvPr/>
            </p:nvSpPr>
            <p:spPr>
              <a:xfrm>
                <a:off x="436183" y="1143000"/>
                <a:ext cx="5655154" cy="57451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sz="2000" i="1" smtClean="0">
                          <a:solidFill>
                            <a:srgbClr val="FF0000"/>
                          </a:solidFill>
                          <a:latin typeface="Cambria Math"/>
                          <a:ea typeface="Cambria Math"/>
                          <a:cs typeface="Arial"/>
                        </a:rPr>
                        <m:t>∆</m:t>
                      </m:r>
                      <m:r>
                        <a:rPr lang="en-US" sz="2000" b="0" i="1" smtClean="0">
                          <a:solidFill>
                            <a:srgbClr val="FF0000"/>
                          </a:solidFill>
                          <a:latin typeface="Cambria Math"/>
                          <a:ea typeface="Cambria Math"/>
                          <a:cs typeface="Arial"/>
                        </a:rPr>
                        <m:t>𝐿</m:t>
                      </m:r>
                      <m:r>
                        <a:rPr lang="en-US" sz="2000">
                          <a:solidFill>
                            <a:srgbClr val="FF0000"/>
                          </a:solidFill>
                          <a:latin typeface="Cambria Math"/>
                          <a:ea typeface="Cambria Math"/>
                          <a:cs typeface="Cambria Math"/>
                        </a:rPr>
                        <m:t>=</m:t>
                      </m:r>
                      <m:r>
                        <a:rPr lang="en-US" sz="2000">
                          <a:solidFill>
                            <a:srgbClr val="FF0000"/>
                          </a:solidFill>
                          <a:latin typeface="Cambria Math"/>
                          <a:ea typeface="Calibri"/>
                          <a:cs typeface="Arial"/>
                        </a:rPr>
                        <m:t>48828000</m:t>
                      </m:r>
                      <m:r>
                        <a:rPr lang="en-US" sz="2000" b="0" i="1" smtClean="0">
                          <a:solidFill>
                            <a:srgbClr val="FF0000"/>
                          </a:solidFill>
                          <a:latin typeface="Cambria Math"/>
                          <a:ea typeface="Cambria Math"/>
                          <a:cs typeface="Cambria Math"/>
                        </a:rPr>
                        <m:t>−</m:t>
                      </m:r>
                      <m:r>
                        <a:rPr lang="en-US" sz="2000">
                          <a:solidFill>
                            <a:srgbClr val="FF0000"/>
                          </a:solidFill>
                          <a:latin typeface="Cambria Math"/>
                          <a:ea typeface="Cambria Math"/>
                          <a:cs typeface="Cambria Math"/>
                        </a:rPr>
                        <m:t>42148330</m:t>
                      </m:r>
                      <m:r>
                        <a:rPr lang="en-US" sz="2000" b="0" i="1" smtClean="0">
                          <a:solidFill>
                            <a:srgbClr val="FF0000"/>
                          </a:solidFill>
                          <a:latin typeface="Cambria Math"/>
                          <a:ea typeface="Cambria Math"/>
                          <a:cs typeface="Cambria Math"/>
                        </a:rPr>
                        <m:t>=</m:t>
                      </m:r>
                      <m:r>
                        <a:rPr lang="en-US" sz="2000" b="0" i="1" smtClean="0">
                          <a:solidFill>
                            <a:srgbClr val="FF0000"/>
                          </a:solidFill>
                          <a:latin typeface="Cambria Math"/>
                          <a:ea typeface="Cambria Math"/>
                          <a:cs typeface="Cambria Math"/>
                        </a:rPr>
                        <m:t>6679670</m:t>
                      </m:r>
                      <m:r>
                        <a:rPr lang="en-US" sz="2000" b="0" i="1" smtClean="0">
                          <a:solidFill>
                            <a:srgbClr val="FF0000"/>
                          </a:solidFill>
                          <a:latin typeface="Cambria Math"/>
                          <a:ea typeface="Cambria Math"/>
                          <a:cs typeface="Cambria Math"/>
                        </a:rPr>
                        <m:t> </m:t>
                      </m:r>
                      <m:r>
                        <a:rPr lang="en-US" sz="2000">
                          <a:solidFill>
                            <a:srgbClr val="FF0000"/>
                          </a:solidFill>
                          <a:latin typeface="Cambria Math"/>
                          <a:ea typeface="Calibri"/>
                          <a:cs typeface="Arial"/>
                        </a:rPr>
                        <m:t>𝑊</m:t>
                      </m:r>
                      <m:r>
                        <a:rPr lang="en-US" sz="2000">
                          <a:solidFill>
                            <a:srgbClr val="FF0000"/>
                          </a:solidFill>
                          <a:latin typeface="Cambria Math"/>
                          <a:ea typeface="Calibri"/>
                          <a:cs typeface="Arial"/>
                        </a:rPr>
                        <m:t>.</m:t>
                      </m:r>
                      <m:r>
                        <a:rPr lang="en-US" sz="2000">
                          <a:solidFill>
                            <a:srgbClr val="FF0000"/>
                          </a:solidFill>
                          <a:latin typeface="Cambria Math"/>
                          <a:ea typeface="Calibri"/>
                          <a:cs typeface="Arial"/>
                        </a:rPr>
                        <m:t>h</m:t>
                      </m:r>
                      <m:r>
                        <a:rPr lang="en-US" sz="2000">
                          <a:solidFill>
                            <a:srgbClr val="FF0000"/>
                          </a:solidFill>
                          <a:latin typeface="Cambria Math"/>
                          <a:ea typeface="Calibri"/>
                          <a:cs typeface="Arial"/>
                        </a:rPr>
                        <m:t>𝑟</m:t>
                      </m:r>
                    </m:oMath>
                  </m:oMathPara>
                </a14:m>
                <a:endParaRPr lang="en-US" sz="14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36183" y="1143000"/>
                <a:ext cx="5655154" cy="574516"/>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39738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txBox="1">
            <a:spLocks/>
          </p:cNvSpPr>
          <p:nvPr/>
        </p:nvSpPr>
        <p:spPr bwMode="auto">
          <a:xfrm>
            <a:off x="539087" y="381000"/>
            <a:ext cx="8229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4-Provides fire protection to equipment</a:t>
            </a:r>
          </a:p>
          <a:p>
            <a:pPr marL="0" indent="0" algn="justLow">
              <a:buNone/>
            </a:pPr>
            <a:r>
              <a:rPr lang="en-US" i="0" dirty="0">
                <a:solidFill>
                  <a:srgbClr val="FFFF00"/>
                </a:solidFill>
                <a:latin typeface="Times New Roman" pitchFamily="18" charset="0"/>
                <a:cs typeface="Times New Roman" pitchFamily="18" charset="0"/>
              </a:rPr>
              <a:t>5-Absorbs vibration</a:t>
            </a:r>
          </a:p>
        </p:txBody>
      </p:sp>
    </p:spTree>
    <p:extLst>
      <p:ext uri="{BB962C8B-B14F-4D97-AF65-F5344CB8AC3E}">
        <p14:creationId xmlns:p14="http://schemas.microsoft.com/office/powerpoint/2010/main" val="369026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67091"/>
            <a:ext cx="28194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3- </a:t>
            </a:r>
            <a:r>
              <a:rPr lang="en-US" sz="2000" i="0" kern="0" dirty="0">
                <a:solidFill>
                  <a:sysClr val="windowText" lastClr="000000"/>
                </a:solidFill>
              </a:rPr>
              <a:t>Types and Application</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39087" y="914400"/>
            <a:ext cx="8229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 Insulation can be classified into three groups according to the temperature ranges for which they are used.</a:t>
            </a:r>
          </a:p>
          <a:p>
            <a:pPr marL="0" indent="0" algn="justLow">
              <a:buNone/>
            </a:pPr>
            <a:r>
              <a:rPr lang="en-US" i="0" dirty="0">
                <a:solidFill>
                  <a:srgbClr val="FF0000"/>
                </a:solidFill>
                <a:latin typeface="Times New Roman" pitchFamily="18" charset="0"/>
                <a:cs typeface="Times New Roman" pitchFamily="18" charset="0"/>
              </a:rPr>
              <a:t>Low Temperature Insulations (up to 90 °C)</a:t>
            </a:r>
          </a:p>
          <a:p>
            <a:pPr marL="0" indent="0" algn="justLow">
              <a:buNone/>
            </a:pPr>
            <a:r>
              <a:rPr lang="en-US" i="0" dirty="0">
                <a:solidFill>
                  <a:srgbClr val="FFFF00"/>
                </a:solidFill>
                <a:latin typeface="Times New Roman" pitchFamily="18" charset="0"/>
                <a:cs typeface="Times New Roman" pitchFamily="18" charset="0"/>
              </a:rPr>
              <a:t>This range covers insulating materials for refrigerators, cold and hot water systems, </a:t>
            </a:r>
            <a:r>
              <a:rPr lang="en-US" i="0" dirty="0" smtClean="0">
                <a:solidFill>
                  <a:srgbClr val="FFFF00"/>
                </a:solidFill>
                <a:latin typeface="Times New Roman" pitchFamily="18" charset="0"/>
                <a:cs typeface="Times New Roman" pitchFamily="18" charset="0"/>
              </a:rPr>
              <a:t>storage tanks</a:t>
            </a:r>
            <a:r>
              <a:rPr lang="en-US" i="0" dirty="0">
                <a:solidFill>
                  <a:srgbClr val="FFFF00"/>
                </a:solidFill>
                <a:latin typeface="Times New Roman" pitchFamily="18" charset="0"/>
                <a:cs typeface="Times New Roman" pitchFamily="18" charset="0"/>
              </a:rPr>
              <a:t>, etc. The commonly used materials are Cork, Wood, 85% magnesia, Mineral </a:t>
            </a:r>
            <a:r>
              <a:rPr lang="en-US" i="0" dirty="0" smtClean="0">
                <a:solidFill>
                  <a:srgbClr val="FFFF00"/>
                </a:solidFill>
                <a:latin typeface="Times New Roman" pitchFamily="18" charset="0"/>
                <a:cs typeface="Times New Roman" pitchFamily="18" charset="0"/>
              </a:rPr>
              <a:t>Fibers, Polyurethane </a:t>
            </a:r>
            <a:r>
              <a:rPr lang="en-US" i="0" dirty="0">
                <a:solidFill>
                  <a:srgbClr val="FFFF00"/>
                </a:solidFill>
                <a:latin typeface="Times New Roman" pitchFamily="18" charset="0"/>
                <a:cs typeface="Times New Roman" pitchFamily="18" charset="0"/>
              </a:rPr>
              <a:t>and expanded Polystyrene, etc</a:t>
            </a:r>
            <a:r>
              <a:rPr lang="en-US" i="0" dirty="0" smtClean="0">
                <a:solidFill>
                  <a:srgbClr val="FFFF00"/>
                </a:solidFill>
                <a:latin typeface="Times New Roman" pitchFamily="18" charset="0"/>
                <a:cs typeface="Times New Roman" pitchFamily="18" charset="0"/>
              </a:rPr>
              <a:t>.</a:t>
            </a:r>
            <a:endParaRPr lang="en-US" i="0" dirty="0">
              <a:solidFill>
                <a:srgbClr val="FFFF00"/>
              </a:solidFill>
              <a:latin typeface="Times New Roman" pitchFamily="18" charset="0"/>
              <a:cs typeface="Times New Roman" pitchFamily="18" charset="0"/>
            </a:endParaRPr>
          </a:p>
        </p:txBody>
      </p:sp>
      <p:pic>
        <p:nvPicPr>
          <p:cNvPr id="7" name="Picture 2" descr="C:\Users\kasper\Desktop\New folder (11)\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6732" y="3875103"/>
            <a:ext cx="3426868" cy="2280426"/>
          </a:xfrm>
          <a:prstGeom prst="rect">
            <a:avLst/>
          </a:prstGeom>
          <a:noFill/>
          <a:extLst>
            <a:ext uri="{909E8E84-426E-40DD-AFC4-6F175D3DCCD1}">
              <a14:hiddenFill xmlns:a14="http://schemas.microsoft.com/office/drawing/2010/main">
                <a:solidFill>
                  <a:srgbClr val="FFFFFF"/>
                </a:solidFill>
              </a14:hiddenFill>
            </a:ext>
          </a:extLst>
        </p:spPr>
      </p:pic>
      <p:sp>
        <p:nvSpPr>
          <p:cNvPr id="8" name="عنصر نائب للمحتوى 2"/>
          <p:cNvSpPr txBox="1">
            <a:spLocks/>
          </p:cNvSpPr>
          <p:nvPr/>
        </p:nvSpPr>
        <p:spPr bwMode="auto">
          <a:xfrm>
            <a:off x="2640229" y="6155529"/>
            <a:ext cx="3684371" cy="473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000" i="0" dirty="0">
                <a:solidFill>
                  <a:srgbClr val="FF9900"/>
                </a:solidFill>
                <a:latin typeface="Times New Roman" pitchFamily="18" charset="0"/>
                <a:cs typeface="Times New Roman" pitchFamily="18" charset="0"/>
              </a:rPr>
              <a:t>Mineral Fibers Wall Insulation</a:t>
            </a:r>
            <a:endParaRPr lang="ar-IQ" sz="2000" i="0" dirty="0">
              <a:solidFill>
                <a:srgbClr val="FF9900"/>
              </a:solidFill>
              <a:latin typeface="Times New Roman" pitchFamily="18" charset="0"/>
              <a:cs typeface="Times New Roman" pitchFamily="18" charset="0"/>
            </a:endParaRPr>
          </a:p>
        </p:txBody>
      </p:sp>
    </p:spTree>
    <p:extLst>
      <p:ext uri="{BB962C8B-B14F-4D97-AF65-F5344CB8AC3E}">
        <p14:creationId xmlns:p14="http://schemas.microsoft.com/office/powerpoint/2010/main" val="264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04928" y="381000"/>
            <a:ext cx="8229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0000"/>
                </a:solidFill>
                <a:latin typeface="Times New Roman" pitchFamily="18" charset="0"/>
                <a:cs typeface="Times New Roman" pitchFamily="18" charset="0"/>
              </a:rPr>
              <a:t>Medium </a:t>
            </a:r>
            <a:r>
              <a:rPr lang="en-US" i="0" dirty="0">
                <a:solidFill>
                  <a:srgbClr val="FF0000"/>
                </a:solidFill>
                <a:latin typeface="Times New Roman" pitchFamily="18" charset="0"/>
                <a:cs typeface="Times New Roman" pitchFamily="18" charset="0"/>
              </a:rPr>
              <a:t>Temperature Insulations (90 – 325 °C)</a:t>
            </a:r>
          </a:p>
          <a:p>
            <a:pPr marL="0" indent="0" algn="justLow">
              <a:buNone/>
            </a:pPr>
            <a:r>
              <a:rPr lang="en-US" i="0" dirty="0">
                <a:solidFill>
                  <a:srgbClr val="FFFF00"/>
                </a:solidFill>
                <a:latin typeface="Times New Roman" pitchFamily="18" charset="0"/>
                <a:cs typeface="Times New Roman" pitchFamily="18" charset="0"/>
              </a:rPr>
              <a:t>Insulators in this range are used in low temperature, heating and steam raising equipment, steam lines, flue ducts etc. The types of materials used in this temperatures range include 85% Magnesia, Asbestos, Calcium Silicate and Mineral Fibers etc</a:t>
            </a:r>
            <a:r>
              <a:rPr lang="en-US" i="0" dirty="0" smtClean="0">
                <a:solidFill>
                  <a:srgbClr val="FFFF00"/>
                </a:solidFill>
                <a:latin typeface="Times New Roman" pitchFamily="18" charset="0"/>
                <a:cs typeface="Times New Roman" pitchFamily="18" charset="0"/>
              </a:rPr>
              <a:t>.</a:t>
            </a:r>
            <a:endParaRPr lang="ar-IQ" i="0" dirty="0">
              <a:solidFill>
                <a:srgbClr val="FFFF00"/>
              </a:solidFill>
              <a:latin typeface="Times New Roman" pitchFamily="18" charset="0"/>
              <a:cs typeface="Times New Roman" pitchFamily="18" charset="0"/>
            </a:endParaRPr>
          </a:p>
        </p:txBody>
      </p:sp>
      <p:pic>
        <p:nvPicPr>
          <p:cNvPr id="6" name="Picture 3" descr="C:\Users\kasper\Desktop\New folder (11)\HLB1Jj.nUVzqK1RjSZFoq6zfcXXaG.jpg_350x350.jpg"/>
          <p:cNvPicPr>
            <a:picLocks noChangeAspect="1" noChangeArrowheads="1"/>
          </p:cNvPicPr>
          <p:nvPr/>
        </p:nvPicPr>
        <p:blipFill rotWithShape="1">
          <a:blip r:embed="rId2">
            <a:extLst>
              <a:ext uri="{28A0092B-C50C-407E-A947-70E740481C1C}">
                <a14:useLocalDpi xmlns:a14="http://schemas.microsoft.com/office/drawing/2010/main" val="0"/>
              </a:ext>
            </a:extLst>
          </a:blip>
          <a:srcRect b="22929"/>
          <a:stretch/>
        </p:blipFill>
        <p:spPr bwMode="auto">
          <a:xfrm>
            <a:off x="2438400" y="2652164"/>
            <a:ext cx="3505200" cy="2307848"/>
          </a:xfrm>
          <a:prstGeom prst="rect">
            <a:avLst/>
          </a:prstGeom>
          <a:noFill/>
          <a:extLst>
            <a:ext uri="{909E8E84-426E-40DD-AFC4-6F175D3DCCD1}">
              <a14:hiddenFill xmlns:a14="http://schemas.microsoft.com/office/drawing/2010/main">
                <a:solidFill>
                  <a:srgbClr val="FFFFFF"/>
                </a:solidFill>
              </a14:hiddenFill>
            </a:ext>
          </a:extLst>
        </p:spPr>
      </p:pic>
      <p:sp>
        <p:nvSpPr>
          <p:cNvPr id="7" name="عنصر نائب للمحتوى 2"/>
          <p:cNvSpPr txBox="1">
            <a:spLocks/>
          </p:cNvSpPr>
          <p:nvPr/>
        </p:nvSpPr>
        <p:spPr bwMode="auto">
          <a:xfrm>
            <a:off x="3452812" y="4960012"/>
            <a:ext cx="1957388" cy="696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000" i="0" dirty="0">
                <a:solidFill>
                  <a:srgbClr val="FF9900"/>
                </a:solidFill>
                <a:latin typeface="Times New Roman" pitchFamily="18" charset="0"/>
                <a:cs typeface="Times New Roman" pitchFamily="18" charset="0"/>
              </a:rPr>
              <a:t>Polyurethane</a:t>
            </a:r>
            <a:endParaRPr lang="ar-IQ" sz="2000" i="0" dirty="0">
              <a:solidFill>
                <a:srgbClr val="FF9900"/>
              </a:solidFill>
              <a:latin typeface="Times New Roman" pitchFamily="18" charset="0"/>
              <a:cs typeface="Times New Roman" pitchFamily="18" charset="0"/>
            </a:endParaRPr>
          </a:p>
        </p:txBody>
      </p:sp>
    </p:spTree>
    <p:extLst>
      <p:ext uri="{BB962C8B-B14F-4D97-AF65-F5344CB8AC3E}">
        <p14:creationId xmlns:p14="http://schemas.microsoft.com/office/powerpoint/2010/main" val="251273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39087" y="304800"/>
            <a:ext cx="8229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0000"/>
                </a:solidFill>
                <a:latin typeface="Times New Roman" pitchFamily="18" charset="0"/>
                <a:cs typeface="Times New Roman" pitchFamily="18" charset="0"/>
              </a:rPr>
              <a:t>High </a:t>
            </a:r>
            <a:r>
              <a:rPr lang="en-US" i="0" dirty="0">
                <a:solidFill>
                  <a:srgbClr val="FF0000"/>
                </a:solidFill>
                <a:latin typeface="Times New Roman" pitchFamily="18" charset="0"/>
                <a:cs typeface="Times New Roman" pitchFamily="18" charset="0"/>
              </a:rPr>
              <a:t>Temperature Insulations (325 °C – above)</a:t>
            </a:r>
          </a:p>
          <a:p>
            <a:pPr marL="0" indent="0" algn="justLow">
              <a:buNone/>
            </a:pPr>
            <a:r>
              <a:rPr lang="en-US" i="0" dirty="0">
                <a:solidFill>
                  <a:srgbClr val="FFFF00"/>
                </a:solidFill>
                <a:latin typeface="Times New Roman" pitchFamily="18" charset="0"/>
                <a:cs typeface="Times New Roman" pitchFamily="18" charset="0"/>
              </a:rPr>
              <a:t>Typical uses of such materials are super heated steam system, oven dryer and furnaces etc. The most extensively used materials in this range are Asbestos, Calcium Silicate, Mineral </a:t>
            </a:r>
            <a:r>
              <a:rPr lang="en-US" i="0" dirty="0" err="1">
                <a:solidFill>
                  <a:srgbClr val="FFFF00"/>
                </a:solidFill>
                <a:latin typeface="Times New Roman" pitchFamily="18" charset="0"/>
                <a:cs typeface="Times New Roman" pitchFamily="18" charset="0"/>
              </a:rPr>
              <a:t>Fibre</a:t>
            </a:r>
            <a:r>
              <a:rPr lang="en-US" i="0" dirty="0">
                <a:solidFill>
                  <a:srgbClr val="FFFF00"/>
                </a:solidFill>
                <a:latin typeface="Times New Roman" pitchFamily="18" charset="0"/>
                <a:cs typeface="Times New Roman" pitchFamily="18" charset="0"/>
              </a:rPr>
              <a:t>, Mica and Vermiculite based insulation, Fireclay or Silica based insulation and Ceramic </a:t>
            </a:r>
            <a:r>
              <a:rPr lang="en-US" i="0" dirty="0" err="1">
                <a:solidFill>
                  <a:srgbClr val="FFFF00"/>
                </a:solidFill>
                <a:latin typeface="Times New Roman" pitchFamily="18" charset="0"/>
                <a:cs typeface="Times New Roman" pitchFamily="18" charset="0"/>
              </a:rPr>
              <a:t>Fibre</a:t>
            </a:r>
            <a:r>
              <a:rPr lang="en-US" i="0" dirty="0">
                <a:solidFill>
                  <a:srgbClr val="FFFF00"/>
                </a:solidFill>
                <a:latin typeface="Times New Roman" pitchFamily="18" charset="0"/>
                <a:cs typeface="Times New Roman" pitchFamily="18" charset="0"/>
              </a:rPr>
              <a:t>.</a:t>
            </a:r>
          </a:p>
          <a:p>
            <a:pPr marL="0" indent="0" algn="justLow">
              <a:buNone/>
            </a:pPr>
            <a:r>
              <a:rPr lang="en-US" i="0" dirty="0" smtClean="0">
                <a:solidFill>
                  <a:srgbClr val="FFFF00"/>
                </a:solidFill>
                <a:latin typeface="Times New Roman" pitchFamily="18" charset="0"/>
                <a:cs typeface="Times New Roman" pitchFamily="18" charset="0"/>
              </a:rPr>
              <a:t> </a:t>
            </a:r>
            <a:endParaRPr lang="ar-IQ" i="0" dirty="0">
              <a:solidFill>
                <a:srgbClr val="FFFF00"/>
              </a:solidFill>
              <a:latin typeface="Times New Roman" pitchFamily="18" charset="0"/>
              <a:cs typeface="Times New Roman" pitchFamily="18" charset="0"/>
            </a:endParaRPr>
          </a:p>
        </p:txBody>
      </p:sp>
      <p:pic>
        <p:nvPicPr>
          <p:cNvPr id="3" name="Picture 5" descr="C:\Users\kasper\Desktop\New folder (11)\GettyImages-183050592-58e189bc3df78c5162ee322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2572" y="3018025"/>
            <a:ext cx="3124200" cy="2343566"/>
          </a:xfrm>
          <a:prstGeom prst="rect">
            <a:avLst/>
          </a:prstGeom>
          <a:noFill/>
          <a:extLst>
            <a:ext uri="{909E8E84-426E-40DD-AFC4-6F175D3DCCD1}">
              <a14:hiddenFill xmlns:a14="http://schemas.microsoft.com/office/drawing/2010/main">
                <a:solidFill>
                  <a:srgbClr val="FFFFFF"/>
                </a:solidFill>
              </a14:hiddenFill>
            </a:ext>
          </a:extLst>
        </p:spPr>
      </p:pic>
      <p:sp>
        <p:nvSpPr>
          <p:cNvPr id="4" name="عنصر نائب للمحتوى 2"/>
          <p:cNvSpPr txBox="1">
            <a:spLocks/>
          </p:cNvSpPr>
          <p:nvPr/>
        </p:nvSpPr>
        <p:spPr bwMode="auto">
          <a:xfrm>
            <a:off x="3048796" y="5374731"/>
            <a:ext cx="2651751" cy="575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000" i="0" dirty="0" smtClean="0">
                <a:solidFill>
                  <a:srgbClr val="FF9900"/>
                </a:solidFill>
                <a:latin typeface="Times New Roman" pitchFamily="18" charset="0"/>
                <a:cs typeface="Times New Roman" pitchFamily="18" charset="0"/>
              </a:rPr>
              <a:t>Expanded </a:t>
            </a:r>
            <a:r>
              <a:rPr lang="en-US" sz="2000" i="0" dirty="0">
                <a:solidFill>
                  <a:srgbClr val="FF9900"/>
                </a:solidFill>
                <a:latin typeface="Times New Roman" pitchFamily="18" charset="0"/>
                <a:cs typeface="Times New Roman" pitchFamily="18" charset="0"/>
              </a:rPr>
              <a:t>Polystyrene</a:t>
            </a:r>
            <a:endParaRPr lang="ar-IQ" sz="2000" i="0" dirty="0">
              <a:solidFill>
                <a:srgbClr val="FF9900"/>
              </a:solidFill>
              <a:latin typeface="Times New Roman" pitchFamily="18" charset="0"/>
              <a:cs typeface="Times New Roman" pitchFamily="18" charset="0"/>
            </a:endParaRPr>
          </a:p>
        </p:txBody>
      </p:sp>
    </p:spTree>
    <p:extLst>
      <p:ext uri="{BB962C8B-B14F-4D97-AF65-F5344CB8AC3E}">
        <p14:creationId xmlns:p14="http://schemas.microsoft.com/office/powerpoint/2010/main" val="383638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367091"/>
            <a:ext cx="33528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4- </a:t>
            </a:r>
            <a:r>
              <a:rPr lang="en-US" sz="2000" i="0" kern="0" dirty="0">
                <a:solidFill>
                  <a:sysClr val="windowText" lastClr="000000"/>
                </a:solidFill>
              </a:rPr>
              <a:t>Insulation material</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39087" y="990600"/>
            <a:ext cx="82296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Insulation materials can also be classified into organic and inorganic types. Organic insulations are based on hydrocarbon polymers, which can be expanded to obtain high void structures</a:t>
            </a:r>
          </a:p>
          <a:p>
            <a:pPr marL="0" indent="0" algn="justLow">
              <a:buNone/>
            </a:pPr>
            <a:r>
              <a:rPr lang="en-US" i="0" dirty="0">
                <a:solidFill>
                  <a:srgbClr val="FF0000"/>
                </a:solidFill>
                <a:latin typeface="Times New Roman" pitchFamily="18" charset="0"/>
                <a:cs typeface="Times New Roman" pitchFamily="18" charset="0"/>
              </a:rPr>
              <a:t>Example</a:t>
            </a:r>
            <a:r>
              <a:rPr lang="en-US" i="0" dirty="0">
                <a:solidFill>
                  <a:srgbClr val="FFFF00"/>
                </a:solidFill>
                <a:latin typeface="Times New Roman" pitchFamily="18" charset="0"/>
                <a:cs typeface="Times New Roman" pitchFamily="18" charset="0"/>
              </a:rPr>
              <a:t>: </a:t>
            </a:r>
            <a:r>
              <a:rPr lang="en-US" i="0" dirty="0" err="1">
                <a:solidFill>
                  <a:srgbClr val="FFFF00"/>
                </a:solidFill>
                <a:latin typeface="Times New Roman" pitchFamily="18" charset="0"/>
                <a:cs typeface="Times New Roman" pitchFamily="18" charset="0"/>
              </a:rPr>
              <a:t>Thermocol</a:t>
            </a:r>
            <a:r>
              <a:rPr lang="en-US" i="0" dirty="0">
                <a:solidFill>
                  <a:srgbClr val="FFFF00"/>
                </a:solidFill>
                <a:latin typeface="Times New Roman" pitchFamily="18" charset="0"/>
                <a:cs typeface="Times New Roman" pitchFamily="18" charset="0"/>
              </a:rPr>
              <a:t> (Expanded Polystyrene) and Poly Urethane </a:t>
            </a:r>
            <a:r>
              <a:rPr lang="en-US" i="0" dirty="0" smtClean="0">
                <a:solidFill>
                  <a:srgbClr val="FFFF00"/>
                </a:solidFill>
                <a:latin typeface="Times New Roman" pitchFamily="18" charset="0"/>
                <a:cs typeface="Times New Roman" pitchFamily="18" charset="0"/>
              </a:rPr>
              <a:t>Form (</a:t>
            </a:r>
            <a:r>
              <a:rPr lang="en-US" i="0" dirty="0">
                <a:solidFill>
                  <a:srgbClr val="FFFF00"/>
                </a:solidFill>
                <a:latin typeface="Times New Roman" pitchFamily="18" charset="0"/>
                <a:cs typeface="Times New Roman" pitchFamily="18" charset="0"/>
              </a:rPr>
              <a:t>PUF).</a:t>
            </a:r>
          </a:p>
          <a:p>
            <a:pPr marL="0" indent="0" algn="justLow">
              <a:buNone/>
            </a:pPr>
            <a:r>
              <a:rPr lang="en-US" i="0" dirty="0">
                <a:solidFill>
                  <a:srgbClr val="FFFF00"/>
                </a:solidFill>
                <a:latin typeface="Times New Roman" pitchFamily="18" charset="0"/>
                <a:cs typeface="Times New Roman" pitchFamily="18" charset="0"/>
              </a:rPr>
              <a:t>Inorganic insulation is based on Siliceous/Aluminous/Calcium materials in fibrous, granular or powder forms.</a:t>
            </a:r>
          </a:p>
          <a:p>
            <a:pPr marL="0" indent="0" algn="justLow">
              <a:buNone/>
            </a:pPr>
            <a:r>
              <a:rPr lang="en-US" i="0" dirty="0">
                <a:solidFill>
                  <a:srgbClr val="FF0000"/>
                </a:solidFill>
                <a:latin typeface="Times New Roman" pitchFamily="18" charset="0"/>
                <a:cs typeface="Times New Roman" pitchFamily="18" charset="0"/>
              </a:rPr>
              <a:t>Example</a:t>
            </a:r>
            <a:r>
              <a:rPr lang="en-US" i="0" dirty="0">
                <a:solidFill>
                  <a:srgbClr val="FFFF00"/>
                </a:solidFill>
                <a:latin typeface="Times New Roman" pitchFamily="18" charset="0"/>
                <a:cs typeface="Times New Roman" pitchFamily="18" charset="0"/>
              </a:rPr>
              <a:t>: Mineral wool, Calcium silicate etc.</a:t>
            </a:r>
          </a:p>
        </p:txBody>
      </p:sp>
    </p:spTree>
    <p:extLst>
      <p:ext uri="{BB962C8B-B14F-4D97-AF65-F5344CB8AC3E}">
        <p14:creationId xmlns:p14="http://schemas.microsoft.com/office/powerpoint/2010/main" val="35097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07404" y="924910"/>
            <a:ext cx="8229600" cy="5552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0000"/>
                </a:solidFill>
                <a:latin typeface="Times New Roman" pitchFamily="18" charset="0"/>
                <a:cs typeface="Times New Roman" pitchFamily="18" charset="0"/>
              </a:rPr>
              <a:t>Calcium</a:t>
            </a:r>
            <a:r>
              <a:rPr lang="en-US" i="0" dirty="0">
                <a:solidFill>
                  <a:srgbClr val="FFFF00"/>
                </a:solidFill>
                <a:latin typeface="Times New Roman" pitchFamily="18" charset="0"/>
                <a:cs typeface="Times New Roman" pitchFamily="18" charset="0"/>
              </a:rPr>
              <a:t> </a:t>
            </a:r>
            <a:r>
              <a:rPr lang="en-US" i="0" dirty="0">
                <a:solidFill>
                  <a:srgbClr val="FF0000"/>
                </a:solidFill>
                <a:latin typeface="Times New Roman" pitchFamily="18" charset="0"/>
                <a:cs typeface="Times New Roman" pitchFamily="18" charset="0"/>
              </a:rPr>
              <a:t>Silicate:</a:t>
            </a:r>
            <a:r>
              <a:rPr lang="en-US" i="0" dirty="0">
                <a:solidFill>
                  <a:srgbClr val="FFFF00"/>
                </a:solidFill>
                <a:latin typeface="Times New Roman" pitchFamily="18" charset="0"/>
                <a:cs typeface="Times New Roman" pitchFamily="18" charset="0"/>
              </a:rPr>
              <a:t> Used in industrial process plant piping where high service temperature and compressive strength are needed. Temperature ranges varies from 40 °C to 950 °C.</a:t>
            </a:r>
          </a:p>
          <a:p>
            <a:pPr marL="0" indent="0" algn="justLow">
              <a:buNone/>
            </a:pPr>
            <a:r>
              <a:rPr lang="en-US" i="0" dirty="0">
                <a:solidFill>
                  <a:srgbClr val="FFFF00"/>
                </a:solidFill>
                <a:latin typeface="Times New Roman" pitchFamily="18" charset="0"/>
                <a:cs typeface="Times New Roman" pitchFamily="18" charset="0"/>
              </a:rPr>
              <a:t>Glass mineral wool: These are available in flexible forms, rigid slabs and preformed pipe work sections. Good for thermal and acoustic insulation for heating and chilling system pipelines</a:t>
            </a:r>
            <a:r>
              <a:rPr lang="en-US" i="0" dirty="0" smtClean="0">
                <a:solidFill>
                  <a:srgbClr val="FFFF00"/>
                </a:solidFill>
                <a:latin typeface="Times New Roman" pitchFamily="18" charset="0"/>
                <a:cs typeface="Times New Roman" pitchFamily="18" charset="0"/>
              </a:rPr>
              <a:t>. Temperature </a:t>
            </a:r>
            <a:r>
              <a:rPr lang="en-US" i="0" dirty="0">
                <a:solidFill>
                  <a:srgbClr val="FFFF00"/>
                </a:solidFill>
                <a:latin typeface="Times New Roman" pitchFamily="18" charset="0"/>
                <a:cs typeface="Times New Roman" pitchFamily="18" charset="0"/>
              </a:rPr>
              <a:t>range of application is –10 to 500 °C.</a:t>
            </a:r>
          </a:p>
          <a:p>
            <a:pPr marL="0" indent="0" algn="justLow">
              <a:buNone/>
            </a:pPr>
            <a:r>
              <a:rPr lang="en-US" i="0" dirty="0" err="1">
                <a:solidFill>
                  <a:srgbClr val="FF0000"/>
                </a:solidFill>
                <a:latin typeface="Times New Roman" pitchFamily="18" charset="0"/>
                <a:cs typeface="Times New Roman" pitchFamily="18" charset="0"/>
              </a:rPr>
              <a:t>Thermocol</a:t>
            </a:r>
            <a:r>
              <a:rPr lang="en-US" i="0" dirty="0">
                <a:solidFill>
                  <a:srgbClr val="FF00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These are mainly used as cold insulation for piping and cold storage construction.</a:t>
            </a:r>
          </a:p>
          <a:p>
            <a:pPr marL="0" indent="0" algn="justLow">
              <a:buNone/>
            </a:pPr>
            <a:r>
              <a:rPr lang="en-US" i="0" dirty="0">
                <a:solidFill>
                  <a:srgbClr val="FF0000"/>
                </a:solidFill>
                <a:latin typeface="Times New Roman" pitchFamily="18" charset="0"/>
                <a:cs typeface="Times New Roman" pitchFamily="18" charset="0"/>
              </a:rPr>
              <a:t>Expanded nitrile rubber: </a:t>
            </a:r>
            <a:r>
              <a:rPr lang="en-US" i="0" dirty="0">
                <a:solidFill>
                  <a:srgbClr val="FFFF00"/>
                </a:solidFill>
                <a:latin typeface="Times New Roman" pitchFamily="18" charset="0"/>
                <a:cs typeface="Times New Roman" pitchFamily="18" charset="0"/>
              </a:rPr>
              <a:t>This is a flexible material that forms a closed cell integral </a:t>
            </a:r>
            <a:r>
              <a:rPr lang="en-US" i="0" dirty="0" err="1">
                <a:solidFill>
                  <a:srgbClr val="FFFF00"/>
                </a:solidFill>
                <a:latin typeface="Times New Roman" pitchFamily="18" charset="0"/>
                <a:cs typeface="Times New Roman" pitchFamily="18" charset="0"/>
              </a:rPr>
              <a:t>vapour</a:t>
            </a:r>
            <a:r>
              <a:rPr lang="en-US" i="0" dirty="0">
                <a:solidFill>
                  <a:srgbClr val="FFFF00"/>
                </a:solidFill>
                <a:latin typeface="Times New Roman" pitchFamily="18" charset="0"/>
                <a:cs typeface="Times New Roman" pitchFamily="18" charset="0"/>
              </a:rPr>
              <a:t> barrier. Originally developed for condensation control in refrigeration pipe work and chilled water lines; now-a-days also used for ducting insulation for air conditioning</a:t>
            </a:r>
            <a:r>
              <a:rPr lang="en-US" i="0" dirty="0" smtClean="0">
                <a:solidFill>
                  <a:srgbClr val="FFFF00"/>
                </a:solidFill>
                <a:latin typeface="Times New Roman" pitchFamily="18" charset="0"/>
                <a:cs typeface="Times New Roman" pitchFamily="18" charset="0"/>
              </a:rPr>
              <a:t>.</a:t>
            </a:r>
            <a:endParaRPr lang="ar-IQ" i="0" dirty="0">
              <a:solidFill>
                <a:srgbClr val="FFFF00"/>
              </a:solidFill>
              <a:latin typeface="Times New Roman" pitchFamily="18" charset="0"/>
              <a:cs typeface="Times New Roman" pitchFamily="18" charset="0"/>
            </a:endParaRPr>
          </a:p>
        </p:txBody>
      </p:sp>
      <p:sp>
        <p:nvSpPr>
          <p:cNvPr id="4" name="عنصر نائب للمحتوى 2"/>
          <p:cNvSpPr txBox="1">
            <a:spLocks/>
          </p:cNvSpPr>
          <p:nvPr/>
        </p:nvSpPr>
        <p:spPr bwMode="auto">
          <a:xfrm>
            <a:off x="636307" y="302172"/>
            <a:ext cx="8229600" cy="696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9900"/>
                </a:solidFill>
                <a:latin typeface="Times New Roman" pitchFamily="18" charset="0"/>
                <a:cs typeface="Times New Roman" pitchFamily="18" charset="0"/>
              </a:rPr>
              <a:t>Properties of common insulating materials are as under</a:t>
            </a:r>
            <a:r>
              <a:rPr lang="en-US" i="0" dirty="0" smtClean="0">
                <a:solidFill>
                  <a:srgbClr val="FF9900"/>
                </a:solidFill>
                <a:latin typeface="Times New Roman" pitchFamily="18" charset="0"/>
                <a:cs typeface="Times New Roman" pitchFamily="18" charset="0"/>
              </a:rPr>
              <a:t>:</a:t>
            </a:r>
            <a:endParaRPr lang="ar-IQ" i="0" dirty="0">
              <a:solidFill>
                <a:srgbClr val="FF9900"/>
              </a:solidFill>
              <a:latin typeface="Times New Roman" pitchFamily="18" charset="0"/>
              <a:cs typeface="Times New Roman" pitchFamily="18" charset="0"/>
            </a:endParaRPr>
          </a:p>
        </p:txBody>
      </p:sp>
    </p:spTree>
    <p:extLst>
      <p:ext uri="{BB962C8B-B14F-4D97-AF65-F5344CB8AC3E}">
        <p14:creationId xmlns:p14="http://schemas.microsoft.com/office/powerpoint/2010/main" val="72152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Thatch</Template>
  <TotalTime>14261</TotalTime>
  <Words>2987</Words>
  <Application>Microsoft Office PowerPoint</Application>
  <PresentationFormat>عرض على الشاشة (3:4)‏</PresentationFormat>
  <Paragraphs>206</Paragraphs>
  <Slides>33</Slides>
  <Notes>1</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Thatch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TAMU-CC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  Fluid Mechanics</dc:title>
  <dc:creator>Joe Fox</dc:creator>
  <cp:lastModifiedBy>Maher</cp:lastModifiedBy>
  <cp:revision>498</cp:revision>
  <dcterms:created xsi:type="dcterms:W3CDTF">2002-07-12T16:24:03Z</dcterms:created>
  <dcterms:modified xsi:type="dcterms:W3CDTF">2020-04-14T17:09:42Z</dcterms:modified>
</cp:coreProperties>
</file>