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9" r:id="rId3"/>
    <p:sldId id="281" r:id="rId4"/>
    <p:sldId id="282" r:id="rId5"/>
    <p:sldId id="270" r:id="rId6"/>
    <p:sldId id="278" r:id="rId7"/>
    <p:sldId id="279" r:id="rId8"/>
    <p:sldId id="271" r:id="rId9"/>
    <p:sldId id="272" r:id="rId10"/>
    <p:sldId id="273" r:id="rId11"/>
    <p:sldId id="274" r:id="rId12"/>
    <p:sldId id="283" r:id="rId13"/>
    <p:sldId id="275" r:id="rId14"/>
    <p:sldId id="284" r:id="rId15"/>
    <p:sldId id="285" r:id="rId16"/>
    <p:sldId id="276" r:id="rId17"/>
    <p:sldId id="286" r:id="rId18"/>
    <p:sldId id="287" r:id="rId19"/>
    <p:sldId id="288" r:id="rId20"/>
    <p:sldId id="300" r:id="rId21"/>
    <p:sldId id="294" r:id="rId22"/>
    <p:sldId id="289" r:id="rId23"/>
    <p:sldId id="295" r:id="rId24"/>
    <p:sldId id="297" r:id="rId25"/>
    <p:sldId id="296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660"/>
  </p:normalViewPr>
  <p:slideViewPr>
    <p:cSldViewPr>
      <p:cViewPr>
        <p:scale>
          <a:sx n="72" d="100"/>
          <a:sy n="72" d="100"/>
        </p:scale>
        <p:origin x="-14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1782-3496-4F48-A20A-190C0C4FE0FB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C6D6-FDEB-44BA-ABE5-F269AA572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5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6231-CF3D-4C82-A36E-D9F831A80590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471-0DCC-47E6-AC83-82D65201CB09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F796-D5C0-4128-B1B4-7DAAD7089A9E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2483-3BB7-4333-8803-2D33ACCC3BF4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17EA-EE0C-4DF6-909B-92F95BDFDC8B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3488-A2AE-4E70-BCEE-32DCD508A12B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83C7-C1EE-4533-9141-377B21A3E423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6B6-C509-42C8-BBC6-23EEC44E855D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E2CC-FE8D-4200-89D2-DF958EC30B95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1591-4498-45EE-9812-D07457715343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CEC-04FE-4759-A5C8-DD52D833C4E9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3C5F55-1779-41E8-8A34-5ED2A7C56C24}" type="datetime1">
              <a:rPr lang="en-GB" smtClean="0"/>
              <a:t>11/04/2020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B221A6-3C9A-4087-9A38-891950D5220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200400"/>
            <a:ext cx="7704856" cy="3168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Civil Engineering Department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Stage, 1</a:t>
            </a:r>
            <a:r>
              <a:rPr lang="en-GB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Semester, 2019-2020</a:t>
            </a:r>
          </a:p>
          <a:p>
            <a:endParaRPr lang="en-GB" sz="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15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dirty="0" smtClean="0">
                <a:solidFill>
                  <a:srgbClr val="002060"/>
                </a:solidFill>
              </a:rPr>
              <a:t>Lecture:  </a:t>
            </a:r>
            <a:r>
              <a:rPr lang="en-GB" sz="2400" b="1" dirty="0" smtClean="0">
                <a:solidFill>
                  <a:srgbClr val="002060"/>
                </a:solidFill>
              </a:rPr>
              <a:t>Intersections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Lecturer 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Maha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Osamah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Dr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Abeer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K.Jameel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/>
          <a:p>
            <a:r>
              <a:rPr lang="en-GB" dirty="0" smtClean="0"/>
              <a:t>Transportation Engineering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2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87624" y="213285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1">
                    <a:lumMod val="75000"/>
                  </a:schemeClr>
                </a:solidFill>
              </a:rPr>
              <a:t>Warrants: </a:t>
            </a:r>
            <a:endParaRPr lang="en-GB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Traffic volume and conflicts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Land availability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Economy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3608" y="17792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Traffic conflicts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Both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direction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One way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 conflict points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953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0272" y="6093296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3608" y="17792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Traffic conflicts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Both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direction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Two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way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24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conflict points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272" y="6093296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02110"/>
            <a:ext cx="5076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191683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5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13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5691742" cy="18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/>
          <a:stretch/>
        </p:blipFill>
        <p:spPr bwMode="auto">
          <a:xfrm>
            <a:off x="179512" y="1412776"/>
            <a:ext cx="42419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8851"/>
          <a:stretch/>
        </p:blipFill>
        <p:spPr bwMode="auto">
          <a:xfrm>
            <a:off x="4499993" y="1846490"/>
            <a:ext cx="4536504" cy="47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847" r="83174" b="78933"/>
          <a:stretch/>
        </p:blipFill>
        <p:spPr bwMode="auto">
          <a:xfrm>
            <a:off x="611560" y="4653136"/>
            <a:ext cx="1584176" cy="8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3635896" cy="51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2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9" r="49387" b="49896"/>
          <a:stretch/>
        </p:blipFill>
        <p:spPr bwMode="auto">
          <a:xfrm>
            <a:off x="4572000" y="4221088"/>
            <a:ext cx="4377360" cy="45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 t="34646" r="1121" b="52852"/>
          <a:stretch/>
        </p:blipFill>
        <p:spPr bwMode="auto">
          <a:xfrm>
            <a:off x="4860032" y="4581128"/>
            <a:ext cx="4153558" cy="3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/>
          <a:stretch/>
        </p:blipFill>
        <p:spPr bwMode="auto">
          <a:xfrm>
            <a:off x="179512" y="1412776"/>
            <a:ext cx="42419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847" r="83174" b="78933"/>
          <a:stretch/>
        </p:blipFill>
        <p:spPr bwMode="auto">
          <a:xfrm>
            <a:off x="611560" y="4653136"/>
            <a:ext cx="1584176" cy="8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3635896" cy="51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85184"/>
            <a:ext cx="2313326" cy="15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16</a:t>
            </a:fld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6" r="57151" b="73711"/>
          <a:stretch/>
        </p:blipFill>
        <p:spPr bwMode="auto">
          <a:xfrm>
            <a:off x="611560" y="2572882"/>
            <a:ext cx="5146804" cy="4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37907"/>
          <a:stretch/>
        </p:blipFill>
        <p:spPr bwMode="auto">
          <a:xfrm>
            <a:off x="899592" y="3068960"/>
            <a:ext cx="7573025" cy="38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1337" r="73425" b="93694"/>
          <a:stretch/>
        </p:blipFill>
        <p:spPr bwMode="auto">
          <a:xfrm>
            <a:off x="755576" y="1556792"/>
            <a:ext cx="353152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r="63229" b="80948"/>
          <a:stretch/>
        </p:blipFill>
        <p:spPr bwMode="auto">
          <a:xfrm>
            <a:off x="611560" y="2060848"/>
            <a:ext cx="4459477" cy="4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87624" y="5733256"/>
            <a:ext cx="7920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236296" y="5877272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17</a:t>
            </a:fld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37907"/>
          <a:stretch/>
        </p:blipFill>
        <p:spPr bwMode="auto">
          <a:xfrm>
            <a:off x="899592" y="3068960"/>
            <a:ext cx="7573025" cy="38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86" t="-3563" r="56038" b="56336"/>
          <a:stretch/>
        </p:blipFill>
        <p:spPr bwMode="auto">
          <a:xfrm>
            <a:off x="107504" y="1268760"/>
            <a:ext cx="5039115" cy="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83568" y="5085184"/>
            <a:ext cx="7920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884368" y="5085184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225" r="9290"/>
          <a:stretch/>
        </p:blipFill>
        <p:spPr bwMode="auto">
          <a:xfrm>
            <a:off x="381000" y="2226365"/>
            <a:ext cx="8087139" cy="8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18</a:t>
            </a:fld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37907"/>
          <a:stretch/>
        </p:blipFill>
        <p:spPr bwMode="auto">
          <a:xfrm>
            <a:off x="899592" y="3068960"/>
            <a:ext cx="7573025" cy="38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r="37637" b="90834"/>
          <a:stretch/>
        </p:blipFill>
        <p:spPr bwMode="auto">
          <a:xfrm>
            <a:off x="323528" y="1340768"/>
            <a:ext cx="7049633" cy="6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37775" b="75952"/>
          <a:stretch/>
        </p:blipFill>
        <p:spPr bwMode="auto">
          <a:xfrm>
            <a:off x="179512" y="1988840"/>
            <a:ext cx="4688163" cy="78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4" r="52639" b="57482"/>
          <a:stretch/>
        </p:blipFill>
        <p:spPr bwMode="auto">
          <a:xfrm>
            <a:off x="4788024" y="1916832"/>
            <a:ext cx="3568354" cy="9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907704" y="5157192"/>
            <a:ext cx="7920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372200" y="5157192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19</a:t>
            </a:fld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37907"/>
          <a:stretch/>
        </p:blipFill>
        <p:spPr bwMode="auto">
          <a:xfrm>
            <a:off x="971600" y="3284984"/>
            <a:ext cx="7573025" cy="38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r="37637" b="90834"/>
          <a:stretch/>
        </p:blipFill>
        <p:spPr bwMode="auto">
          <a:xfrm>
            <a:off x="323528" y="1340768"/>
            <a:ext cx="7049633" cy="6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0" b="39821"/>
          <a:stretch/>
        </p:blipFill>
        <p:spPr bwMode="auto">
          <a:xfrm>
            <a:off x="710133" y="2038806"/>
            <a:ext cx="7534275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78918" r="2498" b="2207"/>
          <a:stretch/>
        </p:blipFill>
        <p:spPr bwMode="auto">
          <a:xfrm>
            <a:off x="908446" y="2717371"/>
            <a:ext cx="7119938" cy="9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907704" y="5445224"/>
            <a:ext cx="7920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372200" y="5445224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6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Intersections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198240"/>
            <a:ext cx="7772400" cy="51110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Intersection is an area shared by two </a:t>
            </a:r>
            <a:r>
              <a:rPr lang="en-GB" sz="2800" dirty="0"/>
              <a:t>or more roads </a:t>
            </a:r>
            <a:r>
              <a:rPr lang="en-GB" sz="2800" dirty="0" smtClean="0"/>
              <a:t>which meet </a:t>
            </a:r>
            <a:r>
              <a:rPr lang="en-GB" sz="2800" dirty="0"/>
              <a:t>or cross.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It is designated for vehicles to turn to different direction</a:t>
            </a:r>
          </a:p>
          <a:p>
            <a:endParaRPr lang="en-GB" sz="2800" dirty="0"/>
          </a:p>
          <a:p>
            <a:r>
              <a:rPr lang="en-GB" sz="2800" dirty="0" smtClean="0"/>
              <a:t>Turning need specific space for vehicles </a:t>
            </a:r>
          </a:p>
          <a:p>
            <a:endParaRPr lang="en-GB" sz="2800" dirty="0"/>
          </a:p>
          <a:p>
            <a:r>
              <a:rPr lang="en-GB" sz="2800" dirty="0" smtClean="0"/>
              <a:t>At grade and interchanges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3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20</a:t>
            </a:fld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277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4283968" y="5013176"/>
            <a:ext cx="7920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876256" y="3861048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300192" y="4365104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99992" y="4365104"/>
            <a:ext cx="36004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21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4365104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Elimination of crossing conflicts at intersection by vertical separation of roadways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Route transfer at grade separation is accommodated by interchanges consisting of ramps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41277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Grade separated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/>
          <a:stretch/>
        </p:blipFill>
        <p:spPr bwMode="auto">
          <a:xfrm>
            <a:off x="119270" y="2924944"/>
            <a:ext cx="416742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/>
          <a:stretch/>
        </p:blipFill>
        <p:spPr bwMode="auto">
          <a:xfrm>
            <a:off x="4052736" y="2492896"/>
            <a:ext cx="48659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19675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Grade separated , Underpass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9"/>
          <a:stretch/>
        </p:blipFill>
        <p:spPr bwMode="auto">
          <a:xfrm>
            <a:off x="1835696" y="2955234"/>
            <a:ext cx="5553075" cy="34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4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19675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Grade separated , Overpass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495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41277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Interchanges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" y="2924944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4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Grade separated and Interchanges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41277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Interchanges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" y="1628800"/>
            <a:ext cx="90582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8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27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Intersection Types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198240"/>
            <a:ext cx="7772400" cy="511108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At grade Intersections </a:t>
            </a:r>
            <a:endParaRPr lang="en-GB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Grade separated Intersection (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nterchanges)</a:t>
            </a:r>
          </a:p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72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Intersection Types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At grade Intersections </a:t>
            </a:r>
            <a:endParaRPr lang="en-GB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may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be classified by number of road segments, traffic controls or lane design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050" dirty="0"/>
          </a:p>
          <a:p>
            <a:pPr marL="542925" indent="-542925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road segment : 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      three-leg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four-leg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, and multi-leg</a:t>
            </a:r>
          </a:p>
          <a:p>
            <a:pPr marL="542925" indent="-542925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indent="-542925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traffic control: 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2300" indent="-62230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       uncontrolled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priority, stop-controlled, yield controlled, signalised intersection……</a:t>
            </a:r>
          </a:p>
          <a:p>
            <a:pPr marL="542925" indent="-542925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  By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Lane design : roundabout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9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 leg intersection </a:t>
            </a:r>
          </a:p>
          <a:p>
            <a:endParaRPr lang="en-GB" sz="2800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748199" cy="35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1628800"/>
            <a:ext cx="282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– intersection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three- leg intersection </a:t>
            </a:r>
          </a:p>
          <a:p>
            <a:endParaRPr lang="en-GB" sz="2800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700808"/>
            <a:ext cx="284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intersection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93728"/>
            <a:ext cx="4536302" cy="31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9592" y="18864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3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 leg intersection </a:t>
            </a:r>
          </a:p>
          <a:p>
            <a:endParaRPr lang="en-GB" sz="2800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0760"/>
            <a:ext cx="5048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8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8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718187" cy="409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90872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 leg intersection </a:t>
            </a:r>
          </a:p>
          <a:p>
            <a:endParaRPr lang="en-GB" sz="2800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692696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Roundabout</a:t>
            </a:r>
          </a:p>
          <a:p>
            <a:endParaRPr lang="en-GB" sz="2800" dirty="0"/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768567" cy="37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At Grade Intersections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1869</TotalTime>
  <Words>315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Transportation Engineering </vt:lpstr>
      <vt:lpstr>Intersections</vt:lpstr>
      <vt:lpstr>Intersection Types </vt:lpstr>
      <vt:lpstr>Intersection Types </vt:lpstr>
      <vt:lpstr>At Grade Intersections </vt:lpstr>
      <vt:lpstr>PowerPoint Presentation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At Grade Intersections </vt:lpstr>
      <vt:lpstr>Grade separated and Interchanges</vt:lpstr>
      <vt:lpstr>Grade separated and Interchanges</vt:lpstr>
      <vt:lpstr>Grade separated and Interchanges</vt:lpstr>
      <vt:lpstr>Grade separated and Interchanges</vt:lpstr>
      <vt:lpstr>Grade separated and Interchanges</vt:lpstr>
      <vt:lpstr>Grade separated and Interchanges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Engineering</dc:title>
  <dc:creator>Abeer Jameel</dc:creator>
  <cp:lastModifiedBy>Abeer Jameel</cp:lastModifiedBy>
  <cp:revision>56</cp:revision>
  <dcterms:created xsi:type="dcterms:W3CDTF">2020-03-08T10:14:32Z</dcterms:created>
  <dcterms:modified xsi:type="dcterms:W3CDTF">2020-04-11T18:38:28Z</dcterms:modified>
</cp:coreProperties>
</file>