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72" r:id="rId8"/>
    <p:sldId id="261" r:id="rId9"/>
    <p:sldId id="262" r:id="rId10"/>
    <p:sldId id="263" r:id="rId11"/>
    <p:sldId id="264" r:id="rId12"/>
    <p:sldId id="275" r:id="rId13"/>
    <p:sldId id="265" r:id="rId14"/>
    <p:sldId id="266" r:id="rId15"/>
    <p:sldId id="276" r:id="rId16"/>
    <p:sldId id="267" r:id="rId17"/>
    <p:sldId id="268" r:id="rId18"/>
    <p:sldId id="269" r:id="rId19"/>
    <p:sldId id="273"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9292652" cy="1470025"/>
          </a:xfrm>
        </p:spPr>
        <p:txBody>
          <a:bodyPr/>
          <a:lstStyle/>
          <a:p>
            <a:r>
              <a:rPr lang="en-US" dirty="0" smtClean="0">
                <a:solidFill>
                  <a:srgbClr val="00B050"/>
                </a:solidFill>
                <a:latin typeface="Algerian" pitchFamily="82" charset="0"/>
              </a:rPr>
              <a:t>Chapter 6</a:t>
            </a:r>
            <a:endParaRPr lang="ar-IQ" dirty="0">
              <a:solidFill>
                <a:srgbClr val="00B050"/>
              </a:solidFill>
              <a:latin typeface="Algerian" pitchFamily="82" charset="0"/>
            </a:endParaRPr>
          </a:p>
        </p:txBody>
      </p:sp>
      <p:sp>
        <p:nvSpPr>
          <p:cNvPr id="3" name="TextBox 2"/>
          <p:cNvSpPr txBox="1"/>
          <p:nvPr/>
        </p:nvSpPr>
        <p:spPr>
          <a:xfrm>
            <a:off x="2438400" y="533400"/>
            <a:ext cx="4267200" cy="1107996"/>
          </a:xfrm>
          <a:prstGeom prst="rect">
            <a:avLst/>
          </a:prstGeom>
          <a:noFill/>
        </p:spPr>
        <p:txBody>
          <a:bodyPr wrap="square" rtlCol="1">
            <a:spAutoFit/>
          </a:bodyPr>
          <a:lstStyle/>
          <a:p>
            <a:r>
              <a:rPr lang="en-US" sz="6600" b="1" dirty="0" smtClean="0">
                <a:solidFill>
                  <a:srgbClr val="00B0F0"/>
                </a:solidFill>
                <a:latin typeface="Freestyle Script" pitchFamily="66" charset="0"/>
                <a:cs typeface="+mj-cs"/>
              </a:rPr>
              <a:t>Operating Systems</a:t>
            </a:r>
            <a:endParaRPr lang="ar-IQ" sz="6600" b="1" dirty="0">
              <a:solidFill>
                <a:srgbClr val="00B0F0"/>
              </a:solidFill>
              <a:latin typeface="Freestyle Script" pitchFamily="66" charset="0"/>
              <a:cs typeface="+mj-cs"/>
            </a:endParaRPr>
          </a:p>
        </p:txBody>
      </p:sp>
      <p:sp>
        <p:nvSpPr>
          <p:cNvPr id="5" name="TextBox 4"/>
          <p:cNvSpPr txBox="1"/>
          <p:nvPr/>
        </p:nvSpPr>
        <p:spPr>
          <a:xfrm>
            <a:off x="609600" y="4648200"/>
            <a:ext cx="7924800" cy="646331"/>
          </a:xfrm>
          <a:prstGeom prst="rect">
            <a:avLst/>
          </a:prstGeom>
          <a:noFill/>
        </p:spPr>
        <p:txBody>
          <a:bodyPr wrap="square" rtlCol="1">
            <a:spAutoFit/>
          </a:bodyPr>
          <a:lstStyle/>
          <a:p>
            <a:pPr algn="ctr"/>
            <a:r>
              <a:rPr lang="en-US" sz="3600" b="1" dirty="0" smtClean="0">
                <a:latin typeface="Lucida Calligraphy" pitchFamily="66" charset="0"/>
              </a:rPr>
              <a:t>By: assist. Lecturer </a:t>
            </a:r>
            <a:r>
              <a:rPr lang="en-US" sz="3600" b="1" dirty="0" err="1" smtClean="0">
                <a:latin typeface="Lucida Calligraphy" pitchFamily="66" charset="0"/>
              </a:rPr>
              <a:t>Raoof</a:t>
            </a:r>
            <a:r>
              <a:rPr lang="en-US" sz="3600" b="1" dirty="0" smtClean="0">
                <a:latin typeface="Lucida Calligraphy" pitchFamily="66" charset="0"/>
              </a:rPr>
              <a:t> </a:t>
            </a:r>
            <a:r>
              <a:rPr lang="en-US" sz="3600" b="1" dirty="0" err="1" smtClean="0">
                <a:latin typeface="Lucida Calligraphy" pitchFamily="66" charset="0"/>
              </a:rPr>
              <a:t>Talal</a:t>
            </a:r>
            <a:endParaRPr lang="ar-IQ" sz="3600" b="1" dirty="0">
              <a:latin typeface="Lucida Calligraphy"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55280" y="228600"/>
            <a:ext cx="609600" cy="609600"/>
          </a:xfrm>
          <a:prstGeom prst="rect">
            <a:avLst/>
          </a:prstGeom>
        </p:spPr>
      </p:pic>
    </p:spTree>
    <p:extLst>
      <p:ext uri="{BB962C8B-B14F-4D97-AF65-F5344CB8AC3E}">
        <p14:creationId xmlns:p14="http://schemas.microsoft.com/office/powerpoint/2010/main" val="20347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7099"/>
            <a:ext cx="6095999" cy="59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307099"/>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7246"/>
            <a:ext cx="8001000" cy="4961358"/>
          </a:xfrm>
          <a:prstGeom prst="rect">
            <a:avLst/>
          </a:prstGeom>
        </p:spPr>
        <p:txBody>
          <a:bodyPr wrap="square">
            <a:spAutoFit/>
          </a:bodyPr>
          <a:lstStyle/>
          <a:p>
            <a:pPr>
              <a:lnSpc>
                <a:spcPct val="115000"/>
              </a:lnSpc>
            </a:pPr>
            <a:r>
              <a:rPr lang="en-US" sz="2800" b="1" dirty="0">
                <a:solidFill>
                  <a:srgbClr val="FF0000"/>
                </a:solidFill>
                <a:latin typeface="Times New Roman"/>
                <a:ea typeface="Calibri"/>
                <a:cs typeface="Arial"/>
              </a:rPr>
              <a:t>6.2.2 One-to-One </a:t>
            </a:r>
            <a:r>
              <a:rPr lang="en-US" sz="2800" b="1" dirty="0" smtClean="0">
                <a:solidFill>
                  <a:srgbClr val="FF0000"/>
                </a:solidFill>
                <a:latin typeface="Times New Roman"/>
                <a:ea typeface="Calibri"/>
                <a:cs typeface="Arial"/>
              </a:rPr>
              <a:t>Model</a:t>
            </a:r>
          </a:p>
          <a:p>
            <a:pPr>
              <a:lnSpc>
                <a:spcPct val="115000"/>
              </a:lnSpc>
            </a:pPr>
            <a:endParaRPr lang="en-US" sz="2800" b="1" dirty="0">
              <a:solidFill>
                <a:srgbClr val="FF0000"/>
              </a:solidFill>
              <a:ea typeface="Calibri"/>
              <a:cs typeface="Arial"/>
            </a:endParaRPr>
          </a:p>
          <a:p>
            <a:pPr indent="431800" algn="just">
              <a:lnSpc>
                <a:spcPct val="150000"/>
              </a:lnSpc>
            </a:pPr>
            <a:r>
              <a:rPr lang="en-US" sz="2400" dirty="0">
                <a:latin typeface="Times New Roman"/>
                <a:ea typeface="Calibri"/>
                <a:cs typeface="Arial"/>
              </a:rPr>
              <a:t>The one-to-one </a:t>
            </a:r>
            <a:r>
              <a:rPr lang="en-US" sz="2400" dirty="0" smtClean="0">
                <a:latin typeface="Times New Roman"/>
                <a:ea typeface="Calibri"/>
                <a:cs typeface="Arial"/>
              </a:rPr>
              <a:t>model </a:t>
            </a:r>
            <a:r>
              <a:rPr lang="en-US" sz="2400" dirty="0">
                <a:latin typeface="Times New Roman"/>
                <a:ea typeface="Calibri"/>
                <a:cs typeface="Arial"/>
              </a:rPr>
              <a:t>maps each user thread to a kernel thread. It provides more </a:t>
            </a:r>
            <a:r>
              <a:rPr lang="en-US" sz="2400" b="1" dirty="0">
                <a:solidFill>
                  <a:srgbClr val="00B050"/>
                </a:solidFill>
                <a:latin typeface="Times New Roman"/>
                <a:ea typeface="Calibri"/>
                <a:cs typeface="Arial"/>
              </a:rPr>
              <a:t>concurrency</a:t>
            </a:r>
            <a:r>
              <a:rPr lang="en-US" sz="2400" dirty="0">
                <a:solidFill>
                  <a:srgbClr val="00B050"/>
                </a:solidFill>
                <a:latin typeface="Times New Roman"/>
                <a:ea typeface="Calibri"/>
                <a:cs typeface="Arial"/>
              </a:rPr>
              <a:t> </a:t>
            </a:r>
            <a:r>
              <a:rPr lang="en-US" sz="2400" dirty="0">
                <a:latin typeface="Times New Roman"/>
                <a:ea typeface="Calibri"/>
                <a:cs typeface="Arial"/>
              </a:rPr>
              <a:t>than the many-to-one model by allowing another thread to run when a thread makes a blocking system call; it also </a:t>
            </a:r>
            <a:r>
              <a:rPr lang="en-US" sz="2400" dirty="0">
                <a:solidFill>
                  <a:srgbClr val="00B050"/>
                </a:solidFill>
                <a:latin typeface="Times New Roman"/>
                <a:ea typeface="Calibri"/>
                <a:cs typeface="Arial"/>
              </a:rPr>
              <a:t>allows multiple threads to run in parallel on multiprocessors</a:t>
            </a:r>
            <a:r>
              <a:rPr lang="en-US" sz="2400" dirty="0" smtClean="0">
                <a:latin typeface="Times New Roman"/>
                <a:ea typeface="Calibri"/>
                <a:cs typeface="Arial"/>
              </a:rPr>
              <a:t>.</a:t>
            </a:r>
          </a:p>
          <a:p>
            <a:pPr indent="431800" algn="just">
              <a:lnSpc>
                <a:spcPct val="150000"/>
              </a:lnSpc>
            </a:pPr>
            <a:r>
              <a:rPr lang="en-US" sz="2400" dirty="0" smtClean="0">
                <a:latin typeface="Times New Roman"/>
                <a:ea typeface="Calibri"/>
                <a:cs typeface="Arial"/>
              </a:rPr>
              <a:t> </a:t>
            </a:r>
            <a:r>
              <a:rPr lang="en-US" sz="2400" dirty="0">
                <a:latin typeface="Times New Roman"/>
                <a:ea typeface="Calibri"/>
                <a:cs typeface="Arial"/>
              </a:rPr>
              <a:t>The only drawback to this model is that </a:t>
            </a:r>
            <a:r>
              <a:rPr lang="en-US" sz="2400" dirty="0">
                <a:solidFill>
                  <a:srgbClr val="00B050"/>
                </a:solidFill>
                <a:latin typeface="Times New Roman"/>
                <a:ea typeface="Calibri"/>
                <a:cs typeface="Arial"/>
              </a:rPr>
              <a:t>creating a user thread requires creating the corresponding kernel thread</a:t>
            </a:r>
            <a:r>
              <a:rPr lang="en-US" sz="2400" dirty="0" smtClean="0">
                <a:latin typeface="Times New Roman"/>
                <a:ea typeface="Calibri"/>
                <a:cs typeface="Arial"/>
              </a:rPr>
              <a:t>..</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2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001000" cy="4034951"/>
          </a:xfrm>
          <a:prstGeom prst="rect">
            <a:avLst/>
          </a:prstGeom>
        </p:spPr>
        <p:txBody>
          <a:bodyPr wrap="square">
            <a:spAutoFit/>
          </a:bodyPr>
          <a:lstStyle/>
          <a:p>
            <a:pPr algn="just">
              <a:lnSpc>
                <a:spcPct val="115000"/>
              </a:lnSpc>
            </a:pPr>
            <a:endParaRPr lang="en-US" sz="2800" b="1" dirty="0">
              <a:solidFill>
                <a:srgbClr val="FF0000"/>
              </a:solidFill>
              <a:latin typeface="Times New Roman" panose="02020603050405020304" pitchFamily="18" charset="0"/>
              <a:ea typeface="Calibri"/>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Because </a:t>
            </a:r>
            <a:r>
              <a:rPr lang="en-US" sz="2800" dirty="0">
                <a:latin typeface="Times New Roman" panose="02020603050405020304" pitchFamily="18" charset="0"/>
                <a:ea typeface="Calibri"/>
                <a:cs typeface="Times New Roman" panose="02020603050405020304" pitchFamily="18" charset="0"/>
              </a:rPr>
              <a:t>the</a:t>
            </a:r>
            <a:r>
              <a:rPr lang="en-US" sz="2800" dirty="0">
                <a:latin typeface="Times New Roman" panose="02020603050405020304" pitchFamily="18" charset="0"/>
                <a:cs typeface="Times New Roman" panose="02020603050405020304" pitchFamily="18" charset="0"/>
              </a:rPr>
              <a:t> overhead of creating kernel threads can burden the performance of an application, most implementations of this model restrict the number of threads supported by the system. </a:t>
            </a:r>
            <a:endParaRPr lang="en-US" sz="2800"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Linux</a:t>
            </a:r>
            <a:r>
              <a:rPr lang="en-US" sz="2800" dirty="0">
                <a:latin typeface="Times New Roman" panose="02020603050405020304" pitchFamily="18" charset="0"/>
                <a:cs typeface="Times New Roman" panose="02020603050405020304" pitchFamily="18" charset="0"/>
              </a:rPr>
              <a:t>, along with the family of Windows operating systems—including Windows 95, 98, NT, 2000, and XP— implement the one-to-one model</a:t>
            </a:r>
          </a:p>
        </p:txBody>
      </p:sp>
      <p:sp>
        <p:nvSpPr>
          <p:cNvPr id="6" name="TextBox 5"/>
          <p:cNvSpPr txBox="1"/>
          <p:nvPr/>
        </p:nvSpPr>
        <p:spPr>
          <a:xfrm>
            <a:off x="2819400" y="4800600"/>
            <a:ext cx="184731" cy="369332"/>
          </a:xfrm>
          <a:prstGeom prst="rect">
            <a:avLst/>
          </a:prstGeom>
          <a:noFill/>
        </p:spPr>
        <p:txBody>
          <a:bodyPr wrap="none" rtlCol="1">
            <a:spAutoFit/>
          </a:bodyPr>
          <a:lstStyle/>
          <a:p>
            <a:endParaRPr lang="ar-IQ"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152400"/>
            <a:ext cx="609600" cy="609600"/>
          </a:xfrm>
          <a:prstGeom prst="rect">
            <a:avLst/>
          </a:prstGeom>
        </p:spPr>
      </p:pic>
    </p:spTree>
    <p:extLst>
      <p:ext uri="{BB962C8B-B14F-4D97-AF65-F5344CB8AC3E}">
        <p14:creationId xmlns:p14="http://schemas.microsoft.com/office/powerpoint/2010/main" val="29896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42" y="1219200"/>
            <a:ext cx="8227172"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762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82000" cy="4407360"/>
          </a:xfrm>
          <a:prstGeom prst="rect">
            <a:avLst/>
          </a:prstGeom>
        </p:spPr>
        <p:txBody>
          <a:bodyPr wrap="square">
            <a:spAutoFit/>
          </a:bodyPr>
          <a:lstStyle/>
          <a:p>
            <a:pPr>
              <a:lnSpc>
                <a:spcPct val="115000"/>
              </a:lnSpc>
            </a:pPr>
            <a:r>
              <a:rPr lang="en-US" sz="2800" b="1" dirty="0">
                <a:solidFill>
                  <a:srgbClr val="FF0000"/>
                </a:solidFill>
                <a:latin typeface="Times New Roman"/>
                <a:ea typeface="Calibri"/>
                <a:cs typeface="Arial"/>
              </a:rPr>
              <a:t>4.2.3 Many-to-Many </a:t>
            </a:r>
            <a:r>
              <a:rPr lang="en-US" sz="2800" b="1" dirty="0" smtClean="0">
                <a:solidFill>
                  <a:srgbClr val="FF0000"/>
                </a:solidFill>
                <a:latin typeface="Times New Roman"/>
                <a:ea typeface="Calibri"/>
                <a:cs typeface="Arial"/>
              </a:rPr>
              <a:t>Model</a:t>
            </a:r>
          </a:p>
          <a:p>
            <a:pPr>
              <a:lnSpc>
                <a:spcPct val="115000"/>
              </a:lnSpc>
            </a:pPr>
            <a:endParaRPr lang="en-US" sz="2800" b="1" dirty="0">
              <a:solidFill>
                <a:srgbClr val="FF0000"/>
              </a:solidFill>
              <a:ea typeface="Calibri"/>
              <a:cs typeface="Arial"/>
            </a:endParaRPr>
          </a:p>
          <a:p>
            <a:pPr indent="431800" algn="just">
              <a:lnSpc>
                <a:spcPct val="150000"/>
              </a:lnSpc>
            </a:pPr>
            <a:r>
              <a:rPr lang="en-US" sz="2400" dirty="0">
                <a:latin typeface="Times New Roman"/>
                <a:ea typeface="Calibri"/>
                <a:cs typeface="Arial"/>
              </a:rPr>
              <a:t>The many-to-many model </a:t>
            </a:r>
            <a:r>
              <a:rPr lang="en-US" sz="2400" dirty="0" smtClean="0">
                <a:latin typeface="Times New Roman"/>
                <a:ea typeface="Calibri"/>
                <a:cs typeface="Arial"/>
              </a:rPr>
              <a:t>multiplexes </a:t>
            </a:r>
            <a:r>
              <a:rPr lang="en-US" sz="2400" dirty="0">
                <a:latin typeface="Times New Roman"/>
                <a:ea typeface="Calibri"/>
                <a:cs typeface="Arial"/>
              </a:rPr>
              <a:t>many user-level threads to a </a:t>
            </a:r>
            <a:r>
              <a:rPr lang="en-US" sz="2400" dirty="0">
                <a:solidFill>
                  <a:srgbClr val="00B050"/>
                </a:solidFill>
                <a:latin typeface="Times New Roman"/>
                <a:ea typeface="Calibri"/>
                <a:cs typeface="Arial"/>
              </a:rPr>
              <a:t>smaller</a:t>
            </a:r>
            <a:r>
              <a:rPr lang="en-US" sz="2400" dirty="0">
                <a:latin typeface="Times New Roman"/>
                <a:ea typeface="Calibri"/>
                <a:cs typeface="Arial"/>
              </a:rPr>
              <a:t> </a:t>
            </a:r>
            <a:r>
              <a:rPr lang="en-US" sz="2400" dirty="0">
                <a:solidFill>
                  <a:srgbClr val="00B050"/>
                </a:solidFill>
                <a:latin typeface="Times New Roman"/>
                <a:ea typeface="Calibri"/>
                <a:cs typeface="Arial"/>
              </a:rPr>
              <a:t>or</a:t>
            </a:r>
            <a:r>
              <a:rPr lang="en-US" sz="2400" dirty="0">
                <a:latin typeface="Times New Roman"/>
                <a:ea typeface="Calibri"/>
                <a:cs typeface="Arial"/>
              </a:rPr>
              <a:t> </a:t>
            </a:r>
            <a:r>
              <a:rPr lang="en-US" sz="2400" dirty="0">
                <a:solidFill>
                  <a:srgbClr val="00B050"/>
                </a:solidFill>
                <a:latin typeface="Times New Roman"/>
                <a:ea typeface="Calibri"/>
                <a:cs typeface="Arial"/>
              </a:rPr>
              <a:t>equal</a:t>
            </a:r>
            <a:r>
              <a:rPr lang="en-US" sz="2400" dirty="0">
                <a:latin typeface="Times New Roman"/>
                <a:ea typeface="Calibri"/>
                <a:cs typeface="Arial"/>
              </a:rPr>
              <a:t> number of kernel threads. </a:t>
            </a:r>
            <a:endParaRPr lang="en-US" sz="2400" dirty="0" smtClean="0">
              <a:latin typeface="Times New Roman"/>
              <a:ea typeface="Calibri"/>
              <a:cs typeface="Arial"/>
            </a:endParaRPr>
          </a:p>
          <a:p>
            <a:pPr indent="431800" algn="just">
              <a:lnSpc>
                <a:spcPct val="150000"/>
              </a:lnSpc>
            </a:pPr>
            <a:r>
              <a:rPr lang="en-US" sz="2400" dirty="0" smtClean="0">
                <a:latin typeface="Times New Roman"/>
                <a:ea typeface="Calibri"/>
                <a:cs typeface="Arial"/>
              </a:rPr>
              <a:t>The </a:t>
            </a:r>
            <a:r>
              <a:rPr lang="en-US" sz="2400" dirty="0">
                <a:latin typeface="Times New Roman"/>
                <a:ea typeface="Calibri"/>
                <a:cs typeface="Arial"/>
              </a:rPr>
              <a:t>number of kernel threads may be specific to either a particular application or a particular machine (an application may be allocated more kernel threads on a </a:t>
            </a:r>
            <a:r>
              <a:rPr lang="en-US" sz="2400" dirty="0">
                <a:solidFill>
                  <a:srgbClr val="00B050"/>
                </a:solidFill>
                <a:latin typeface="Times New Roman"/>
                <a:ea typeface="Calibri"/>
                <a:cs typeface="Arial"/>
              </a:rPr>
              <a:t>multiprocessor than on a uniprocessor</a:t>
            </a:r>
            <a:r>
              <a:rPr lang="en-US" sz="2400" dirty="0" smtClean="0">
                <a:latin typeface="Times New Roman"/>
                <a:ea typeface="Calibri"/>
                <a:cs typeface="Arial"/>
              </a:rPr>
              <a:t>).</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1524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543" y="1066800"/>
            <a:ext cx="8001000" cy="4465133"/>
          </a:xfrm>
          <a:prstGeom prst="rect">
            <a:avLst/>
          </a:prstGeom>
        </p:spPr>
        <p:txBody>
          <a:bodyPr wrap="square">
            <a:spAutoFit/>
          </a:bodyPr>
          <a:lstStyle/>
          <a:p>
            <a:pPr indent="431800" algn="just">
              <a:lnSpc>
                <a:spcPct val="150000"/>
              </a:lnSpc>
            </a:pPr>
            <a:r>
              <a:rPr lang="en-US" sz="2400" dirty="0" smtClean="0">
                <a:latin typeface="Times New Roman"/>
                <a:ea typeface="Calibri"/>
                <a:cs typeface="Arial"/>
              </a:rPr>
              <a:t>Whereas </a:t>
            </a:r>
            <a:r>
              <a:rPr lang="en-US" sz="2400" dirty="0">
                <a:latin typeface="Times New Roman"/>
                <a:ea typeface="Calibri"/>
                <a:cs typeface="Arial"/>
              </a:rPr>
              <a:t>the many-to-one model allows the developer to create as many user threads as she wishes, true concurrency is not gained because the kernel can schedule only one thread at a time. </a:t>
            </a:r>
            <a:endParaRPr lang="en-US" sz="2400" dirty="0" smtClean="0">
              <a:latin typeface="Times New Roman"/>
              <a:ea typeface="Calibri"/>
              <a:cs typeface="Arial"/>
            </a:endParaRPr>
          </a:p>
          <a:p>
            <a:pPr indent="431800" algn="just">
              <a:lnSpc>
                <a:spcPct val="150000"/>
              </a:lnSpc>
            </a:pPr>
            <a:r>
              <a:rPr lang="en-US" sz="2400" dirty="0" smtClean="0">
                <a:latin typeface="Times New Roman"/>
                <a:ea typeface="Calibri"/>
                <a:cs typeface="Arial"/>
              </a:rPr>
              <a:t>The </a:t>
            </a:r>
            <a:r>
              <a:rPr lang="en-US" sz="2400" dirty="0">
                <a:latin typeface="Times New Roman"/>
                <a:ea typeface="Calibri"/>
                <a:cs typeface="Arial"/>
              </a:rPr>
              <a:t>one-to-one model allows for greater concurrency, but the developer has to be careful not to create too many threads within an application (and in some instances may be limited in the number of threads </a:t>
            </a:r>
            <a:r>
              <a:rPr lang="en-US" sz="2400" dirty="0" smtClean="0">
                <a:latin typeface="Times New Roman"/>
                <a:ea typeface="Calibri"/>
                <a:cs typeface="Arial"/>
              </a:rPr>
              <a:t>he </a:t>
            </a:r>
            <a:r>
              <a:rPr lang="en-US" sz="2400" dirty="0">
                <a:latin typeface="Times New Roman"/>
                <a:ea typeface="Calibri"/>
                <a:cs typeface="Arial"/>
              </a:rPr>
              <a:t>can create).</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7743" y="228600"/>
            <a:ext cx="609600" cy="609600"/>
          </a:xfrm>
          <a:prstGeom prst="rect">
            <a:avLst/>
          </a:prstGeom>
        </p:spPr>
      </p:pic>
    </p:spTree>
    <p:extLst>
      <p:ext uri="{BB962C8B-B14F-4D97-AF65-F5344CB8AC3E}">
        <p14:creationId xmlns:p14="http://schemas.microsoft.com/office/powerpoint/2010/main" val="260033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909602"/>
            <a:ext cx="5390408" cy="457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315242"/>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302"/>
            <a:ext cx="8077200" cy="6069354"/>
          </a:xfrm>
          <a:prstGeom prst="rect">
            <a:avLst/>
          </a:prstGeom>
        </p:spPr>
        <p:txBody>
          <a:bodyPr wrap="square">
            <a:spAutoFit/>
          </a:bodyPr>
          <a:lstStyle/>
          <a:p>
            <a:pPr>
              <a:lnSpc>
                <a:spcPct val="115000"/>
              </a:lnSpc>
            </a:pPr>
            <a:r>
              <a:rPr lang="en-US" sz="2800" b="1" dirty="0">
                <a:solidFill>
                  <a:srgbClr val="FF0000"/>
                </a:solidFill>
                <a:latin typeface="Times New Roman"/>
                <a:ea typeface="Calibri"/>
                <a:cs typeface="Arial"/>
              </a:rPr>
              <a:t>6.3 Operating-System </a:t>
            </a:r>
            <a:r>
              <a:rPr lang="en-US" sz="2800" b="1" dirty="0" smtClean="0">
                <a:solidFill>
                  <a:srgbClr val="FF0000"/>
                </a:solidFill>
                <a:latin typeface="Times New Roman"/>
                <a:ea typeface="Calibri"/>
                <a:cs typeface="Arial"/>
              </a:rPr>
              <a:t>Examples</a:t>
            </a:r>
          </a:p>
          <a:p>
            <a:pPr>
              <a:lnSpc>
                <a:spcPct val="115000"/>
              </a:lnSpc>
            </a:pPr>
            <a:r>
              <a:rPr lang="en-US" sz="2800" b="1" dirty="0" smtClean="0">
                <a:solidFill>
                  <a:srgbClr val="FF0000"/>
                </a:solidFill>
                <a:latin typeface="Times New Roman"/>
                <a:ea typeface="Calibri"/>
                <a:cs typeface="Arial"/>
              </a:rPr>
              <a:t>6.3.1 </a:t>
            </a:r>
            <a:r>
              <a:rPr lang="en-US" sz="2800" b="1" dirty="0">
                <a:solidFill>
                  <a:srgbClr val="FF0000"/>
                </a:solidFill>
                <a:latin typeface="Times New Roman"/>
                <a:ea typeface="Calibri"/>
                <a:cs typeface="Arial"/>
              </a:rPr>
              <a:t>Windows XP Threads</a:t>
            </a:r>
            <a:endParaRPr lang="en-US" sz="2800" b="1" dirty="0">
              <a:solidFill>
                <a:srgbClr val="FF0000"/>
              </a:solidFill>
              <a:ea typeface="Calibri"/>
              <a:cs typeface="Arial"/>
            </a:endParaRPr>
          </a:p>
          <a:p>
            <a:pPr indent="431800" algn="just">
              <a:lnSpc>
                <a:spcPct val="150000"/>
              </a:lnSpc>
            </a:pPr>
            <a:r>
              <a:rPr lang="en-US" sz="2400" dirty="0">
                <a:latin typeface="Times New Roman"/>
                <a:ea typeface="Calibri"/>
                <a:cs typeface="Arial"/>
              </a:rPr>
              <a:t>A Windows XP application runs as a separate process, and each process may contain one or more threads. Windows XP uses the one-to-one mapping, where each user-level thread maps to an associated kernel thread. </a:t>
            </a:r>
            <a:endParaRPr lang="en-US" sz="2400" dirty="0">
              <a:ea typeface="Calibri"/>
              <a:cs typeface="Arial"/>
            </a:endParaRPr>
          </a:p>
          <a:p>
            <a:pPr indent="431800" algn="just">
              <a:lnSpc>
                <a:spcPct val="150000"/>
              </a:lnSpc>
            </a:pPr>
            <a:r>
              <a:rPr lang="en-US" sz="2400" dirty="0">
                <a:latin typeface="Times New Roman"/>
                <a:ea typeface="Calibri"/>
                <a:cs typeface="Arial"/>
              </a:rPr>
              <a:t>Windows XP implements the </a:t>
            </a:r>
            <a:r>
              <a:rPr lang="en-US" sz="2400" b="1" dirty="0">
                <a:solidFill>
                  <a:srgbClr val="00B050"/>
                </a:solidFill>
                <a:latin typeface="Times New Roman"/>
                <a:ea typeface="Calibri"/>
                <a:cs typeface="Arial"/>
              </a:rPr>
              <a:t>Win32 API</a:t>
            </a:r>
            <a:r>
              <a:rPr lang="en-US" sz="2400" dirty="0">
                <a:latin typeface="Times New Roman"/>
                <a:ea typeface="Calibri"/>
                <a:cs typeface="Arial"/>
              </a:rPr>
              <a:t>. The Win32 API is the primary API for the family of Microsoft operating systems (Windows 95, 98, NT, 2000, and XP). Indeed, much of what is mentioned in this section applies to this entire family of operating systems.</a:t>
            </a:r>
            <a:endParaRPr lang="en-US" sz="2400" dirty="0">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228502"/>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8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17226"/>
            <a:ext cx="8458200" cy="5632311"/>
          </a:xfrm>
          <a:prstGeom prst="rect">
            <a:avLst/>
          </a:prstGeom>
        </p:spPr>
        <p:txBody>
          <a:bodyPr wrap="square">
            <a:spAutoFit/>
          </a:bodyPr>
          <a:lstStyle/>
          <a:p>
            <a:pPr indent="431800" algn="just">
              <a:lnSpc>
                <a:spcPct val="150000"/>
              </a:lnSpc>
            </a:pPr>
            <a:r>
              <a:rPr lang="en-US" sz="2400" dirty="0">
                <a:latin typeface="Times New Roman"/>
                <a:ea typeface="Calibri"/>
                <a:cs typeface="Arial"/>
              </a:rPr>
              <a:t>The general components of a thread include:</a:t>
            </a:r>
            <a:endParaRPr lang="en-US" sz="2400" dirty="0">
              <a:ea typeface="Calibri"/>
              <a:cs typeface="Arial"/>
            </a:endParaRPr>
          </a:p>
          <a:p>
            <a:pPr marL="342900" lvl="0" indent="-342900" algn="just">
              <a:lnSpc>
                <a:spcPct val="150000"/>
              </a:lnSpc>
              <a:buSzPts val="1400"/>
              <a:buFont typeface="Symbol"/>
              <a:buChar char=""/>
            </a:pPr>
            <a:r>
              <a:rPr lang="en-US" sz="2400" b="1" dirty="0">
                <a:latin typeface="Times New Roman"/>
                <a:ea typeface="Calibri"/>
                <a:cs typeface="Arial"/>
              </a:rPr>
              <a:t>A </a:t>
            </a:r>
            <a:r>
              <a:rPr lang="en-US" sz="2400" b="1" dirty="0">
                <a:solidFill>
                  <a:srgbClr val="00B050"/>
                </a:solidFill>
                <a:latin typeface="Times New Roman"/>
                <a:ea typeface="Calibri"/>
                <a:cs typeface="Arial"/>
              </a:rPr>
              <a:t>thread ID</a:t>
            </a:r>
            <a:r>
              <a:rPr lang="en-US" sz="2400" dirty="0">
                <a:solidFill>
                  <a:srgbClr val="00B050"/>
                </a:solidFill>
                <a:latin typeface="Times New Roman"/>
                <a:ea typeface="Calibri"/>
                <a:cs typeface="Arial"/>
              </a:rPr>
              <a:t> </a:t>
            </a:r>
            <a:r>
              <a:rPr lang="en-US" sz="2400" dirty="0">
                <a:latin typeface="Times New Roman"/>
                <a:ea typeface="Calibri"/>
                <a:cs typeface="Arial"/>
              </a:rPr>
              <a:t>uniquely identifying the thread</a:t>
            </a:r>
            <a:endParaRPr lang="en-US" sz="2400" dirty="0">
              <a:ea typeface="Calibri"/>
              <a:cs typeface="Arial"/>
            </a:endParaRPr>
          </a:p>
          <a:p>
            <a:pPr marL="342900" lvl="0" indent="-342900" algn="just">
              <a:lnSpc>
                <a:spcPct val="150000"/>
              </a:lnSpc>
              <a:buSzPts val="1400"/>
              <a:buFont typeface="Symbol"/>
              <a:buChar char=""/>
            </a:pPr>
            <a:r>
              <a:rPr lang="en-US" sz="2400" b="1" dirty="0">
                <a:latin typeface="Times New Roman"/>
                <a:ea typeface="Calibri"/>
                <a:cs typeface="Arial"/>
              </a:rPr>
              <a:t>A </a:t>
            </a:r>
            <a:r>
              <a:rPr lang="en-US" sz="2400" b="1" dirty="0">
                <a:solidFill>
                  <a:srgbClr val="00B050"/>
                </a:solidFill>
                <a:latin typeface="Times New Roman"/>
                <a:ea typeface="Calibri"/>
                <a:cs typeface="Arial"/>
              </a:rPr>
              <a:t>register set</a:t>
            </a:r>
            <a:r>
              <a:rPr lang="en-US" sz="2400" dirty="0">
                <a:solidFill>
                  <a:srgbClr val="00B050"/>
                </a:solidFill>
                <a:latin typeface="Times New Roman"/>
                <a:ea typeface="Calibri"/>
                <a:cs typeface="Arial"/>
              </a:rPr>
              <a:t> </a:t>
            </a:r>
            <a:r>
              <a:rPr lang="en-US" sz="2400" dirty="0">
                <a:latin typeface="Times New Roman"/>
                <a:ea typeface="Calibri"/>
                <a:cs typeface="Arial"/>
              </a:rPr>
              <a:t>representing the status of the processor</a:t>
            </a:r>
            <a:endParaRPr lang="en-US" sz="2400" dirty="0">
              <a:ea typeface="Calibri"/>
              <a:cs typeface="Arial"/>
            </a:endParaRPr>
          </a:p>
          <a:p>
            <a:pPr marL="342900" lvl="0" indent="-342900" algn="just">
              <a:lnSpc>
                <a:spcPct val="150000"/>
              </a:lnSpc>
              <a:buSzPts val="1400"/>
              <a:buFont typeface="Symbol"/>
              <a:buChar char=""/>
            </a:pPr>
            <a:r>
              <a:rPr lang="en-US" sz="2400" b="1" dirty="0">
                <a:latin typeface="Times New Roman"/>
                <a:ea typeface="Calibri"/>
                <a:cs typeface="Arial"/>
              </a:rPr>
              <a:t>A </a:t>
            </a:r>
            <a:r>
              <a:rPr lang="en-US" sz="2400" b="1" dirty="0">
                <a:solidFill>
                  <a:srgbClr val="00B050"/>
                </a:solidFill>
                <a:latin typeface="Times New Roman"/>
                <a:ea typeface="Calibri"/>
                <a:cs typeface="Arial"/>
              </a:rPr>
              <a:t>user stack</a:t>
            </a:r>
            <a:r>
              <a:rPr lang="en-US" sz="2400" dirty="0">
                <a:latin typeface="Times New Roman"/>
                <a:ea typeface="Calibri"/>
                <a:cs typeface="Arial"/>
              </a:rPr>
              <a:t>, employed when the thread is running in user mode, </a:t>
            </a:r>
            <a:r>
              <a:rPr lang="en-US" sz="2400" dirty="0" smtClean="0">
                <a:latin typeface="Times New Roman"/>
                <a:ea typeface="Calibri"/>
                <a:cs typeface="Arial"/>
              </a:rPr>
              <a:t>and </a:t>
            </a:r>
            <a:r>
              <a:rPr lang="en-US" sz="2400" dirty="0">
                <a:latin typeface="Times New Roman"/>
                <a:ea typeface="Calibri"/>
                <a:cs typeface="Arial"/>
              </a:rPr>
              <a:t>a </a:t>
            </a:r>
            <a:r>
              <a:rPr lang="en-US" sz="2400" b="1" dirty="0">
                <a:solidFill>
                  <a:srgbClr val="00B050"/>
                </a:solidFill>
                <a:latin typeface="Times New Roman"/>
                <a:ea typeface="Calibri"/>
                <a:cs typeface="Arial"/>
              </a:rPr>
              <a:t>kernel stack</a:t>
            </a:r>
            <a:r>
              <a:rPr lang="en-US" sz="2400" dirty="0">
                <a:latin typeface="Times New Roman"/>
                <a:ea typeface="Calibri"/>
                <a:cs typeface="Arial"/>
              </a:rPr>
              <a:t>, employed when the thread is running in kernel mode</a:t>
            </a:r>
            <a:endParaRPr lang="en-US" sz="2400" dirty="0">
              <a:ea typeface="Calibri"/>
              <a:cs typeface="Arial"/>
            </a:endParaRPr>
          </a:p>
          <a:p>
            <a:pPr marL="342900" lvl="0" indent="-342900" algn="just">
              <a:lnSpc>
                <a:spcPct val="150000"/>
              </a:lnSpc>
              <a:buSzPts val="1400"/>
              <a:buFont typeface="Symbol"/>
              <a:buChar char=""/>
            </a:pPr>
            <a:r>
              <a:rPr lang="en-US" sz="2400" dirty="0">
                <a:latin typeface="Times New Roman"/>
                <a:ea typeface="Calibri"/>
                <a:cs typeface="Arial"/>
              </a:rPr>
              <a:t>A </a:t>
            </a:r>
            <a:r>
              <a:rPr lang="en-US" sz="2400" b="1" dirty="0">
                <a:solidFill>
                  <a:srgbClr val="00B050"/>
                </a:solidFill>
                <a:latin typeface="Times New Roman"/>
                <a:ea typeface="Calibri"/>
                <a:cs typeface="Arial"/>
              </a:rPr>
              <a:t>private</a:t>
            </a:r>
            <a:r>
              <a:rPr lang="en-US" sz="2400" dirty="0">
                <a:solidFill>
                  <a:srgbClr val="00B050"/>
                </a:solidFill>
                <a:latin typeface="Times New Roman"/>
                <a:ea typeface="Calibri"/>
                <a:cs typeface="Arial"/>
              </a:rPr>
              <a:t> </a:t>
            </a:r>
            <a:r>
              <a:rPr lang="en-US" sz="2400" b="1" dirty="0">
                <a:solidFill>
                  <a:srgbClr val="00B050"/>
                </a:solidFill>
                <a:latin typeface="Times New Roman"/>
                <a:ea typeface="Calibri"/>
                <a:cs typeface="Arial"/>
              </a:rPr>
              <a:t>storage area</a:t>
            </a:r>
            <a:r>
              <a:rPr lang="en-US" sz="2400" dirty="0">
                <a:solidFill>
                  <a:srgbClr val="00B050"/>
                </a:solidFill>
                <a:latin typeface="Times New Roman"/>
                <a:ea typeface="Calibri"/>
                <a:cs typeface="Arial"/>
              </a:rPr>
              <a:t> </a:t>
            </a:r>
            <a:r>
              <a:rPr lang="en-US" sz="2400" dirty="0">
                <a:latin typeface="Times New Roman"/>
                <a:ea typeface="Calibri"/>
                <a:cs typeface="Arial"/>
              </a:rPr>
              <a:t>used by various run-time libraries and dynamic link libraries (DLLs)</a:t>
            </a:r>
            <a:endParaRPr lang="en-US" sz="2400" dirty="0">
              <a:ea typeface="Calibri"/>
              <a:cs typeface="Arial"/>
            </a:endParaRPr>
          </a:p>
          <a:p>
            <a:pPr marL="342900" lvl="0" indent="-342900" algn="just">
              <a:lnSpc>
                <a:spcPct val="150000"/>
              </a:lnSpc>
              <a:buSzPts val="1400"/>
              <a:buFont typeface="Symbol"/>
              <a:buChar char=""/>
            </a:pPr>
            <a:r>
              <a:rPr lang="en-US" sz="2400" dirty="0">
                <a:latin typeface="Times New Roman"/>
                <a:ea typeface="Calibri"/>
                <a:cs typeface="Arial"/>
              </a:rPr>
              <a:t>The register set, stacks, and private storage area are known as the </a:t>
            </a:r>
            <a:r>
              <a:rPr lang="en-US" sz="2400" b="1" dirty="0">
                <a:solidFill>
                  <a:srgbClr val="00B050"/>
                </a:solidFill>
                <a:latin typeface="Times New Roman"/>
                <a:ea typeface="Calibri"/>
                <a:cs typeface="Arial"/>
              </a:rPr>
              <a:t>context of the thread</a:t>
            </a:r>
            <a:r>
              <a:rPr lang="en-US" sz="2400" dirty="0">
                <a:latin typeface="Times New Roman"/>
                <a:ea typeface="Calibri"/>
                <a:cs typeface="Arial"/>
              </a:rPr>
              <a:t>.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1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76400"/>
            <a:ext cx="7620000" cy="2733056"/>
          </a:xfrm>
          <a:prstGeom prst="rect">
            <a:avLst/>
          </a:prstGeom>
        </p:spPr>
        <p:txBody>
          <a:bodyPr wrap="square">
            <a:spAutoFit/>
          </a:bodyPr>
          <a:lstStyle/>
          <a:p>
            <a:pPr lvl="0" algn="just">
              <a:lnSpc>
                <a:spcPct val="150000"/>
              </a:lnSpc>
              <a:buSzPts val="1400"/>
            </a:pPr>
            <a:r>
              <a:rPr lang="en-US" sz="2400" dirty="0">
                <a:latin typeface="Times New Roman"/>
                <a:ea typeface="Calibri"/>
                <a:cs typeface="Arial"/>
              </a:rPr>
              <a:t>The primary data structures of a thread include:</a:t>
            </a:r>
            <a:endParaRPr lang="en-US" sz="2400" dirty="0">
              <a:ea typeface="Calibri"/>
              <a:cs typeface="Arial"/>
            </a:endParaRPr>
          </a:p>
          <a:p>
            <a:pPr>
              <a:lnSpc>
                <a:spcPct val="115000"/>
              </a:lnSpc>
            </a:pPr>
            <a:r>
              <a:rPr lang="en-US" sz="2400" b="1" dirty="0">
                <a:latin typeface="Times New Roman"/>
                <a:ea typeface="Calibri"/>
                <a:cs typeface="Arial"/>
              </a:rPr>
              <a:t> </a:t>
            </a:r>
            <a:endParaRPr lang="en-US" sz="2400" dirty="0">
              <a:ea typeface="Calibri"/>
              <a:cs typeface="Arial"/>
            </a:endParaRPr>
          </a:p>
          <a:p>
            <a:pPr marL="342900" lvl="0" indent="-342900" algn="just">
              <a:lnSpc>
                <a:spcPct val="150000"/>
              </a:lnSpc>
              <a:buSzPts val="1400"/>
              <a:buFont typeface="Symbol"/>
              <a:buChar char=""/>
            </a:pPr>
            <a:r>
              <a:rPr lang="en-US" sz="2400" dirty="0" smtClean="0">
                <a:solidFill>
                  <a:srgbClr val="00B050"/>
                </a:solidFill>
                <a:latin typeface="Times New Roman"/>
                <a:ea typeface="Calibri"/>
                <a:cs typeface="Arial"/>
              </a:rPr>
              <a:t>ETHREAD</a:t>
            </a:r>
            <a:r>
              <a:rPr lang="en-US" sz="2400" dirty="0" smtClean="0">
                <a:latin typeface="Times New Roman"/>
                <a:ea typeface="Calibri"/>
                <a:cs typeface="Arial"/>
              </a:rPr>
              <a:t> —</a:t>
            </a:r>
            <a:r>
              <a:rPr lang="en-US" sz="2400" dirty="0">
                <a:latin typeface="Times New Roman"/>
                <a:ea typeface="Calibri"/>
                <a:cs typeface="Arial"/>
              </a:rPr>
              <a:t>executive thread block</a:t>
            </a:r>
            <a:endParaRPr lang="en-US" sz="2400" dirty="0">
              <a:ea typeface="Calibri"/>
              <a:cs typeface="Arial"/>
            </a:endParaRPr>
          </a:p>
          <a:p>
            <a:pPr marL="342900" indent="-342900" algn="just">
              <a:lnSpc>
                <a:spcPct val="150000"/>
              </a:lnSpc>
              <a:buSzPts val="1400"/>
              <a:buFont typeface="Symbol"/>
              <a:buChar char=""/>
            </a:pPr>
            <a:r>
              <a:rPr lang="en-US" sz="2400" dirty="0" smtClean="0">
                <a:solidFill>
                  <a:srgbClr val="00B050"/>
                </a:solidFill>
                <a:latin typeface="Times New Roman"/>
                <a:ea typeface="Calibri"/>
                <a:cs typeface="Arial"/>
              </a:rPr>
              <a:t>KTHREAD</a:t>
            </a:r>
            <a:r>
              <a:rPr lang="en-US" sz="2400" dirty="0" smtClean="0">
                <a:latin typeface="Times New Roman"/>
                <a:ea typeface="Calibri"/>
                <a:cs typeface="Arial"/>
              </a:rPr>
              <a:t> —</a:t>
            </a:r>
            <a:r>
              <a:rPr lang="en-US" sz="2400" dirty="0">
                <a:latin typeface="Times New Roman"/>
                <a:ea typeface="Calibri"/>
                <a:cs typeface="Arial"/>
              </a:rPr>
              <a:t>kernel thread block</a:t>
            </a:r>
          </a:p>
          <a:p>
            <a:pPr marL="342900" indent="-342900" algn="just">
              <a:lnSpc>
                <a:spcPct val="150000"/>
              </a:lnSpc>
              <a:buSzPts val="1400"/>
              <a:buFont typeface="Symbol"/>
              <a:buChar char=""/>
            </a:pPr>
            <a:r>
              <a:rPr lang="en-US" sz="2400" dirty="0" smtClean="0">
                <a:solidFill>
                  <a:srgbClr val="00B050"/>
                </a:solidFill>
                <a:latin typeface="Times New Roman"/>
                <a:ea typeface="Calibri"/>
                <a:cs typeface="Arial"/>
              </a:rPr>
              <a:t>TEB</a:t>
            </a:r>
            <a:r>
              <a:rPr lang="en-US" sz="2400" dirty="0" smtClean="0">
                <a:latin typeface="Times New Roman"/>
                <a:ea typeface="Calibri"/>
                <a:cs typeface="Arial"/>
              </a:rPr>
              <a:t> —</a:t>
            </a:r>
            <a:r>
              <a:rPr lang="en-US" sz="2400" dirty="0">
                <a:latin typeface="Times New Roman"/>
                <a:ea typeface="Calibri"/>
                <a:cs typeface="Arial"/>
              </a:rPr>
              <a:t>thread environment block</a:t>
            </a:r>
            <a:endParaRPr lang="ar-IQ" sz="2400" dirty="0">
              <a:latin typeface="Times New Roman"/>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381000"/>
            <a:ext cx="609600" cy="609600"/>
          </a:xfrm>
          <a:prstGeom prst="rect">
            <a:avLst/>
          </a:prstGeom>
        </p:spPr>
      </p:pic>
    </p:spTree>
    <p:extLst>
      <p:ext uri="{BB962C8B-B14F-4D97-AF65-F5344CB8AC3E}">
        <p14:creationId xmlns:p14="http://schemas.microsoft.com/office/powerpoint/2010/main" val="6433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885" y="838200"/>
            <a:ext cx="8153400" cy="5644622"/>
          </a:xfrm>
          <a:prstGeom prst="rect">
            <a:avLst/>
          </a:prstGeom>
        </p:spPr>
        <p:txBody>
          <a:bodyPr wrap="square">
            <a:spAutoFit/>
          </a:bodyPr>
          <a:lstStyle/>
          <a:p>
            <a:pPr>
              <a:lnSpc>
                <a:spcPct val="115000"/>
              </a:lnSpc>
            </a:pPr>
            <a:r>
              <a:rPr lang="en-US" sz="3200" b="1" dirty="0">
                <a:solidFill>
                  <a:srgbClr val="FF0000"/>
                </a:solidFill>
                <a:latin typeface="Times New Roman"/>
                <a:ea typeface="Calibri"/>
                <a:cs typeface="+mj-cs"/>
              </a:rPr>
              <a:t>6.1 Overview</a:t>
            </a:r>
            <a:endParaRPr lang="en-US" sz="3200" b="1" dirty="0">
              <a:solidFill>
                <a:srgbClr val="FF0000"/>
              </a:solidFill>
              <a:ea typeface="Calibri"/>
              <a:cs typeface="+mj-cs"/>
            </a:endParaRPr>
          </a:p>
          <a:p>
            <a:pPr indent="431800" algn="just">
              <a:lnSpc>
                <a:spcPct val="150000"/>
              </a:lnSpc>
            </a:pPr>
            <a:r>
              <a:rPr lang="en-US" sz="2400" dirty="0">
                <a:latin typeface="Times New Roman"/>
                <a:ea typeface="Calibri"/>
                <a:cs typeface="+mj-cs"/>
              </a:rPr>
              <a:t>A thread is a basic unit of CPU utilization; it comprises a thread ID, a program counter, a register set, and a stack. It shares with other threads belonging to the same process its </a:t>
            </a:r>
            <a:r>
              <a:rPr lang="en-US" sz="2400" b="1" dirty="0">
                <a:solidFill>
                  <a:srgbClr val="00B050"/>
                </a:solidFill>
                <a:latin typeface="Times New Roman"/>
                <a:ea typeface="Calibri"/>
                <a:cs typeface="+mj-cs"/>
              </a:rPr>
              <a:t>code</a:t>
            </a:r>
            <a:r>
              <a:rPr lang="en-US" sz="2400" b="1" dirty="0">
                <a:latin typeface="Times New Roman"/>
                <a:ea typeface="Calibri"/>
                <a:cs typeface="+mj-cs"/>
              </a:rPr>
              <a:t> </a:t>
            </a:r>
            <a:r>
              <a:rPr lang="en-US" sz="2400" b="1" dirty="0">
                <a:solidFill>
                  <a:srgbClr val="00B050"/>
                </a:solidFill>
                <a:latin typeface="Times New Roman"/>
                <a:ea typeface="Calibri"/>
                <a:cs typeface="+mj-cs"/>
              </a:rPr>
              <a:t>section</a:t>
            </a:r>
            <a:r>
              <a:rPr lang="en-US" sz="2400" dirty="0">
                <a:latin typeface="Times New Roman"/>
                <a:ea typeface="Calibri"/>
                <a:cs typeface="+mj-cs"/>
              </a:rPr>
              <a:t>, </a:t>
            </a:r>
            <a:r>
              <a:rPr lang="en-US" sz="2400" b="1" dirty="0">
                <a:solidFill>
                  <a:srgbClr val="00B050"/>
                </a:solidFill>
                <a:latin typeface="Times New Roman"/>
                <a:ea typeface="Calibri"/>
                <a:cs typeface="+mj-cs"/>
              </a:rPr>
              <a:t>data</a:t>
            </a:r>
            <a:r>
              <a:rPr lang="en-US" sz="2400" b="1" dirty="0">
                <a:latin typeface="Times New Roman"/>
                <a:ea typeface="Calibri"/>
                <a:cs typeface="+mj-cs"/>
              </a:rPr>
              <a:t> </a:t>
            </a:r>
            <a:r>
              <a:rPr lang="en-US" sz="2400" b="1" dirty="0">
                <a:solidFill>
                  <a:srgbClr val="00B050"/>
                </a:solidFill>
                <a:latin typeface="Times New Roman"/>
                <a:ea typeface="Calibri"/>
                <a:cs typeface="+mj-cs"/>
              </a:rPr>
              <a:t>section</a:t>
            </a:r>
            <a:r>
              <a:rPr lang="en-US" sz="2400" dirty="0">
                <a:latin typeface="Times New Roman"/>
                <a:ea typeface="Calibri"/>
                <a:cs typeface="+mj-cs"/>
              </a:rPr>
              <a:t>, and other operating-system </a:t>
            </a:r>
            <a:r>
              <a:rPr lang="en-US" sz="2400" b="1" dirty="0">
                <a:solidFill>
                  <a:srgbClr val="00B050"/>
                </a:solidFill>
                <a:latin typeface="Times New Roman"/>
                <a:ea typeface="Calibri"/>
                <a:cs typeface="+mj-cs"/>
              </a:rPr>
              <a:t>resources</a:t>
            </a:r>
            <a:r>
              <a:rPr lang="en-US" sz="2400" dirty="0">
                <a:latin typeface="Times New Roman"/>
                <a:ea typeface="Calibri"/>
                <a:cs typeface="+mj-cs"/>
              </a:rPr>
              <a:t>, such as </a:t>
            </a:r>
            <a:r>
              <a:rPr lang="en-US" sz="2400" b="1" dirty="0">
                <a:solidFill>
                  <a:srgbClr val="00B050"/>
                </a:solidFill>
                <a:latin typeface="Times New Roman"/>
                <a:ea typeface="Calibri"/>
                <a:cs typeface="+mj-cs"/>
              </a:rPr>
              <a:t>open</a:t>
            </a:r>
            <a:r>
              <a:rPr lang="en-US" sz="2400" b="1" dirty="0">
                <a:latin typeface="Times New Roman"/>
                <a:ea typeface="Calibri"/>
                <a:cs typeface="+mj-cs"/>
              </a:rPr>
              <a:t> </a:t>
            </a:r>
            <a:r>
              <a:rPr lang="en-US" sz="2400" b="1" dirty="0">
                <a:solidFill>
                  <a:srgbClr val="00B050"/>
                </a:solidFill>
                <a:latin typeface="Times New Roman"/>
                <a:ea typeface="Calibri"/>
                <a:cs typeface="+mj-cs"/>
              </a:rPr>
              <a:t>files</a:t>
            </a:r>
            <a:r>
              <a:rPr lang="en-US" sz="2400" dirty="0">
                <a:solidFill>
                  <a:srgbClr val="00B050"/>
                </a:solidFill>
                <a:latin typeface="Times New Roman"/>
                <a:ea typeface="Calibri"/>
                <a:cs typeface="+mj-cs"/>
              </a:rPr>
              <a:t> </a:t>
            </a:r>
            <a:r>
              <a:rPr lang="en-US" sz="2400" dirty="0">
                <a:latin typeface="Times New Roman"/>
                <a:ea typeface="Calibri"/>
                <a:cs typeface="+mj-cs"/>
              </a:rPr>
              <a:t>and </a:t>
            </a:r>
            <a:r>
              <a:rPr lang="en-US" sz="2400" b="1" dirty="0">
                <a:solidFill>
                  <a:srgbClr val="00B050"/>
                </a:solidFill>
                <a:latin typeface="Times New Roman"/>
                <a:ea typeface="Calibri"/>
                <a:cs typeface="+mj-cs"/>
              </a:rPr>
              <a:t>signals</a:t>
            </a:r>
            <a:r>
              <a:rPr lang="en-US" sz="2400" dirty="0">
                <a:latin typeface="Times New Roman"/>
                <a:ea typeface="Calibri"/>
                <a:cs typeface="+mj-cs"/>
              </a:rPr>
              <a:t>. A traditional (or </a:t>
            </a:r>
            <a:r>
              <a:rPr lang="en-US" sz="2400" b="1" dirty="0">
                <a:solidFill>
                  <a:srgbClr val="00B050"/>
                </a:solidFill>
                <a:latin typeface="Times New Roman"/>
                <a:ea typeface="Calibri"/>
                <a:cs typeface="+mj-cs"/>
              </a:rPr>
              <a:t>heavyweight</a:t>
            </a:r>
            <a:r>
              <a:rPr lang="en-US" sz="2400" dirty="0">
                <a:latin typeface="Times New Roman"/>
                <a:ea typeface="Calibri"/>
                <a:cs typeface="+mj-cs"/>
              </a:rPr>
              <a:t>) process has a </a:t>
            </a:r>
            <a:r>
              <a:rPr lang="en-US" sz="2400" dirty="0">
                <a:solidFill>
                  <a:srgbClr val="00B050"/>
                </a:solidFill>
                <a:latin typeface="Times New Roman"/>
                <a:ea typeface="Calibri"/>
                <a:cs typeface="+mj-cs"/>
              </a:rPr>
              <a:t>single</a:t>
            </a:r>
            <a:r>
              <a:rPr lang="en-US" sz="2400" dirty="0">
                <a:latin typeface="Times New Roman"/>
                <a:ea typeface="Calibri"/>
                <a:cs typeface="+mj-cs"/>
              </a:rPr>
              <a:t> thread of control. If a process has multiple threads of control, it can perform more than one task at a time. Figure 6.1 illustrates the difference between a traditional </a:t>
            </a:r>
            <a:r>
              <a:rPr lang="en-US" sz="2400" b="1" dirty="0">
                <a:latin typeface="Times New Roman"/>
                <a:ea typeface="Calibri"/>
                <a:cs typeface="+mj-cs"/>
              </a:rPr>
              <a:t>single-threaded</a:t>
            </a:r>
            <a:r>
              <a:rPr lang="en-US" sz="2400" dirty="0">
                <a:latin typeface="Times New Roman"/>
                <a:ea typeface="Calibri"/>
                <a:cs typeface="+mj-cs"/>
              </a:rPr>
              <a:t> process and a </a:t>
            </a:r>
            <a:r>
              <a:rPr lang="en-US" sz="2400" b="1" dirty="0">
                <a:latin typeface="Times New Roman"/>
                <a:ea typeface="Calibri"/>
                <a:cs typeface="+mj-cs"/>
              </a:rPr>
              <a:t>multithreaded process</a:t>
            </a:r>
            <a:r>
              <a:rPr lang="en-US" sz="2400" dirty="0">
                <a:latin typeface="Times New Roman"/>
                <a:ea typeface="Calibri"/>
                <a:cs typeface="+mj-cs"/>
              </a:rPr>
              <a:t>.</a:t>
            </a:r>
            <a:endParaRPr lang="en-US" sz="2400" dirty="0">
              <a:ea typeface="Calibri"/>
              <a:cs typeface="+mj-cs"/>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04485" y="228600"/>
            <a:ext cx="609600" cy="609600"/>
          </a:xfrm>
          <a:prstGeom prst="rect">
            <a:avLst/>
          </a:prstGeom>
        </p:spPr>
      </p:pic>
    </p:spTree>
    <p:extLst>
      <p:ext uri="{BB962C8B-B14F-4D97-AF65-F5344CB8AC3E}">
        <p14:creationId xmlns:p14="http://schemas.microsoft.com/office/powerpoint/2010/main" val="16383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4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620000" cy="4465838"/>
          </a:xfrm>
          <a:prstGeom prst="rect">
            <a:avLst/>
          </a:prstGeom>
        </p:spPr>
        <p:txBody>
          <a:bodyPr wrap="square">
            <a:spAutoFit/>
          </a:bodyPr>
          <a:lstStyle/>
          <a:p>
            <a:pPr>
              <a:lnSpc>
                <a:spcPct val="115000"/>
              </a:lnSpc>
            </a:pPr>
            <a:r>
              <a:rPr lang="en-US" sz="2800" b="1" dirty="0">
                <a:solidFill>
                  <a:srgbClr val="FF0000"/>
                </a:solidFill>
                <a:latin typeface="Times New Roman"/>
                <a:ea typeface="Calibri"/>
                <a:cs typeface="Arial"/>
              </a:rPr>
              <a:t>6.3.2 Linux Threads</a:t>
            </a:r>
            <a:endParaRPr lang="en-US" sz="2800" b="1" dirty="0">
              <a:solidFill>
                <a:srgbClr val="FF0000"/>
              </a:solidFill>
              <a:ea typeface="Calibri"/>
              <a:cs typeface="Arial"/>
            </a:endParaRPr>
          </a:p>
          <a:p>
            <a:pPr indent="431800" algn="just">
              <a:lnSpc>
                <a:spcPct val="150000"/>
              </a:lnSpc>
            </a:pPr>
            <a:r>
              <a:rPr lang="en-US" sz="2400" dirty="0">
                <a:latin typeface="Times New Roman"/>
                <a:ea typeface="Calibri"/>
                <a:cs typeface="Arial"/>
              </a:rPr>
              <a:t>Linux provides the </a:t>
            </a:r>
            <a:r>
              <a:rPr lang="en-US" sz="2400" b="1" dirty="0">
                <a:solidFill>
                  <a:srgbClr val="00B050"/>
                </a:solidFill>
                <a:latin typeface="Times New Roman"/>
                <a:ea typeface="Calibri"/>
                <a:cs typeface="Arial"/>
              </a:rPr>
              <a:t>fork</a:t>
            </a:r>
            <a:r>
              <a:rPr lang="en-US" sz="2400" b="1" dirty="0">
                <a:latin typeface="Times New Roman"/>
                <a:ea typeface="Calibri"/>
                <a:cs typeface="Arial"/>
              </a:rPr>
              <a:t> </a:t>
            </a:r>
            <a:r>
              <a:rPr lang="en-US" sz="2400" b="1" dirty="0">
                <a:solidFill>
                  <a:srgbClr val="00B050"/>
                </a:solidFill>
                <a:latin typeface="Times New Roman"/>
                <a:ea typeface="Calibri"/>
                <a:cs typeface="Arial"/>
              </a:rPr>
              <a:t>( )</a:t>
            </a:r>
            <a:r>
              <a:rPr lang="en-US" sz="2400" dirty="0">
                <a:solidFill>
                  <a:srgbClr val="00B050"/>
                </a:solidFill>
                <a:latin typeface="Times New Roman"/>
                <a:ea typeface="Calibri"/>
                <a:cs typeface="Arial"/>
              </a:rPr>
              <a:t> </a:t>
            </a:r>
            <a:r>
              <a:rPr lang="en-US" sz="2400" dirty="0">
                <a:latin typeface="Times New Roman"/>
                <a:ea typeface="Calibri"/>
                <a:cs typeface="Arial"/>
              </a:rPr>
              <a:t>system call with the traditional functionality of duplicating a process. Linux also provides the ability to create threads using the </a:t>
            </a:r>
            <a:r>
              <a:rPr lang="en-US" sz="2400" b="1" dirty="0">
                <a:solidFill>
                  <a:srgbClr val="00B050"/>
                </a:solidFill>
                <a:latin typeface="Times New Roman"/>
                <a:ea typeface="Calibri"/>
                <a:cs typeface="Arial"/>
              </a:rPr>
              <a:t>clone</a:t>
            </a:r>
            <a:r>
              <a:rPr lang="en-US" sz="2400" b="1" dirty="0">
                <a:latin typeface="Times New Roman"/>
                <a:ea typeface="Calibri"/>
                <a:cs typeface="Arial"/>
              </a:rPr>
              <a:t> </a:t>
            </a:r>
            <a:r>
              <a:rPr lang="en-US" sz="2400" b="1" dirty="0">
                <a:solidFill>
                  <a:srgbClr val="00B050"/>
                </a:solidFill>
                <a:latin typeface="Times New Roman"/>
                <a:ea typeface="Calibri"/>
                <a:cs typeface="Arial"/>
              </a:rPr>
              <a:t>( )</a:t>
            </a:r>
            <a:r>
              <a:rPr lang="en-US" sz="2400" dirty="0">
                <a:solidFill>
                  <a:srgbClr val="00B050"/>
                </a:solidFill>
                <a:latin typeface="Times New Roman"/>
                <a:ea typeface="Calibri"/>
                <a:cs typeface="Arial"/>
              </a:rPr>
              <a:t> </a:t>
            </a:r>
            <a:r>
              <a:rPr lang="en-US" sz="2400" dirty="0">
                <a:latin typeface="Times New Roman"/>
                <a:ea typeface="Calibri"/>
                <a:cs typeface="Arial"/>
              </a:rPr>
              <a:t>system call. </a:t>
            </a:r>
            <a:endParaRPr lang="en-US" sz="2400" dirty="0" smtClean="0">
              <a:latin typeface="Times New Roman"/>
              <a:ea typeface="Calibri"/>
              <a:cs typeface="Arial"/>
            </a:endParaRPr>
          </a:p>
          <a:p>
            <a:pPr indent="431800" algn="just">
              <a:lnSpc>
                <a:spcPct val="150000"/>
              </a:lnSpc>
            </a:pPr>
            <a:r>
              <a:rPr lang="en-US" sz="2400" dirty="0" smtClean="0">
                <a:latin typeface="Times New Roman"/>
                <a:ea typeface="Calibri"/>
                <a:cs typeface="Arial"/>
              </a:rPr>
              <a:t>However</a:t>
            </a:r>
            <a:r>
              <a:rPr lang="en-US" sz="2400" dirty="0">
                <a:latin typeface="Times New Roman"/>
                <a:ea typeface="Calibri"/>
                <a:cs typeface="Arial"/>
              </a:rPr>
              <a:t>, Linux does not distinguish between processes and threads. In fact, Linux generally uses the term </a:t>
            </a:r>
            <a:r>
              <a:rPr lang="en-US" sz="2400" b="1" dirty="0">
                <a:solidFill>
                  <a:srgbClr val="00B050"/>
                </a:solidFill>
                <a:latin typeface="Times New Roman"/>
                <a:ea typeface="Calibri"/>
                <a:cs typeface="Arial"/>
              </a:rPr>
              <a:t>task</a:t>
            </a:r>
            <a:r>
              <a:rPr lang="en-US" sz="2400" dirty="0">
                <a:solidFill>
                  <a:srgbClr val="00B050"/>
                </a:solidFill>
                <a:latin typeface="Times New Roman"/>
                <a:ea typeface="Calibri"/>
                <a:cs typeface="Arial"/>
              </a:rPr>
              <a:t> </a:t>
            </a:r>
            <a:r>
              <a:rPr lang="en-US" sz="2400" dirty="0">
                <a:latin typeface="Times New Roman"/>
                <a:ea typeface="Calibri"/>
                <a:cs typeface="Arial"/>
              </a:rPr>
              <a:t>rather than process or thread. </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3810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4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609600" y="685800"/>
            <a:ext cx="7772400" cy="518160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76200"/>
            <a:ext cx="609600" cy="609600"/>
          </a:xfrm>
          <a:prstGeom prst="rect">
            <a:avLst/>
          </a:prstGeom>
        </p:spPr>
      </p:pic>
    </p:spTree>
    <p:extLst>
      <p:ext uri="{BB962C8B-B14F-4D97-AF65-F5344CB8AC3E}">
        <p14:creationId xmlns:p14="http://schemas.microsoft.com/office/powerpoint/2010/main" val="11191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8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799"/>
            <a:ext cx="7162800" cy="5078313"/>
          </a:xfrm>
          <a:prstGeom prst="rect">
            <a:avLst/>
          </a:prstGeom>
        </p:spPr>
        <p:txBody>
          <a:bodyPr wrap="square">
            <a:spAutoFit/>
          </a:bodyPr>
          <a:lstStyle/>
          <a:p>
            <a:pPr indent="431800" algn="just">
              <a:lnSpc>
                <a:spcPct val="150000"/>
              </a:lnSpc>
            </a:pPr>
            <a:r>
              <a:rPr lang="en-US" sz="2400" dirty="0">
                <a:latin typeface="Times New Roman"/>
                <a:ea typeface="Calibri"/>
                <a:cs typeface="Arial"/>
              </a:rPr>
              <a:t>Many software packages that run on modern desktop PCs are </a:t>
            </a:r>
            <a:r>
              <a:rPr lang="en-US" sz="2400" dirty="0">
                <a:solidFill>
                  <a:srgbClr val="00B050"/>
                </a:solidFill>
                <a:latin typeface="Times New Roman"/>
                <a:ea typeface="Calibri"/>
                <a:cs typeface="Arial"/>
              </a:rPr>
              <a:t>multithreaded</a:t>
            </a:r>
            <a:r>
              <a:rPr lang="en-US" sz="2400" dirty="0">
                <a:latin typeface="Times New Roman"/>
                <a:ea typeface="Calibri"/>
                <a:cs typeface="Arial"/>
              </a:rPr>
              <a:t>. An application typically is implemented as a separate process with several threads of control. </a:t>
            </a:r>
            <a:endParaRPr lang="en-US" sz="2400" dirty="0" smtClean="0">
              <a:latin typeface="Times New Roman"/>
              <a:ea typeface="Calibri"/>
              <a:cs typeface="Arial"/>
            </a:endParaRPr>
          </a:p>
          <a:p>
            <a:pPr indent="431800" algn="just">
              <a:lnSpc>
                <a:spcPct val="150000"/>
              </a:lnSpc>
            </a:pPr>
            <a:r>
              <a:rPr lang="en-US" sz="2400" dirty="0" smtClean="0">
                <a:latin typeface="Times New Roman"/>
                <a:ea typeface="Calibri"/>
                <a:cs typeface="Arial"/>
              </a:rPr>
              <a:t>For </a:t>
            </a:r>
            <a:r>
              <a:rPr lang="en-US" sz="2400" dirty="0">
                <a:latin typeface="Times New Roman"/>
                <a:ea typeface="Calibri"/>
                <a:cs typeface="Arial"/>
              </a:rPr>
              <a:t>example, A word processor may have a thread for displaying graphics, another thread for responding to keystrokes from the user, and a third thread for performing spelling and grammar checking in the background.</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8600"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8001000" cy="4465133"/>
          </a:xfrm>
          <a:prstGeom prst="rect">
            <a:avLst/>
          </a:prstGeom>
        </p:spPr>
        <p:txBody>
          <a:bodyPr wrap="square">
            <a:spAutoFit/>
          </a:bodyPr>
          <a:lstStyle/>
          <a:p>
            <a:pPr indent="431800" algn="just">
              <a:lnSpc>
                <a:spcPct val="150000"/>
              </a:lnSpc>
            </a:pPr>
            <a:r>
              <a:rPr lang="en-US" sz="2400" dirty="0">
                <a:latin typeface="Times New Roman"/>
                <a:ea typeface="Calibri"/>
                <a:cs typeface="Arial"/>
              </a:rPr>
              <a:t>In certain situations, a single application may be required to perform </a:t>
            </a:r>
            <a:r>
              <a:rPr lang="en-US" sz="2400" dirty="0">
                <a:solidFill>
                  <a:srgbClr val="00B050"/>
                </a:solidFill>
                <a:latin typeface="Times New Roman"/>
                <a:ea typeface="Calibri"/>
                <a:cs typeface="Arial"/>
              </a:rPr>
              <a:t>several similar tasks</a:t>
            </a:r>
            <a:r>
              <a:rPr lang="en-US" sz="2400" dirty="0">
                <a:latin typeface="Times New Roman"/>
                <a:ea typeface="Calibri"/>
                <a:cs typeface="Arial"/>
              </a:rPr>
              <a:t>. For example, a web server accepts client requests for web pages, images, sound, and so forth. A busy web server may have several (perhaps </a:t>
            </a:r>
            <a:r>
              <a:rPr lang="en-US" sz="2400" b="1" dirty="0">
                <a:solidFill>
                  <a:srgbClr val="00B050"/>
                </a:solidFill>
                <a:latin typeface="Times New Roman"/>
                <a:ea typeface="Calibri"/>
                <a:cs typeface="Arial"/>
              </a:rPr>
              <a:t>thousands</a:t>
            </a:r>
            <a:r>
              <a:rPr lang="en-US" sz="2400" dirty="0">
                <a:latin typeface="Times New Roman"/>
                <a:ea typeface="Calibri"/>
                <a:cs typeface="Arial"/>
              </a:rPr>
              <a:t>) of clients concurrently accessing it. If the web server ran as a traditional single-threaded process, it would be able to service only one client at a time. The amount of time that a client might have to wait for its request to be serviced could be enormous.</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1524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2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70465"/>
            <a:ext cx="8153400" cy="4524315"/>
          </a:xfrm>
          <a:prstGeom prst="rect">
            <a:avLst/>
          </a:prstGeom>
        </p:spPr>
        <p:txBody>
          <a:bodyPr wrap="square">
            <a:spAutoFit/>
          </a:bodyPr>
          <a:lstStyle/>
          <a:p>
            <a:pPr indent="431800" algn="just">
              <a:lnSpc>
                <a:spcPct val="150000"/>
              </a:lnSpc>
            </a:pPr>
            <a:r>
              <a:rPr lang="en-US" sz="2400" dirty="0">
                <a:latin typeface="Times New Roman"/>
                <a:ea typeface="Calibri"/>
                <a:cs typeface="Arial"/>
              </a:rPr>
              <a:t>One solution is to have the server run as a single process that accepts requests. When the server receives a request, it </a:t>
            </a:r>
            <a:r>
              <a:rPr lang="en-US" sz="2400" dirty="0">
                <a:solidFill>
                  <a:srgbClr val="00B050"/>
                </a:solidFill>
                <a:latin typeface="Times New Roman"/>
                <a:ea typeface="Calibri"/>
                <a:cs typeface="Arial"/>
              </a:rPr>
              <a:t>creates</a:t>
            </a:r>
            <a:r>
              <a:rPr lang="en-US" sz="2400" dirty="0">
                <a:latin typeface="Times New Roman"/>
                <a:ea typeface="Calibri"/>
                <a:cs typeface="Arial"/>
              </a:rPr>
              <a:t> </a:t>
            </a:r>
            <a:r>
              <a:rPr lang="en-US" sz="2400" dirty="0">
                <a:solidFill>
                  <a:srgbClr val="00B050"/>
                </a:solidFill>
                <a:latin typeface="Times New Roman"/>
                <a:ea typeface="Calibri"/>
                <a:cs typeface="Arial"/>
              </a:rPr>
              <a:t>a</a:t>
            </a:r>
            <a:r>
              <a:rPr lang="en-US" sz="2400" dirty="0">
                <a:latin typeface="Times New Roman"/>
                <a:ea typeface="Calibri"/>
                <a:cs typeface="Arial"/>
              </a:rPr>
              <a:t> </a:t>
            </a:r>
            <a:r>
              <a:rPr lang="en-US" sz="2400" dirty="0">
                <a:solidFill>
                  <a:srgbClr val="00B050"/>
                </a:solidFill>
                <a:latin typeface="Times New Roman"/>
                <a:ea typeface="Calibri"/>
                <a:cs typeface="Arial"/>
              </a:rPr>
              <a:t>separate</a:t>
            </a:r>
            <a:r>
              <a:rPr lang="en-US" sz="2400" dirty="0">
                <a:latin typeface="Times New Roman"/>
                <a:ea typeface="Calibri"/>
                <a:cs typeface="Arial"/>
              </a:rPr>
              <a:t> </a:t>
            </a:r>
            <a:r>
              <a:rPr lang="en-US" sz="2400" dirty="0">
                <a:solidFill>
                  <a:srgbClr val="00B050"/>
                </a:solidFill>
                <a:latin typeface="Times New Roman"/>
                <a:ea typeface="Calibri"/>
                <a:cs typeface="Arial"/>
              </a:rPr>
              <a:t>process</a:t>
            </a:r>
            <a:r>
              <a:rPr lang="en-US" sz="2400" dirty="0">
                <a:latin typeface="Times New Roman"/>
                <a:ea typeface="Calibri"/>
                <a:cs typeface="Arial"/>
              </a:rPr>
              <a:t> to service that request. In fact, this process-creation method was in common use before threads became popular. </a:t>
            </a:r>
            <a:endParaRPr lang="en-US" sz="2400" dirty="0" smtClean="0">
              <a:latin typeface="Times New Roman"/>
              <a:ea typeface="Calibri"/>
              <a:cs typeface="Arial"/>
            </a:endParaRPr>
          </a:p>
          <a:p>
            <a:pPr indent="431800" algn="just">
              <a:lnSpc>
                <a:spcPct val="150000"/>
              </a:lnSpc>
            </a:pPr>
            <a:r>
              <a:rPr lang="en-US" sz="2400" dirty="0" smtClean="0">
                <a:latin typeface="Times New Roman"/>
                <a:ea typeface="Calibri"/>
                <a:cs typeface="Arial"/>
              </a:rPr>
              <a:t>Process </a:t>
            </a:r>
            <a:r>
              <a:rPr lang="en-US" sz="2400" dirty="0">
                <a:latin typeface="Times New Roman"/>
                <a:ea typeface="Calibri"/>
                <a:cs typeface="Arial"/>
              </a:rPr>
              <a:t>creation is </a:t>
            </a:r>
            <a:r>
              <a:rPr lang="en-US" sz="2400" b="1" dirty="0">
                <a:solidFill>
                  <a:srgbClr val="00B050"/>
                </a:solidFill>
                <a:latin typeface="Times New Roman"/>
                <a:ea typeface="Calibri"/>
                <a:cs typeface="Arial"/>
              </a:rPr>
              <a:t>time</a:t>
            </a:r>
            <a:r>
              <a:rPr lang="en-US" sz="2400" b="1" dirty="0">
                <a:latin typeface="Times New Roman"/>
                <a:ea typeface="Calibri"/>
                <a:cs typeface="Arial"/>
              </a:rPr>
              <a:t> </a:t>
            </a:r>
            <a:r>
              <a:rPr lang="en-US" sz="2400" b="1" dirty="0">
                <a:solidFill>
                  <a:srgbClr val="00B050"/>
                </a:solidFill>
                <a:latin typeface="Times New Roman"/>
                <a:ea typeface="Calibri"/>
                <a:cs typeface="Arial"/>
              </a:rPr>
              <a:t>consuming</a:t>
            </a:r>
            <a:r>
              <a:rPr lang="en-US" sz="2400" b="1" dirty="0">
                <a:latin typeface="Times New Roman"/>
                <a:ea typeface="Calibri"/>
                <a:cs typeface="Arial"/>
              </a:rPr>
              <a:t> and </a:t>
            </a:r>
            <a:r>
              <a:rPr lang="en-US" sz="2400" b="1" dirty="0">
                <a:solidFill>
                  <a:srgbClr val="00B050"/>
                </a:solidFill>
                <a:latin typeface="Times New Roman"/>
                <a:ea typeface="Calibri"/>
                <a:cs typeface="Arial"/>
              </a:rPr>
              <a:t>resource</a:t>
            </a:r>
            <a:r>
              <a:rPr lang="en-US" sz="2400" b="1" dirty="0">
                <a:latin typeface="Times New Roman"/>
                <a:ea typeface="Calibri"/>
                <a:cs typeface="Arial"/>
              </a:rPr>
              <a:t> </a:t>
            </a:r>
            <a:r>
              <a:rPr lang="en-US" sz="2400" b="1" dirty="0">
                <a:solidFill>
                  <a:srgbClr val="00B050"/>
                </a:solidFill>
                <a:latin typeface="Times New Roman"/>
                <a:ea typeface="Calibri"/>
                <a:cs typeface="Arial"/>
              </a:rPr>
              <a:t>intensive</a:t>
            </a:r>
            <a:r>
              <a:rPr lang="en-US" sz="2400" dirty="0">
                <a:latin typeface="Times New Roman"/>
                <a:ea typeface="Calibri"/>
                <a:cs typeface="Arial"/>
              </a:rPr>
              <a:t>. If the new process will perform the same tasks as the existing process, why incur all that overhead</a:t>
            </a:r>
            <a:r>
              <a:rPr lang="en-US" sz="2400" dirty="0" smtClean="0">
                <a:latin typeface="Times New Roman"/>
                <a:ea typeface="Calibri"/>
                <a:cs typeface="Arial"/>
              </a:rPr>
              <a:t>?</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91500" y="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9390" y="1717811"/>
            <a:ext cx="7376410" cy="3970318"/>
          </a:xfrm>
          <a:prstGeom prst="rect">
            <a:avLst/>
          </a:prstGeom>
        </p:spPr>
        <p:txBody>
          <a:bodyPr wrap="square">
            <a:spAutoFit/>
          </a:bodyPr>
          <a:lstStyle/>
          <a:p>
            <a:pPr indent="431800" algn="just">
              <a:lnSpc>
                <a:spcPct val="150000"/>
              </a:lnSpc>
            </a:pPr>
            <a:r>
              <a:rPr lang="en-US" sz="2400" dirty="0">
                <a:latin typeface="Times New Roman"/>
                <a:ea typeface="Calibri"/>
                <a:cs typeface="Arial"/>
              </a:rPr>
              <a:t>It is generally </a:t>
            </a:r>
            <a:r>
              <a:rPr lang="en-US" sz="2400" dirty="0">
                <a:solidFill>
                  <a:srgbClr val="00B050"/>
                </a:solidFill>
                <a:latin typeface="Times New Roman"/>
                <a:ea typeface="Calibri"/>
                <a:cs typeface="Arial"/>
              </a:rPr>
              <a:t>more efficient</a:t>
            </a:r>
            <a:r>
              <a:rPr lang="en-US" sz="2400" dirty="0">
                <a:latin typeface="Times New Roman"/>
                <a:ea typeface="Calibri"/>
                <a:cs typeface="Arial"/>
              </a:rPr>
              <a:t> to use one process that contains </a:t>
            </a:r>
            <a:r>
              <a:rPr lang="en-US" sz="2400" dirty="0">
                <a:solidFill>
                  <a:srgbClr val="00B050"/>
                </a:solidFill>
                <a:latin typeface="Times New Roman"/>
                <a:ea typeface="Calibri"/>
                <a:cs typeface="Arial"/>
              </a:rPr>
              <a:t>multiple threads</a:t>
            </a:r>
            <a:r>
              <a:rPr lang="en-US" sz="2400" dirty="0">
                <a:latin typeface="Times New Roman"/>
                <a:ea typeface="Calibri"/>
                <a:cs typeface="Arial"/>
              </a:rPr>
              <a:t>. This approach would multithread the web-server process. The server would create a separate thread that would listen for client requests; when a request was made, rather than creating another process, the server would create another thread to service the request.</a:t>
            </a:r>
            <a:endParaRPr lang="en-US" sz="2400" dirty="0">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0"/>
            <a:ext cx="609600" cy="609600"/>
          </a:xfrm>
          <a:prstGeom prst="rect">
            <a:avLst/>
          </a:prstGeom>
        </p:spPr>
      </p:pic>
    </p:spTree>
    <p:extLst>
      <p:ext uri="{BB962C8B-B14F-4D97-AF65-F5344CB8AC3E}">
        <p14:creationId xmlns:p14="http://schemas.microsoft.com/office/powerpoint/2010/main" val="25329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9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61979"/>
            <a:ext cx="8077200" cy="6127831"/>
          </a:xfrm>
          <a:prstGeom prst="rect">
            <a:avLst/>
          </a:prstGeom>
        </p:spPr>
        <p:txBody>
          <a:bodyPr wrap="square">
            <a:spAutoFit/>
          </a:bodyPr>
          <a:lstStyle/>
          <a:p>
            <a:pPr>
              <a:lnSpc>
                <a:spcPct val="115000"/>
              </a:lnSpc>
            </a:pPr>
            <a:r>
              <a:rPr lang="en-US" sz="2800" b="1" dirty="0">
                <a:solidFill>
                  <a:srgbClr val="FF0000"/>
                </a:solidFill>
                <a:latin typeface="Times New Roman"/>
                <a:ea typeface="Calibri"/>
                <a:cs typeface="Arial"/>
              </a:rPr>
              <a:t>6.2 Multithreading Models</a:t>
            </a:r>
            <a:endParaRPr lang="en-US" sz="2800" b="1" dirty="0">
              <a:solidFill>
                <a:srgbClr val="FF0000"/>
              </a:solidFill>
              <a:ea typeface="Calibri"/>
              <a:cs typeface="Arial"/>
            </a:endParaRPr>
          </a:p>
          <a:p>
            <a:pPr indent="431800" algn="just">
              <a:lnSpc>
                <a:spcPct val="150000"/>
              </a:lnSpc>
            </a:pPr>
            <a:r>
              <a:rPr lang="en-US" sz="2400" dirty="0">
                <a:latin typeface="Times New Roman"/>
                <a:ea typeface="Calibri"/>
                <a:cs typeface="Arial"/>
              </a:rPr>
              <a:t>Support for threads may be provided either at the user level, for </a:t>
            </a:r>
            <a:r>
              <a:rPr lang="en-US" sz="2400" b="1" dirty="0">
                <a:solidFill>
                  <a:srgbClr val="00B050"/>
                </a:solidFill>
                <a:latin typeface="Times New Roman"/>
                <a:ea typeface="Calibri"/>
                <a:cs typeface="Arial"/>
              </a:rPr>
              <a:t>user threads</a:t>
            </a:r>
            <a:r>
              <a:rPr lang="en-US" sz="2400" dirty="0">
                <a:latin typeface="Times New Roman"/>
                <a:ea typeface="Calibri"/>
                <a:cs typeface="Arial"/>
              </a:rPr>
              <a:t>, or by the kernel, for </a:t>
            </a:r>
            <a:r>
              <a:rPr lang="en-US" sz="2400" b="1" dirty="0">
                <a:solidFill>
                  <a:srgbClr val="00B050"/>
                </a:solidFill>
                <a:latin typeface="Times New Roman"/>
                <a:ea typeface="Calibri"/>
                <a:cs typeface="Arial"/>
              </a:rPr>
              <a:t>kernel</a:t>
            </a:r>
            <a:r>
              <a:rPr lang="en-US" sz="2400" b="1" dirty="0">
                <a:latin typeface="Times New Roman"/>
                <a:ea typeface="Calibri"/>
                <a:cs typeface="Arial"/>
              </a:rPr>
              <a:t> </a:t>
            </a:r>
            <a:r>
              <a:rPr lang="en-US" sz="2400" b="1" dirty="0">
                <a:solidFill>
                  <a:srgbClr val="00B050"/>
                </a:solidFill>
                <a:latin typeface="Times New Roman"/>
                <a:ea typeface="Calibri"/>
                <a:cs typeface="Arial"/>
              </a:rPr>
              <a:t>threads</a:t>
            </a:r>
            <a:r>
              <a:rPr lang="en-US" sz="2400" dirty="0">
                <a:latin typeface="Times New Roman"/>
                <a:ea typeface="Calibri"/>
                <a:cs typeface="Arial"/>
              </a:rPr>
              <a:t>. User threads are supported above the kernel and are managed without kernel support, whereas kernel threads are supported and managed directly by the operating system</a:t>
            </a:r>
            <a:r>
              <a:rPr lang="en-US" sz="2400" dirty="0" smtClean="0">
                <a:latin typeface="Times New Roman"/>
                <a:ea typeface="Calibri"/>
                <a:cs typeface="Arial"/>
              </a:rPr>
              <a:t>.</a:t>
            </a:r>
          </a:p>
          <a:p>
            <a:pPr indent="431800" algn="just">
              <a:lnSpc>
                <a:spcPct val="150000"/>
              </a:lnSpc>
            </a:pPr>
            <a:r>
              <a:rPr lang="en-US" sz="2400" dirty="0" smtClean="0">
                <a:latin typeface="Times New Roman"/>
                <a:ea typeface="Calibri"/>
                <a:cs typeface="Arial"/>
              </a:rPr>
              <a:t> </a:t>
            </a:r>
            <a:r>
              <a:rPr lang="en-US" sz="2400" dirty="0">
                <a:latin typeface="Times New Roman"/>
                <a:ea typeface="Calibri"/>
                <a:cs typeface="Arial"/>
              </a:rPr>
              <a:t>Virtually all modern operating systems—including </a:t>
            </a:r>
            <a:r>
              <a:rPr lang="en-US" sz="2400" b="1" dirty="0">
                <a:solidFill>
                  <a:srgbClr val="00B050"/>
                </a:solidFill>
                <a:latin typeface="Times New Roman"/>
                <a:ea typeface="Calibri"/>
                <a:cs typeface="Arial"/>
              </a:rPr>
              <a:t>Windows XP</a:t>
            </a:r>
            <a:r>
              <a:rPr lang="en-US" sz="2400" dirty="0">
                <a:solidFill>
                  <a:srgbClr val="00B050"/>
                </a:solidFill>
                <a:latin typeface="Times New Roman"/>
                <a:ea typeface="Calibri"/>
                <a:cs typeface="Arial"/>
              </a:rPr>
              <a:t>, </a:t>
            </a:r>
            <a:r>
              <a:rPr lang="en-US" sz="2400" b="1" dirty="0">
                <a:solidFill>
                  <a:srgbClr val="00B050"/>
                </a:solidFill>
                <a:latin typeface="Times New Roman"/>
                <a:ea typeface="Calibri"/>
                <a:cs typeface="Arial"/>
              </a:rPr>
              <a:t>Linux</a:t>
            </a:r>
            <a:r>
              <a:rPr lang="en-US" sz="2400" dirty="0">
                <a:solidFill>
                  <a:srgbClr val="00B050"/>
                </a:solidFill>
                <a:latin typeface="Times New Roman"/>
                <a:ea typeface="Calibri"/>
                <a:cs typeface="Arial"/>
              </a:rPr>
              <a:t>, </a:t>
            </a:r>
            <a:r>
              <a:rPr lang="en-US" sz="2400" b="1" dirty="0">
                <a:solidFill>
                  <a:srgbClr val="00B050"/>
                </a:solidFill>
                <a:latin typeface="Times New Roman"/>
                <a:ea typeface="Calibri"/>
                <a:cs typeface="Arial"/>
              </a:rPr>
              <a:t>Mac OS X</a:t>
            </a:r>
            <a:r>
              <a:rPr lang="en-US" sz="2400" dirty="0">
                <a:solidFill>
                  <a:srgbClr val="00B050"/>
                </a:solidFill>
                <a:latin typeface="Times New Roman"/>
                <a:ea typeface="Calibri"/>
                <a:cs typeface="Arial"/>
              </a:rPr>
              <a:t>, </a:t>
            </a:r>
            <a:r>
              <a:rPr lang="en-US" sz="2400" b="1" dirty="0">
                <a:solidFill>
                  <a:srgbClr val="00B050"/>
                </a:solidFill>
                <a:latin typeface="Times New Roman"/>
                <a:ea typeface="Calibri"/>
                <a:cs typeface="Arial"/>
              </a:rPr>
              <a:t>Solaris</a:t>
            </a:r>
            <a:r>
              <a:rPr lang="en-US" sz="2400" dirty="0">
                <a:solidFill>
                  <a:srgbClr val="00B050"/>
                </a:solidFill>
                <a:latin typeface="Times New Roman"/>
                <a:ea typeface="Calibri"/>
                <a:cs typeface="Arial"/>
              </a:rPr>
              <a:t>, and </a:t>
            </a:r>
            <a:r>
              <a:rPr lang="en-US" sz="2400" b="1" dirty="0">
                <a:solidFill>
                  <a:srgbClr val="00B050"/>
                </a:solidFill>
                <a:latin typeface="Times New Roman"/>
                <a:ea typeface="Calibri"/>
                <a:cs typeface="Arial"/>
              </a:rPr>
              <a:t>Tru64 </a:t>
            </a:r>
            <a:r>
              <a:rPr lang="en-US" sz="2400" b="1" dirty="0" smtClean="0">
                <a:solidFill>
                  <a:srgbClr val="00B050"/>
                </a:solidFill>
                <a:latin typeface="Times New Roman"/>
                <a:ea typeface="Calibri"/>
                <a:cs typeface="Arial"/>
              </a:rPr>
              <a:t>UNIX </a:t>
            </a:r>
            <a:r>
              <a:rPr lang="en-US" sz="2400" dirty="0" smtClean="0">
                <a:latin typeface="Times New Roman"/>
                <a:ea typeface="Calibri"/>
                <a:cs typeface="Arial"/>
              </a:rPr>
              <a:t>—</a:t>
            </a:r>
            <a:r>
              <a:rPr lang="en-US" sz="2400" dirty="0">
                <a:latin typeface="Times New Roman"/>
                <a:ea typeface="Calibri"/>
                <a:cs typeface="Arial"/>
              </a:rPr>
              <a:t>support </a:t>
            </a:r>
            <a:r>
              <a:rPr lang="en-US" sz="2400" dirty="0">
                <a:solidFill>
                  <a:srgbClr val="00B050"/>
                </a:solidFill>
                <a:latin typeface="Times New Roman"/>
                <a:ea typeface="Calibri"/>
                <a:cs typeface="Arial"/>
              </a:rPr>
              <a:t>kernel</a:t>
            </a:r>
            <a:r>
              <a:rPr lang="en-US" sz="2400" dirty="0">
                <a:latin typeface="Times New Roman"/>
                <a:ea typeface="Calibri"/>
                <a:cs typeface="Arial"/>
              </a:rPr>
              <a:t> threads. Ultimately, there must a relationship exist between user threads and kernel threads. In this section, we look at three common ways of establishing this relationship.</a:t>
            </a:r>
            <a:endParaRPr lang="en-US" sz="2400" dirty="0">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261979"/>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4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00725"/>
            <a:ext cx="7391400" cy="4465838"/>
          </a:xfrm>
          <a:prstGeom prst="rect">
            <a:avLst/>
          </a:prstGeom>
        </p:spPr>
        <p:txBody>
          <a:bodyPr wrap="square">
            <a:spAutoFit/>
          </a:bodyPr>
          <a:lstStyle/>
          <a:p>
            <a:pPr>
              <a:lnSpc>
                <a:spcPct val="115000"/>
              </a:lnSpc>
            </a:pPr>
            <a:r>
              <a:rPr lang="en-US" sz="2800" b="1" dirty="0">
                <a:solidFill>
                  <a:srgbClr val="FF0000"/>
                </a:solidFill>
                <a:latin typeface="Times New Roman"/>
                <a:ea typeface="Calibri"/>
                <a:cs typeface="Arial"/>
              </a:rPr>
              <a:t>6.2.1 Many-to-One Model</a:t>
            </a:r>
            <a:endParaRPr lang="en-US" sz="2800" b="1" dirty="0">
              <a:solidFill>
                <a:srgbClr val="FF0000"/>
              </a:solidFill>
              <a:ea typeface="Calibri"/>
              <a:cs typeface="Arial"/>
            </a:endParaRPr>
          </a:p>
          <a:p>
            <a:pPr indent="431800" algn="just">
              <a:lnSpc>
                <a:spcPct val="150000"/>
              </a:lnSpc>
            </a:pPr>
            <a:r>
              <a:rPr lang="en-US" sz="2400" dirty="0">
                <a:latin typeface="Times New Roman"/>
                <a:ea typeface="Calibri"/>
                <a:cs typeface="Arial"/>
              </a:rPr>
              <a:t>The many-to-one model (Figure 6.2) maps </a:t>
            </a:r>
            <a:r>
              <a:rPr lang="en-US" sz="2400" dirty="0">
                <a:solidFill>
                  <a:srgbClr val="00B050"/>
                </a:solidFill>
                <a:latin typeface="Times New Roman"/>
                <a:ea typeface="Calibri"/>
                <a:cs typeface="Arial"/>
              </a:rPr>
              <a:t>many user-level </a:t>
            </a:r>
            <a:r>
              <a:rPr lang="en-US" sz="2400" dirty="0">
                <a:latin typeface="Times New Roman"/>
                <a:ea typeface="Calibri"/>
                <a:cs typeface="Arial"/>
              </a:rPr>
              <a:t>threads to </a:t>
            </a:r>
            <a:r>
              <a:rPr lang="en-US" sz="2400" dirty="0">
                <a:solidFill>
                  <a:srgbClr val="00B050"/>
                </a:solidFill>
                <a:latin typeface="Times New Roman"/>
                <a:ea typeface="Calibri"/>
                <a:cs typeface="Arial"/>
              </a:rPr>
              <a:t>one</a:t>
            </a:r>
            <a:r>
              <a:rPr lang="en-US" sz="2400" dirty="0">
                <a:latin typeface="Times New Roman"/>
                <a:ea typeface="Calibri"/>
                <a:cs typeface="Arial"/>
              </a:rPr>
              <a:t> </a:t>
            </a:r>
            <a:r>
              <a:rPr lang="en-US" sz="2400" dirty="0">
                <a:solidFill>
                  <a:srgbClr val="00B050"/>
                </a:solidFill>
                <a:latin typeface="Times New Roman"/>
                <a:ea typeface="Calibri"/>
                <a:cs typeface="Arial"/>
              </a:rPr>
              <a:t>kernel </a:t>
            </a:r>
            <a:r>
              <a:rPr lang="en-US" sz="2400" dirty="0">
                <a:latin typeface="Times New Roman"/>
                <a:ea typeface="Calibri"/>
                <a:cs typeface="Arial"/>
              </a:rPr>
              <a:t>thread. Thread management is done by the thread library in user space, so it is efficient; but the </a:t>
            </a:r>
            <a:r>
              <a:rPr lang="en-US" sz="2400" dirty="0">
                <a:solidFill>
                  <a:srgbClr val="00B050"/>
                </a:solidFill>
                <a:latin typeface="Times New Roman"/>
                <a:ea typeface="Calibri"/>
                <a:cs typeface="Arial"/>
              </a:rPr>
              <a:t>entire process will block if a thread makes a blocking system call.</a:t>
            </a:r>
            <a:r>
              <a:rPr lang="en-US" sz="2400" dirty="0">
                <a:latin typeface="Times New Roman"/>
                <a:ea typeface="Calibri"/>
                <a:cs typeface="Arial"/>
              </a:rPr>
              <a:t> Also, because only one thread can access the kernel at a time, multiple threads are </a:t>
            </a:r>
            <a:r>
              <a:rPr lang="en-US" sz="2400" dirty="0">
                <a:solidFill>
                  <a:srgbClr val="00B050"/>
                </a:solidFill>
                <a:latin typeface="Times New Roman"/>
                <a:ea typeface="Calibri"/>
                <a:cs typeface="Arial"/>
              </a:rPr>
              <a:t>unable to run in parallel on multiprocessors.</a:t>
            </a:r>
            <a:endParaRPr lang="en-US" sz="2400" dirty="0">
              <a:solidFill>
                <a:srgbClr val="00B050"/>
              </a:solidFill>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8600" y="3048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9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1115</Words>
  <Application>Microsoft Office PowerPoint</Application>
  <PresentationFormat>On-screen Show (4:3)</PresentationFormat>
  <Paragraphs>48</Paragraphs>
  <Slides>20</Slides>
  <Notes>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Chapter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rth</cp:lastModifiedBy>
  <cp:revision>47</cp:revision>
  <dcterms:created xsi:type="dcterms:W3CDTF">2006-08-16T00:00:00Z</dcterms:created>
  <dcterms:modified xsi:type="dcterms:W3CDTF">2020-04-08T07:48:23Z</dcterms:modified>
</cp:coreProperties>
</file>