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0" r:id="rId3"/>
    <p:sldId id="273" r:id="rId4"/>
    <p:sldId id="261" r:id="rId5"/>
    <p:sldId id="276" r:id="rId6"/>
    <p:sldId id="262" r:id="rId7"/>
    <p:sldId id="263" r:id="rId8"/>
    <p:sldId id="264" r:id="rId9"/>
    <p:sldId id="265" r:id="rId10"/>
    <p:sldId id="266" r:id="rId11"/>
    <p:sldId id="274" r:id="rId12"/>
    <p:sldId id="267" r:id="rId13"/>
    <p:sldId id="275" r:id="rId14"/>
    <p:sldId id="268" r:id="rId15"/>
    <p:sldId id="269" r:id="rId16"/>
    <p:sldId id="270"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5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5" Type="http://schemas.openxmlformats.org/officeDocument/2006/relationships/image" Target="../media/image1.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38400"/>
            <a:ext cx="9292652" cy="1470025"/>
          </a:xfrm>
        </p:spPr>
        <p:txBody>
          <a:bodyPr/>
          <a:lstStyle/>
          <a:p>
            <a:r>
              <a:rPr lang="en-US" dirty="0" smtClean="0">
                <a:solidFill>
                  <a:srgbClr val="00B050"/>
                </a:solidFill>
                <a:latin typeface="Algerian" pitchFamily="82" charset="0"/>
              </a:rPr>
              <a:t>Chapter 5</a:t>
            </a:r>
            <a:endParaRPr lang="ar-IQ" dirty="0">
              <a:solidFill>
                <a:srgbClr val="00B050"/>
              </a:solidFill>
              <a:latin typeface="Algerian" pitchFamily="82" charset="0"/>
            </a:endParaRPr>
          </a:p>
        </p:txBody>
      </p:sp>
      <p:sp>
        <p:nvSpPr>
          <p:cNvPr id="3" name="TextBox 2"/>
          <p:cNvSpPr txBox="1"/>
          <p:nvPr/>
        </p:nvSpPr>
        <p:spPr>
          <a:xfrm>
            <a:off x="2438400" y="533400"/>
            <a:ext cx="4267200" cy="1107996"/>
          </a:xfrm>
          <a:prstGeom prst="rect">
            <a:avLst/>
          </a:prstGeom>
          <a:noFill/>
        </p:spPr>
        <p:txBody>
          <a:bodyPr wrap="square" rtlCol="1">
            <a:spAutoFit/>
          </a:bodyPr>
          <a:lstStyle/>
          <a:p>
            <a:r>
              <a:rPr lang="en-US" sz="6600" b="1" dirty="0" smtClean="0">
                <a:solidFill>
                  <a:srgbClr val="00B0F0"/>
                </a:solidFill>
                <a:latin typeface="Freestyle Script" pitchFamily="66" charset="0"/>
                <a:cs typeface="+mj-cs"/>
              </a:rPr>
              <a:t>Operating Systems</a:t>
            </a:r>
            <a:endParaRPr lang="ar-IQ" sz="6600" b="1" dirty="0">
              <a:solidFill>
                <a:srgbClr val="00B0F0"/>
              </a:solidFill>
              <a:latin typeface="Freestyle Script" pitchFamily="66" charset="0"/>
              <a:cs typeface="+mj-cs"/>
            </a:endParaRPr>
          </a:p>
        </p:txBody>
      </p:sp>
      <p:sp>
        <p:nvSpPr>
          <p:cNvPr id="5" name="TextBox 4"/>
          <p:cNvSpPr txBox="1"/>
          <p:nvPr/>
        </p:nvSpPr>
        <p:spPr>
          <a:xfrm>
            <a:off x="609600" y="4648200"/>
            <a:ext cx="7924800" cy="646331"/>
          </a:xfrm>
          <a:prstGeom prst="rect">
            <a:avLst/>
          </a:prstGeom>
          <a:noFill/>
        </p:spPr>
        <p:txBody>
          <a:bodyPr wrap="square" rtlCol="1">
            <a:spAutoFit/>
          </a:bodyPr>
          <a:lstStyle/>
          <a:p>
            <a:pPr algn="ctr"/>
            <a:r>
              <a:rPr lang="en-US" sz="3600" b="1" dirty="0" smtClean="0">
                <a:latin typeface="Lucida Calligraphy" pitchFamily="66" charset="0"/>
              </a:rPr>
              <a:t>By</a:t>
            </a:r>
            <a:r>
              <a:rPr lang="en-US" sz="3600" b="1" smtClean="0">
                <a:latin typeface="Lucida Calligraphy" pitchFamily="66" charset="0"/>
              </a:rPr>
              <a:t>: Lecturer </a:t>
            </a:r>
            <a:r>
              <a:rPr lang="en-US" sz="3600" b="1" dirty="0" err="1" smtClean="0">
                <a:latin typeface="Lucida Calligraphy" pitchFamily="66" charset="0"/>
              </a:rPr>
              <a:t>Raoof</a:t>
            </a:r>
            <a:r>
              <a:rPr lang="en-US" sz="3600" b="1" dirty="0" smtClean="0">
                <a:latin typeface="Lucida Calligraphy" pitchFamily="66" charset="0"/>
              </a:rPr>
              <a:t> </a:t>
            </a:r>
            <a:r>
              <a:rPr lang="en-US" sz="3600" b="1" dirty="0" err="1" smtClean="0">
                <a:latin typeface="Lucida Calligraphy" pitchFamily="66" charset="0"/>
              </a:rPr>
              <a:t>Talal</a:t>
            </a:r>
            <a:endParaRPr lang="ar-IQ" sz="3600" b="1" dirty="0">
              <a:latin typeface="Lucida Calligraphy" pitchFamily="66"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01000" y="416838"/>
            <a:ext cx="609600" cy="609600"/>
          </a:xfrm>
          <a:prstGeom prst="rect">
            <a:avLst/>
          </a:prstGeom>
        </p:spPr>
      </p:pic>
    </p:spTree>
    <p:extLst>
      <p:ext uri="{BB962C8B-B14F-4D97-AF65-F5344CB8AC3E}">
        <p14:creationId xmlns:p14="http://schemas.microsoft.com/office/powerpoint/2010/main" val="203475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7924800" cy="5262979"/>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In general, a process will need certain resources (CPU time, memory, files, and I/O devices) to accomplish its task. When a process creates a sub-process,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solidFill>
                  <a:srgbClr val="00B050"/>
                </a:solidFill>
                <a:latin typeface="Times New Roman" panose="02020603050405020304" pitchFamily="18" charset="0"/>
                <a:cs typeface="Times New Roman" panose="02020603050405020304" pitchFamily="18" charset="0"/>
              </a:rPr>
              <a:t>that </a:t>
            </a:r>
            <a:r>
              <a:rPr lang="en-US" sz="2800" dirty="0">
                <a:solidFill>
                  <a:srgbClr val="00B050"/>
                </a:solidFill>
                <a:latin typeface="Times New Roman" panose="02020603050405020304" pitchFamily="18" charset="0"/>
                <a:cs typeface="Times New Roman" panose="02020603050405020304" pitchFamily="18" charset="0"/>
              </a:rPr>
              <a:t>sub-process may be able to obtain its resources directly from the operating system, or it may be constrained to a subset of the resources of the parent process. </a:t>
            </a:r>
            <a:endParaRPr lang="en-US" sz="2800" dirty="0" smtClean="0">
              <a:solidFill>
                <a:srgbClr val="00B050"/>
              </a:solidFill>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parent may have to partition its resources among its children, or it may be able to share some resources (such as memory or files) among several of its children</a:t>
            </a:r>
            <a:r>
              <a:rPr lang="en-US" sz="2800" dirty="0" smtClean="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147369"/>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3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05000"/>
            <a:ext cx="7924800" cy="2677656"/>
          </a:xfrm>
          <a:prstGeom prst="rect">
            <a:avLst/>
          </a:prstGeom>
        </p:spPr>
        <p:txBody>
          <a:bodyPr wrap="square">
            <a:spAutoFit/>
          </a:bodyPr>
          <a:lstStyle/>
          <a:p>
            <a:pPr algn="just"/>
            <a:r>
              <a:rPr lang="en-US" sz="2800" dirty="0" smtClean="0">
                <a:solidFill>
                  <a:srgbClr val="00B050"/>
                </a:solidFill>
                <a:latin typeface="Times New Roman" panose="02020603050405020304" pitchFamily="18" charset="0"/>
                <a:cs typeface="Times New Roman" panose="02020603050405020304" pitchFamily="18" charset="0"/>
              </a:rPr>
              <a:t>When </a:t>
            </a:r>
            <a:r>
              <a:rPr lang="en-US" sz="2800" dirty="0">
                <a:solidFill>
                  <a:srgbClr val="00B050"/>
                </a:solidFill>
                <a:latin typeface="Times New Roman" panose="02020603050405020304" pitchFamily="18" charset="0"/>
                <a:cs typeface="Times New Roman" panose="02020603050405020304" pitchFamily="18" charset="0"/>
              </a:rPr>
              <a:t>a process creates a new process, two possibilities exist </a:t>
            </a:r>
            <a:r>
              <a:rPr lang="en-US" sz="2800" b="1" dirty="0">
                <a:solidFill>
                  <a:srgbClr val="00B050"/>
                </a:solidFill>
                <a:latin typeface="Times New Roman" panose="02020603050405020304" pitchFamily="18" charset="0"/>
                <a:cs typeface="Times New Roman" panose="02020603050405020304" pitchFamily="18" charset="0"/>
              </a:rPr>
              <a:t>in terms of execution</a:t>
            </a:r>
            <a:r>
              <a:rPr lang="en-US" sz="2800" dirty="0">
                <a:solidFill>
                  <a:srgbClr val="00B050"/>
                </a:solidFill>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1. The parent continues to execute concurrently with its children.</a:t>
            </a:r>
          </a:p>
          <a:p>
            <a:pPr algn="just"/>
            <a:r>
              <a:rPr lang="en-US" sz="2800" dirty="0">
                <a:latin typeface="Times New Roman" panose="02020603050405020304" pitchFamily="18" charset="0"/>
                <a:cs typeface="Times New Roman" panose="02020603050405020304" pitchFamily="18" charset="0"/>
              </a:rPr>
              <a:t>2. The parent waits until some or all of its children have terminated.</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228600"/>
            <a:ext cx="609600" cy="609600"/>
          </a:xfrm>
          <a:prstGeom prst="rect">
            <a:avLst/>
          </a:prstGeom>
        </p:spPr>
      </p:pic>
    </p:spTree>
    <p:extLst>
      <p:ext uri="{BB962C8B-B14F-4D97-AF65-F5344CB8AC3E}">
        <p14:creationId xmlns:p14="http://schemas.microsoft.com/office/powerpoint/2010/main" val="313758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4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1219200"/>
            <a:ext cx="7848600" cy="3970318"/>
          </a:xfrm>
          <a:prstGeom prst="rect">
            <a:avLst/>
          </a:prstGeom>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5.3.2 Process Termination</a:t>
            </a:r>
          </a:p>
          <a:p>
            <a:pPr algn="just"/>
            <a:r>
              <a:rPr lang="en-US" sz="2800" dirty="0">
                <a:latin typeface="Times New Roman" panose="02020603050405020304" pitchFamily="18" charset="0"/>
                <a:cs typeface="Times New Roman" panose="02020603050405020304" pitchFamily="18" charset="0"/>
              </a:rPr>
              <a:t>A process terminates when it finishes executing its final statement and asks the operating system to delete it by using the </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exit ( ) system call</a:t>
            </a:r>
            <a:r>
              <a:rPr lang="en-US" sz="2800" dirty="0">
                <a:latin typeface="Times New Roman" panose="02020603050405020304" pitchFamily="18" charset="0"/>
                <a:cs typeface="Times New Roman" panose="02020603050405020304" pitchFamily="18" charset="0"/>
              </a:rPr>
              <a:t>. At that point, the process may return a status value (typically an integer) to its parent process.  All the resources of the process—including physical and virtual memory, open files and I/O buffers—are de-allocated by the operating system</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14360" y="762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4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914400"/>
            <a:ext cx="7848600" cy="3970318"/>
          </a:xfrm>
          <a:prstGeom prst="rect">
            <a:avLst/>
          </a:prstGeom>
        </p:spPr>
        <p:txBody>
          <a:bodyPr wrap="square">
            <a:spAutoFit/>
          </a:bodyPr>
          <a:lstStyle/>
          <a:p>
            <a:pPr algn="just"/>
            <a:r>
              <a:rPr lang="en-US" sz="2800" dirty="0" smtClean="0">
                <a:solidFill>
                  <a:srgbClr val="00B050"/>
                </a:solidFill>
                <a:latin typeface="Times New Roman" panose="02020603050405020304" pitchFamily="18" charset="0"/>
                <a:cs typeface="Times New Roman" panose="02020603050405020304" pitchFamily="18" charset="0"/>
              </a:rPr>
              <a:t>A </a:t>
            </a:r>
            <a:r>
              <a:rPr lang="en-US" sz="2800" dirty="0">
                <a:solidFill>
                  <a:srgbClr val="00B050"/>
                </a:solidFill>
                <a:latin typeface="Times New Roman" panose="02020603050405020304" pitchFamily="18" charset="0"/>
                <a:cs typeface="Times New Roman" panose="02020603050405020304" pitchFamily="18" charset="0"/>
              </a:rPr>
              <a:t>parent may terminate the execution of one of its children for a variety of reasons, such as these:</a:t>
            </a:r>
          </a:p>
          <a:p>
            <a:pPr marL="342900" lvl="0" indent="-342900" algn="just">
              <a:buFont typeface="Arial" pitchFamily="34" charset="0"/>
              <a:buChar char="•"/>
            </a:pPr>
            <a:r>
              <a:rPr lang="en-US" sz="2800" dirty="0">
                <a:latin typeface="Times New Roman" panose="02020603050405020304" pitchFamily="18" charset="0"/>
                <a:cs typeface="Times New Roman" panose="02020603050405020304" pitchFamily="18" charset="0"/>
              </a:rPr>
              <a:t>The child has exceeded its usage of some of the resources that it has been allocated. </a:t>
            </a:r>
          </a:p>
          <a:p>
            <a:pPr marL="342900" lvl="0" indent="-342900" algn="just">
              <a:buFont typeface="Arial" pitchFamily="34" charset="0"/>
              <a:buChar char="•"/>
            </a:pPr>
            <a:r>
              <a:rPr lang="en-US" sz="2800" dirty="0">
                <a:latin typeface="Times New Roman" panose="02020603050405020304" pitchFamily="18" charset="0"/>
                <a:cs typeface="Times New Roman" panose="02020603050405020304" pitchFamily="18" charset="0"/>
              </a:rPr>
              <a:t>The parent is exiting, and the operating system does not allow a child to continue if its parent terminates.</a:t>
            </a:r>
          </a:p>
          <a:p>
            <a:pPr marL="342900" lvl="0" indent="-342900" algn="just">
              <a:buFont typeface="Arial" pitchFamily="34" charset="0"/>
              <a:buChar char="•"/>
            </a:pPr>
            <a:r>
              <a:rPr lang="en-US" sz="2800" dirty="0">
                <a:latin typeface="Times New Roman" panose="02020603050405020304" pitchFamily="18" charset="0"/>
                <a:cs typeface="Times New Roman" panose="02020603050405020304" pitchFamily="18" charset="0"/>
              </a:rPr>
              <a:t>The task assigned to the child is no longer required.</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14360" y="259080"/>
            <a:ext cx="609600" cy="609600"/>
          </a:xfrm>
          <a:prstGeom prst="rect">
            <a:avLst/>
          </a:prstGeom>
        </p:spPr>
      </p:pic>
    </p:spTree>
    <p:extLst>
      <p:ext uri="{BB962C8B-B14F-4D97-AF65-F5344CB8AC3E}">
        <p14:creationId xmlns:p14="http://schemas.microsoft.com/office/powerpoint/2010/main" val="137817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05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286" y="152400"/>
            <a:ext cx="7772400" cy="6555641"/>
          </a:xfrm>
          <a:prstGeom prst="rect">
            <a:avLst/>
          </a:prstGeom>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5.4 Inter-process </a:t>
            </a:r>
            <a:r>
              <a:rPr lang="en-US" sz="2800" b="1" dirty="0" smtClean="0">
                <a:solidFill>
                  <a:srgbClr val="FF0000"/>
                </a:solidFill>
                <a:latin typeface="Times New Roman" panose="02020603050405020304" pitchFamily="18" charset="0"/>
                <a:cs typeface="Times New Roman" panose="02020603050405020304" pitchFamily="18" charset="0"/>
              </a:rPr>
              <a:t>Communication</a:t>
            </a:r>
          </a:p>
          <a:p>
            <a:pPr algn="just"/>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Processes executing concurrently in the operating system may be either </a:t>
            </a:r>
            <a:r>
              <a:rPr lang="en-US" sz="2800" b="1" dirty="0">
                <a:solidFill>
                  <a:srgbClr val="00B050"/>
                </a:solidFill>
                <a:latin typeface="Times New Roman" panose="02020603050405020304" pitchFamily="18" charset="0"/>
                <a:cs typeface="Times New Roman" panose="02020603050405020304" pitchFamily="18" charset="0"/>
              </a:rPr>
              <a:t>independent</a:t>
            </a:r>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processes</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or </a:t>
            </a:r>
            <a:r>
              <a:rPr lang="en-US" sz="2800" b="1" dirty="0">
                <a:solidFill>
                  <a:srgbClr val="00B050"/>
                </a:solidFill>
                <a:latin typeface="Times New Roman" panose="02020603050405020304" pitchFamily="18" charset="0"/>
                <a:cs typeface="Times New Roman" panose="02020603050405020304" pitchFamily="18" charset="0"/>
              </a:rPr>
              <a:t>cooperating</a:t>
            </a:r>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processes</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process is independent if it cannot affect or be affected by the other processes executing in the system. Any process that does not share data with any other process is independent. </a:t>
            </a:r>
          </a:p>
          <a:p>
            <a:pPr algn="just"/>
            <a:r>
              <a:rPr lang="en-US" sz="2800" dirty="0">
                <a:latin typeface="Times New Roman" panose="02020603050405020304" pitchFamily="18" charset="0"/>
                <a:cs typeface="Times New Roman" panose="02020603050405020304" pitchFamily="18" charset="0"/>
              </a:rPr>
              <a:t>A process is </a:t>
            </a:r>
            <a:r>
              <a:rPr lang="en-US" sz="2800" b="1" dirty="0">
                <a:solidFill>
                  <a:srgbClr val="00B050"/>
                </a:solidFill>
                <a:latin typeface="Times New Roman" panose="02020603050405020304" pitchFamily="18" charset="0"/>
                <a:cs typeface="Times New Roman" panose="02020603050405020304" pitchFamily="18" charset="0"/>
              </a:rPr>
              <a:t>cooperating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if it can affect or be affected by the other processes executing in the system. Clearly, any process that shares data with other processes is a cooperating process.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There </a:t>
            </a:r>
            <a:r>
              <a:rPr lang="en-US" sz="2800" dirty="0">
                <a:latin typeface="Times New Roman" panose="02020603050405020304" pitchFamily="18" charset="0"/>
                <a:cs typeface="Times New Roman" panose="02020603050405020304" pitchFamily="18" charset="0"/>
              </a:rPr>
              <a:t>are several reasons for providing an environment that allows process cooperation:</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6686" y="3048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4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229600" cy="6124754"/>
          </a:xfrm>
          <a:prstGeom prst="rect">
            <a:avLst/>
          </a:prstGeom>
        </p:spPr>
        <p:txBody>
          <a:bodyPr wrap="square">
            <a:spAutoFit/>
          </a:bodyPr>
          <a:lstStyle/>
          <a:p>
            <a:pPr marL="342900" lvl="0" indent="-342900" algn="just">
              <a:buFont typeface="Arial"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Convenience:</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Even an individual user may work on many tasks at the same time. For instance, a user may be editing, printing, and compiling in parallel.</a:t>
            </a:r>
          </a:p>
          <a:p>
            <a:pPr marL="342900" lvl="0" indent="-342900" algn="just">
              <a:buFont typeface="Arial"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Modularity: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We may want to construct the system in a modular fashion, dividing the system functions into separate processes or threads.</a:t>
            </a:r>
          </a:p>
          <a:p>
            <a:pPr marL="342900" lvl="0" indent="-342900" algn="just">
              <a:buFont typeface="Arial"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Computation speedup: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If we want a particular task to run faster, we must break it into subtasks, each of which will be executing in parallel with the others.</a:t>
            </a:r>
          </a:p>
          <a:p>
            <a:pPr marL="342900" lvl="0" indent="-342900" algn="just">
              <a:buFont typeface="Arial" pitchFamily="34" charset="0"/>
              <a:buChar char="•"/>
            </a:pPr>
            <a:r>
              <a:rPr lang="en-US" sz="2800" b="1" dirty="0" smtClean="0">
                <a:solidFill>
                  <a:srgbClr val="FF0000"/>
                </a:solidFill>
                <a:latin typeface="Times New Roman" panose="02020603050405020304" pitchFamily="18" charset="0"/>
                <a:cs typeface="Times New Roman" panose="02020603050405020304" pitchFamily="18" charset="0"/>
              </a:rPr>
              <a:t>Information sharing: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Since </a:t>
            </a:r>
            <a:r>
              <a:rPr lang="en-US" sz="2800" dirty="0">
                <a:latin typeface="Times New Roman" panose="02020603050405020304" pitchFamily="18" charset="0"/>
                <a:cs typeface="Times New Roman" panose="02020603050405020304" pitchFamily="18" charset="0"/>
              </a:rPr>
              <a:t>several users may be interested in the same piece of information (for instance, a shared file), we must provide an environment to allow concurrent access to such information.</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75320" y="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59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382000" cy="6555641"/>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Cooperating processes require an </a:t>
            </a:r>
            <a:r>
              <a:rPr lang="en-US" sz="2800" b="1" dirty="0">
                <a:solidFill>
                  <a:srgbClr val="00B050"/>
                </a:solidFill>
                <a:latin typeface="Times New Roman" panose="02020603050405020304" pitchFamily="18" charset="0"/>
                <a:cs typeface="Times New Roman" panose="02020603050405020304" pitchFamily="18" charset="0"/>
              </a:rPr>
              <a:t>inter-process</a:t>
            </a:r>
            <a:r>
              <a:rPr lang="en-US" sz="2800" dirty="0">
                <a:solidFill>
                  <a:srgbClr val="00B050"/>
                </a:solidFill>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communication</a:t>
            </a:r>
            <a:r>
              <a:rPr lang="en-US" sz="2800" dirty="0">
                <a:solidFill>
                  <a:srgbClr val="00B050"/>
                </a:solidFill>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IPC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mechanism that will allow them to exchange data and information.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There </a:t>
            </a:r>
            <a:r>
              <a:rPr lang="en-US" sz="2800" dirty="0">
                <a:latin typeface="Times New Roman" panose="02020603050405020304" pitchFamily="18" charset="0"/>
                <a:cs typeface="Times New Roman" panose="02020603050405020304" pitchFamily="18" charset="0"/>
              </a:rPr>
              <a:t>are two fundamental models of inter-process communication: </a:t>
            </a:r>
            <a:endParaRPr lang="en-US" sz="2800" dirty="0" smtClean="0">
              <a:latin typeface="Times New Roman" panose="02020603050405020304" pitchFamily="18" charset="0"/>
              <a:cs typeface="Times New Roman" panose="02020603050405020304" pitchFamily="18" charset="0"/>
            </a:endParaRPr>
          </a:p>
          <a:p>
            <a:pPr marL="457200" indent="-457200" algn="just">
              <a:buAutoNum type="arabicParenBoth"/>
            </a:pPr>
            <a:r>
              <a:rPr lang="en-US" sz="2800" b="1" dirty="0" smtClean="0">
                <a:solidFill>
                  <a:srgbClr val="00B050"/>
                </a:solidFill>
                <a:latin typeface="Times New Roman" panose="02020603050405020304" pitchFamily="18" charset="0"/>
                <a:cs typeface="Times New Roman" panose="02020603050405020304" pitchFamily="18" charset="0"/>
              </a:rPr>
              <a:t>shared </a:t>
            </a:r>
            <a:r>
              <a:rPr lang="en-US" sz="2800" b="1" dirty="0">
                <a:solidFill>
                  <a:srgbClr val="00B050"/>
                </a:solidFill>
                <a:latin typeface="Times New Roman" panose="02020603050405020304" pitchFamily="18" charset="0"/>
                <a:cs typeface="Times New Roman" panose="02020603050405020304" pitchFamily="18" charset="0"/>
              </a:rPr>
              <a:t>memory</a:t>
            </a:r>
            <a:r>
              <a:rPr lang="en-US" sz="2800" dirty="0">
                <a:solidFill>
                  <a:srgbClr val="00B050"/>
                </a:solidFill>
                <a:latin typeface="Times New Roman" panose="02020603050405020304" pitchFamily="18" charset="0"/>
                <a:cs typeface="Times New Roman" panose="02020603050405020304" pitchFamily="18" charset="0"/>
              </a:rPr>
              <a:t> </a:t>
            </a:r>
            <a:endParaRPr lang="en-US" sz="2800" dirty="0" smtClean="0">
              <a:solidFill>
                <a:srgbClr val="00B050"/>
              </a:solidFill>
              <a:latin typeface="Times New Roman" panose="02020603050405020304" pitchFamily="18" charset="0"/>
              <a:cs typeface="Times New Roman" panose="02020603050405020304" pitchFamily="18" charset="0"/>
            </a:endParaRPr>
          </a:p>
          <a:p>
            <a:pPr marL="457200" indent="-457200" algn="just">
              <a:buAutoNum type="arabicParenBoth"/>
            </a:pPr>
            <a:r>
              <a:rPr lang="en-US" sz="2800" b="1" dirty="0" smtClean="0">
                <a:solidFill>
                  <a:srgbClr val="00B050"/>
                </a:solidFill>
                <a:latin typeface="Times New Roman" panose="02020603050405020304" pitchFamily="18" charset="0"/>
                <a:cs typeface="Times New Roman" panose="02020603050405020304" pitchFamily="18" charset="0"/>
              </a:rPr>
              <a:t>message passing</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In the </a:t>
            </a:r>
            <a:r>
              <a:rPr lang="en-US" sz="2800" b="1" dirty="0" smtClean="0">
                <a:solidFill>
                  <a:srgbClr val="00B050"/>
                </a:solidFill>
                <a:latin typeface="Times New Roman" panose="02020603050405020304" pitchFamily="18" charset="0"/>
                <a:cs typeface="Times New Roman" panose="02020603050405020304" pitchFamily="18" charset="0"/>
              </a:rPr>
              <a:t>shared memory</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model</a:t>
            </a:r>
            <a:r>
              <a:rPr lang="en-US" sz="2800" dirty="0" smtClean="0">
                <a:latin typeface="Times New Roman" panose="02020603050405020304" pitchFamily="18" charset="0"/>
                <a:cs typeface="Times New Roman" panose="02020603050405020304" pitchFamily="18" charset="0"/>
              </a:rPr>
              <a:t>, a region of memory that is shared by cooperating processes is established. Processes can then exchange information by reading and writing data to the shared region. </a:t>
            </a:r>
          </a:p>
          <a:p>
            <a:pPr algn="just"/>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the </a:t>
            </a:r>
            <a:r>
              <a:rPr lang="en-US" sz="2800" b="1" dirty="0">
                <a:solidFill>
                  <a:srgbClr val="00B050"/>
                </a:solidFill>
                <a:latin typeface="Times New Roman" panose="02020603050405020304" pitchFamily="18" charset="0"/>
                <a:cs typeface="Times New Roman" panose="02020603050405020304" pitchFamily="18" charset="0"/>
              </a:rPr>
              <a:t>message passing</a:t>
            </a:r>
            <a:r>
              <a:rPr lang="en-US" sz="2800" dirty="0">
                <a:solidFill>
                  <a:srgbClr val="00B050"/>
                </a:solidFill>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model</a:t>
            </a:r>
            <a:r>
              <a:rPr lang="en-US" sz="2800" dirty="0">
                <a:latin typeface="Times New Roman" panose="02020603050405020304" pitchFamily="18" charset="0"/>
                <a:cs typeface="Times New Roman" panose="02020603050405020304" pitchFamily="18" charset="0"/>
              </a:rPr>
              <a:t>, communication takes place by means of messages exchanged between the cooperating processes. The two communications models are contrasted in Figure 5.7.</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38160" y="20574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8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1143000" y="685800"/>
            <a:ext cx="6781800" cy="4952999"/>
          </a:xfrm>
          <a:prstGeom prst="rect">
            <a:avLst/>
          </a:prstGeom>
          <a:noFill/>
          <a:ln>
            <a:noFill/>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76200"/>
            <a:ext cx="609600" cy="609600"/>
          </a:xfrm>
          <a:prstGeom prst="rect">
            <a:avLst/>
          </a:prstGeom>
        </p:spPr>
      </p:pic>
    </p:spTree>
    <p:extLst>
      <p:ext uri="{BB962C8B-B14F-4D97-AF65-F5344CB8AC3E}">
        <p14:creationId xmlns:p14="http://schemas.microsoft.com/office/powerpoint/2010/main" val="266290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4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1479" y="762000"/>
            <a:ext cx="8153399" cy="4832092"/>
          </a:xfrm>
          <a:prstGeom prst="rect">
            <a:avLst/>
          </a:prstGeom>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5.2.2 </a:t>
            </a:r>
            <a:r>
              <a:rPr lang="en-US" sz="2800" b="1" dirty="0" smtClean="0">
                <a:solidFill>
                  <a:srgbClr val="FF0000"/>
                </a:solidFill>
                <a:latin typeface="Times New Roman" panose="02020603050405020304" pitchFamily="18" charset="0"/>
                <a:cs typeface="Times New Roman" panose="02020603050405020304" pitchFamily="18" charset="0"/>
              </a:rPr>
              <a:t>Schedulers</a:t>
            </a:r>
          </a:p>
          <a:p>
            <a:pPr algn="just"/>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process migrates among the various scheduling queues throughout its lifetime. The operating system must select, for scheduling purposes, processes from these queues in some fashion. The selection process is carried out by the appropriate </a:t>
            </a:r>
            <a:r>
              <a:rPr lang="en-US" sz="2800" b="1" dirty="0">
                <a:solidFill>
                  <a:srgbClr val="00B050"/>
                </a:solidFill>
                <a:latin typeface="Times New Roman" panose="02020603050405020304" pitchFamily="18" charset="0"/>
                <a:cs typeface="Times New Roman" panose="02020603050405020304" pitchFamily="18" charset="0"/>
              </a:rPr>
              <a:t>scheduler</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Often, in a batch system, more processes are submitted than can be executed immediately. These processes are spooled to a mass-storage device (typically a disk), where they are kept for later </a:t>
            </a:r>
            <a:r>
              <a:rPr lang="en-US" sz="2800" dirty="0" smtClean="0">
                <a:latin typeface="Times New Roman" panose="02020603050405020304" pitchFamily="18" charset="0"/>
                <a:cs typeface="Times New Roman" panose="02020603050405020304" pitchFamily="18" charset="0"/>
              </a:rPr>
              <a:t>execution. </a:t>
            </a:r>
            <a:endParaRPr lang="en-US" sz="2800" dirty="0">
              <a:latin typeface="Times New Roman" panose="02020603050405020304" pitchFamily="18" charset="0"/>
              <a:cs typeface="Times New Roman" panose="02020603050405020304" pitchFamily="18"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55278" y="3048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1478" y="777240"/>
            <a:ext cx="8153399" cy="3539430"/>
          </a:xfrm>
          <a:prstGeom prst="rect">
            <a:avLst/>
          </a:prstGeom>
        </p:spPr>
        <p:txBody>
          <a:bodyPr wrap="square">
            <a:spAutoFit/>
          </a:bodyPr>
          <a:lstStyle/>
          <a:p>
            <a:pPr algn="just"/>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a:t>
            </a:r>
            <a:r>
              <a:rPr lang="en-US" sz="2800" b="1" dirty="0">
                <a:solidFill>
                  <a:srgbClr val="00B050"/>
                </a:solidFill>
                <a:latin typeface="Times New Roman" panose="02020603050405020304" pitchFamily="18" charset="0"/>
                <a:cs typeface="Times New Roman" panose="02020603050405020304" pitchFamily="18" charset="0"/>
              </a:rPr>
              <a:t>long-term</a:t>
            </a:r>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scheduler</a:t>
            </a:r>
            <a:r>
              <a:rPr lang="en-US" sz="2800" dirty="0">
                <a:latin typeface="Times New Roman" panose="02020603050405020304" pitchFamily="18" charset="0"/>
                <a:cs typeface="Times New Roman" panose="02020603050405020304" pitchFamily="18" charset="0"/>
              </a:rPr>
              <a:t>, or </a:t>
            </a:r>
            <a:r>
              <a:rPr lang="en-US" sz="2800" b="1" dirty="0">
                <a:solidFill>
                  <a:srgbClr val="00B050"/>
                </a:solidFill>
                <a:latin typeface="Times New Roman" panose="02020603050405020304" pitchFamily="18" charset="0"/>
                <a:cs typeface="Times New Roman" panose="02020603050405020304" pitchFamily="18" charset="0"/>
              </a:rPr>
              <a:t>job</a:t>
            </a:r>
            <a:r>
              <a:rPr lang="en-US" sz="2800" b="1"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scheduler</a:t>
            </a:r>
            <a:r>
              <a:rPr lang="en-US" sz="2800" dirty="0">
                <a:latin typeface="Times New Roman" panose="02020603050405020304" pitchFamily="18" charset="0"/>
                <a:cs typeface="Times New Roman" panose="02020603050405020304" pitchFamily="18" charset="0"/>
              </a:rPr>
              <a:t>, selects processes from this pool and loads them into memory for execution. </a:t>
            </a:r>
            <a:endParaRPr lang="en-US" sz="2800"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a:t>
            </a:r>
            <a:r>
              <a:rPr lang="en-US" sz="2800" b="1" dirty="0">
                <a:solidFill>
                  <a:srgbClr val="00B050"/>
                </a:solidFill>
                <a:latin typeface="Times New Roman" panose="02020603050405020304" pitchFamily="18" charset="0"/>
                <a:cs typeface="Times New Roman" panose="02020603050405020304" pitchFamily="18" charset="0"/>
              </a:rPr>
              <a:t>short-term scheduler</a:t>
            </a:r>
            <a:r>
              <a:rPr lang="en-US" sz="2800" dirty="0">
                <a:latin typeface="Times New Roman" panose="02020603050405020304" pitchFamily="18" charset="0"/>
                <a:cs typeface="Times New Roman" panose="02020603050405020304" pitchFamily="18" charset="0"/>
              </a:rPr>
              <a:t>, or </a:t>
            </a:r>
            <a:r>
              <a:rPr lang="en-US" sz="2800" b="1" dirty="0">
                <a:solidFill>
                  <a:srgbClr val="00B050"/>
                </a:solidFill>
                <a:latin typeface="Times New Roman" panose="02020603050405020304" pitchFamily="18" charset="0"/>
                <a:cs typeface="Times New Roman" panose="02020603050405020304" pitchFamily="18" charset="0"/>
              </a:rPr>
              <a:t>CPU scheduler</a:t>
            </a:r>
            <a:r>
              <a:rPr lang="en-US" sz="2800" dirty="0">
                <a:latin typeface="Times New Roman" panose="02020603050405020304" pitchFamily="18" charset="0"/>
                <a:cs typeface="Times New Roman" panose="02020603050405020304" pitchFamily="18" charset="0"/>
              </a:rPr>
              <a:t>, selects from among the processes that are ready to execute and allocates the CPU to one of them.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304800"/>
            <a:ext cx="609600" cy="609600"/>
          </a:xfrm>
          <a:prstGeom prst="rect">
            <a:avLst/>
          </a:prstGeom>
        </p:spPr>
      </p:pic>
    </p:spTree>
    <p:extLst>
      <p:ext uri="{BB962C8B-B14F-4D97-AF65-F5344CB8AC3E}">
        <p14:creationId xmlns:p14="http://schemas.microsoft.com/office/powerpoint/2010/main" val="198432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0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990600"/>
            <a:ext cx="7696200" cy="5262979"/>
          </a:xfrm>
          <a:prstGeom prst="rect">
            <a:avLst/>
          </a:prstGeom>
        </p:spPr>
        <p:txBody>
          <a:bodyPr wrap="square">
            <a:spAutoFit/>
          </a:bodyPr>
          <a:lstStyle/>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Some operating systems, such as time-sharing systems, may introduce an additional, intermediate level of scheduling. This is called   </a:t>
            </a:r>
            <a:r>
              <a:rPr lang="en-US" sz="2800" b="1" dirty="0">
                <a:solidFill>
                  <a:srgbClr val="00B050"/>
                </a:solidFill>
                <a:latin typeface="Times New Roman" panose="02020603050405020304" pitchFamily="18" charset="0"/>
                <a:cs typeface="Times New Roman" panose="02020603050405020304" pitchFamily="18" charset="0"/>
              </a:rPr>
              <a:t>medium-term scheduler</a:t>
            </a:r>
            <a:r>
              <a:rPr lang="en-US" sz="2800" dirty="0">
                <a:latin typeface="Times New Roman" panose="02020603050405020304" pitchFamily="18" charset="0"/>
                <a:cs typeface="Times New Roman" panose="02020603050405020304" pitchFamily="18" charset="0"/>
              </a:rPr>
              <a:t>. The key idea behind a medium-term scheduler is that sometimes it can be advantageous to remove processes from memory (and from active contention for the CPU) and thus reduce the degree of multiprogramming. Later, the process can be reintroduced into memory, and its execution can be continued where it left off. This scheme is called </a:t>
            </a:r>
            <a:r>
              <a:rPr lang="en-US" sz="2800" b="1" dirty="0">
                <a:solidFill>
                  <a:srgbClr val="00B050"/>
                </a:solidFill>
                <a:latin typeface="Times New Roman" panose="02020603050405020304" pitchFamily="18" charset="0"/>
                <a:cs typeface="Times New Roman" panose="02020603050405020304" pitchFamily="18" charset="0"/>
              </a:rPr>
              <a:t>swapping</a:t>
            </a:r>
            <a:r>
              <a:rPr lang="en-US" sz="2800" dirty="0">
                <a:latin typeface="Times New Roman" panose="02020603050405020304" pitchFamily="18" charset="0"/>
                <a:cs typeface="Times New Roman" panose="02020603050405020304" pitchFamily="18" charset="0"/>
              </a:rPr>
              <a:t>. </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22920" y="762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4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th\Desktop\Untitled-Diagram-1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36320"/>
            <a:ext cx="7757122" cy="4450080"/>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152400"/>
            <a:ext cx="609600" cy="609600"/>
          </a:xfrm>
          <a:prstGeom prst="rect">
            <a:avLst/>
          </a:prstGeom>
        </p:spPr>
      </p:pic>
    </p:spTree>
    <p:extLst>
      <p:ext uri="{BB962C8B-B14F-4D97-AF65-F5344CB8AC3E}">
        <p14:creationId xmlns:p14="http://schemas.microsoft.com/office/powerpoint/2010/main" val="57027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1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937" y="381000"/>
            <a:ext cx="7772400" cy="6124754"/>
          </a:xfrm>
          <a:prstGeom prst="rect">
            <a:avLst/>
          </a:prstGeom>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5.2.3 Context </a:t>
            </a:r>
            <a:r>
              <a:rPr lang="en-US" sz="2800" b="1" dirty="0" smtClean="0">
                <a:solidFill>
                  <a:srgbClr val="FF0000"/>
                </a:solidFill>
                <a:latin typeface="Times New Roman" panose="02020603050405020304" pitchFamily="18" charset="0"/>
                <a:cs typeface="Times New Roman" panose="02020603050405020304" pitchFamily="18" charset="0"/>
              </a:rPr>
              <a:t>Switch</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Switching the CPU to another process requires performing a state save of the current process and a state restore of a different process. This task is known as a </a:t>
            </a:r>
            <a:r>
              <a:rPr lang="en-US" sz="2800" b="1" dirty="0">
                <a:solidFill>
                  <a:srgbClr val="00B050"/>
                </a:solidFill>
                <a:latin typeface="Times New Roman" panose="02020603050405020304" pitchFamily="18" charset="0"/>
                <a:cs typeface="Times New Roman" panose="02020603050405020304" pitchFamily="18" charset="0"/>
              </a:rPr>
              <a:t>context switch</a:t>
            </a:r>
            <a:r>
              <a:rPr lang="en-US" sz="2800" dirty="0">
                <a:latin typeface="Times New Roman" panose="02020603050405020304" pitchFamily="18" charset="0"/>
                <a:cs typeface="Times New Roman" panose="02020603050405020304" pitchFamily="18" charset="0"/>
              </a:rPr>
              <a:t>. When a context switch occurs, the kernel saves the context of the old process in its PCB and loads the saved context of the new process scheduled to run. Context-switch speed varies from machine to machine, depending on the </a:t>
            </a:r>
            <a:r>
              <a:rPr lang="en-US" sz="2800" b="1" dirty="0">
                <a:solidFill>
                  <a:srgbClr val="00B050"/>
                </a:solidFill>
                <a:latin typeface="Times New Roman" panose="02020603050405020304" pitchFamily="18" charset="0"/>
                <a:cs typeface="Times New Roman" panose="02020603050405020304" pitchFamily="18" charset="0"/>
              </a:rPr>
              <a:t>memory</a:t>
            </a:r>
            <a:r>
              <a:rPr lang="en-US" sz="2800" dirty="0">
                <a:solidFill>
                  <a:srgbClr val="00B050"/>
                </a:solidFill>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speed</a:t>
            </a:r>
            <a:r>
              <a:rPr lang="en-US" sz="2800" dirty="0">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the number of registers</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that must be copied, and the </a:t>
            </a:r>
            <a:r>
              <a:rPr lang="en-US" sz="2800" b="1" dirty="0">
                <a:solidFill>
                  <a:srgbClr val="00B050"/>
                </a:solidFill>
                <a:latin typeface="Times New Roman" panose="02020603050405020304" pitchFamily="18" charset="0"/>
                <a:cs typeface="Times New Roman" panose="02020603050405020304" pitchFamily="18" charset="0"/>
              </a:rPr>
              <a:t>existence of special instructions</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(such as a single instruction to </a:t>
            </a:r>
            <a:r>
              <a:rPr lang="en-US" sz="2800" b="1" dirty="0">
                <a:solidFill>
                  <a:srgbClr val="00B050"/>
                </a:solidFill>
                <a:latin typeface="Times New Roman" panose="02020603050405020304" pitchFamily="18" charset="0"/>
                <a:cs typeface="Times New Roman" panose="02020603050405020304" pitchFamily="18" charset="0"/>
              </a:rPr>
              <a:t>load</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or </a:t>
            </a:r>
            <a:r>
              <a:rPr lang="en-US" sz="2800" b="1" dirty="0">
                <a:solidFill>
                  <a:srgbClr val="00B050"/>
                </a:solidFill>
                <a:latin typeface="Times New Roman" panose="02020603050405020304" pitchFamily="18" charset="0"/>
                <a:cs typeface="Times New Roman" panose="02020603050405020304" pitchFamily="18" charset="0"/>
              </a:rPr>
              <a:t>store</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all registers). </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8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9920" y="457200"/>
            <a:ext cx="7924799" cy="5693866"/>
          </a:xfrm>
          <a:prstGeom prst="rect">
            <a:avLst/>
          </a:prstGeom>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5.3 Operations on Processes</a:t>
            </a:r>
          </a:p>
          <a:p>
            <a:pPr algn="just"/>
            <a:r>
              <a:rPr lang="en-US" sz="2800" dirty="0">
                <a:latin typeface="Times New Roman" panose="02020603050405020304" pitchFamily="18" charset="0"/>
                <a:cs typeface="Times New Roman" panose="02020603050405020304" pitchFamily="18" charset="0"/>
              </a:rPr>
              <a:t>The processes in most systems can execute concurrently, and they may be created and deleted dynamically. Thus, these systems must provide a mechanism for process </a:t>
            </a:r>
            <a:r>
              <a:rPr lang="en-US" sz="2800" b="1" dirty="0">
                <a:solidFill>
                  <a:srgbClr val="00B050"/>
                </a:solidFill>
                <a:latin typeface="Times New Roman" panose="02020603050405020304" pitchFamily="18" charset="0"/>
                <a:cs typeface="Times New Roman" panose="02020603050405020304" pitchFamily="18" charset="0"/>
              </a:rPr>
              <a:t>creation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a:t>
            </a:r>
            <a:r>
              <a:rPr lang="en-US" sz="2800" b="1" dirty="0">
                <a:solidFill>
                  <a:srgbClr val="00B050"/>
                </a:solidFill>
                <a:latin typeface="Times New Roman" panose="02020603050405020304" pitchFamily="18" charset="0"/>
                <a:cs typeface="Times New Roman" panose="02020603050405020304" pitchFamily="18" charset="0"/>
              </a:rPr>
              <a:t>termination</a:t>
            </a:r>
            <a:r>
              <a:rPr lang="en-US" sz="2800" dirty="0">
                <a:latin typeface="Times New Roman" panose="02020603050405020304" pitchFamily="18" charset="0"/>
                <a:cs typeface="Times New Roman" panose="02020603050405020304" pitchFamily="18" charset="0"/>
              </a:rPr>
              <a:t>. </a:t>
            </a:r>
          </a:p>
          <a:p>
            <a:pPr algn="just"/>
            <a:r>
              <a:rPr lang="en-US" sz="2800" b="1" dirty="0">
                <a:solidFill>
                  <a:srgbClr val="FF0000"/>
                </a:solidFill>
                <a:latin typeface="Times New Roman" panose="02020603050405020304" pitchFamily="18" charset="0"/>
                <a:cs typeface="Times New Roman" panose="02020603050405020304" pitchFamily="18" charset="0"/>
              </a:rPr>
              <a:t>5.3.1 Process Creation</a:t>
            </a:r>
          </a:p>
          <a:p>
            <a:pPr algn="just"/>
            <a:r>
              <a:rPr lang="en-US" sz="2800" dirty="0">
                <a:latin typeface="Times New Roman" panose="02020603050405020304" pitchFamily="18" charset="0"/>
                <a:cs typeface="Times New Roman" panose="02020603050405020304" pitchFamily="18" charset="0"/>
              </a:rPr>
              <a:t>A process may create several new processes, via a </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create-process system call</a:t>
            </a:r>
            <a:r>
              <a:rPr lang="en-US" sz="2800" dirty="0">
                <a:latin typeface="Times New Roman" panose="02020603050405020304" pitchFamily="18" charset="0"/>
                <a:cs typeface="Times New Roman" panose="02020603050405020304" pitchFamily="18" charset="0"/>
              </a:rPr>
              <a:t>, during the course of execution. The creating process is called a </a:t>
            </a:r>
            <a:r>
              <a:rPr lang="en-US" sz="2800" b="1" dirty="0">
                <a:solidFill>
                  <a:srgbClr val="00B050"/>
                </a:solidFill>
                <a:latin typeface="Times New Roman" panose="02020603050405020304" pitchFamily="18" charset="0"/>
                <a:cs typeface="Times New Roman" panose="02020603050405020304" pitchFamily="18" charset="0"/>
              </a:rPr>
              <a:t>parent</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process, and the new processes are called the </a:t>
            </a:r>
            <a:r>
              <a:rPr lang="en-US" sz="2800" b="1" dirty="0">
                <a:solidFill>
                  <a:srgbClr val="00B050"/>
                </a:solidFill>
                <a:latin typeface="Times New Roman" panose="02020603050405020304" pitchFamily="18" charset="0"/>
                <a:cs typeface="Times New Roman" panose="02020603050405020304" pitchFamily="18" charset="0"/>
              </a:rPr>
              <a:t>children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 that process. Each of these new processes may in turn create other processes, forming a </a:t>
            </a:r>
            <a:r>
              <a:rPr lang="en-US" sz="2800" b="1" dirty="0">
                <a:solidFill>
                  <a:srgbClr val="00B050"/>
                </a:solidFill>
                <a:latin typeface="Times New Roman" panose="02020603050405020304" pitchFamily="18" charset="0"/>
                <a:cs typeface="Times New Roman" panose="02020603050405020304" pitchFamily="18" charset="0"/>
              </a:rPr>
              <a:t>tree</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 processes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49919" y="15240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59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246" y="1676400"/>
            <a:ext cx="7620000" cy="3539430"/>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Most operating systems identify processes according to a unique </a:t>
            </a:r>
            <a:r>
              <a:rPr lang="en-US" sz="2800" b="1" dirty="0">
                <a:solidFill>
                  <a:srgbClr val="00B050"/>
                </a:solidFill>
                <a:latin typeface="Times New Roman" panose="02020603050405020304" pitchFamily="18" charset="0"/>
                <a:cs typeface="Times New Roman" panose="02020603050405020304" pitchFamily="18" charset="0"/>
              </a:rPr>
              <a:t>process identifier</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(or </a:t>
            </a:r>
            <a:r>
              <a:rPr lang="en-US" sz="2800" b="1" dirty="0" err="1">
                <a:solidFill>
                  <a:srgbClr val="00B050"/>
                </a:solidFill>
                <a:latin typeface="Times New Roman" panose="02020603050405020304" pitchFamily="18" charset="0"/>
                <a:cs typeface="Times New Roman" panose="02020603050405020304" pitchFamily="18" charset="0"/>
              </a:rPr>
              <a:t>pid</a:t>
            </a:r>
            <a:r>
              <a:rPr lang="en-US" sz="2800" dirty="0">
                <a:latin typeface="Times New Roman" panose="02020603050405020304" pitchFamily="18" charset="0"/>
                <a:cs typeface="Times New Roman" panose="02020603050405020304" pitchFamily="18" charset="0"/>
              </a:rPr>
              <a:t>), which is typically an integer number</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Solaris, the process at the top of the tree is the </a:t>
            </a:r>
            <a:r>
              <a:rPr lang="en-US" sz="2800" dirty="0" err="1">
                <a:solidFill>
                  <a:srgbClr val="00B050"/>
                </a:solidFill>
                <a:latin typeface="Times New Roman" panose="02020603050405020304" pitchFamily="18" charset="0"/>
                <a:cs typeface="Times New Roman" panose="02020603050405020304" pitchFamily="18" charset="0"/>
              </a:rPr>
              <a:t>sched</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process, with </a:t>
            </a:r>
            <a:r>
              <a:rPr lang="en-US" sz="2800" dirty="0" err="1">
                <a:latin typeface="Times New Roman" panose="02020603050405020304" pitchFamily="18" charset="0"/>
                <a:cs typeface="Times New Roman" panose="02020603050405020304" pitchFamily="18" charset="0"/>
              </a:rPr>
              <a:t>pid</a:t>
            </a:r>
            <a:r>
              <a:rPr lang="en-US" sz="2800" dirty="0">
                <a:latin typeface="Times New Roman" panose="02020603050405020304" pitchFamily="18" charset="0"/>
                <a:cs typeface="Times New Roman" panose="02020603050405020304" pitchFamily="18" charset="0"/>
              </a:rPr>
              <a:t> of 0. The </a:t>
            </a:r>
            <a:r>
              <a:rPr lang="en-US" sz="2800" dirty="0" err="1">
                <a:latin typeface="Times New Roman" panose="02020603050405020304" pitchFamily="18" charset="0"/>
                <a:cs typeface="Times New Roman" panose="02020603050405020304" pitchFamily="18" charset="0"/>
              </a:rPr>
              <a:t>sched</a:t>
            </a:r>
            <a:r>
              <a:rPr lang="en-US" sz="2800" dirty="0">
                <a:latin typeface="Times New Roman" panose="02020603050405020304" pitchFamily="18" charset="0"/>
                <a:cs typeface="Times New Roman" panose="02020603050405020304" pitchFamily="18" charset="0"/>
              </a:rPr>
              <a:t> process creates several children processes—including </a:t>
            </a:r>
            <a:r>
              <a:rPr lang="en-US" sz="2800" dirty="0" err="1">
                <a:solidFill>
                  <a:srgbClr val="00B050"/>
                </a:solidFill>
                <a:latin typeface="Times New Roman" panose="02020603050405020304" pitchFamily="18" charset="0"/>
                <a:cs typeface="Times New Roman" panose="02020603050405020304" pitchFamily="18" charset="0"/>
              </a:rPr>
              <a:t>pageout</a:t>
            </a:r>
            <a:r>
              <a:rPr lang="en-US" sz="2800" dirty="0">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fsflush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a:t>
            </a:r>
            <a:r>
              <a:rPr lang="en-US" sz="2800" dirty="0" err="1">
                <a:solidFill>
                  <a:srgbClr val="00B050"/>
                </a:solidFill>
                <a:latin typeface="Times New Roman" panose="02020603050405020304" pitchFamily="18" charset="0"/>
                <a:cs typeface="Times New Roman" panose="02020603050405020304" pitchFamily="18" charset="0"/>
              </a:rPr>
              <a:t>init</a:t>
            </a:r>
            <a:r>
              <a:rPr lang="en-US" sz="2800" dirty="0" err="1">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The </a:t>
            </a:r>
            <a:r>
              <a:rPr lang="en-US" sz="2800" dirty="0" err="1">
                <a:latin typeface="Times New Roman" panose="02020603050405020304" pitchFamily="18" charset="0"/>
                <a:cs typeface="Times New Roman" panose="02020603050405020304" pitchFamily="18" charset="0"/>
              </a:rPr>
              <a:t>init</a:t>
            </a:r>
            <a:r>
              <a:rPr lang="en-US" sz="2800" dirty="0">
                <a:latin typeface="Times New Roman" panose="02020603050405020304" pitchFamily="18" charset="0"/>
                <a:cs typeface="Times New Roman" panose="02020603050405020304" pitchFamily="18" charset="0"/>
              </a:rPr>
              <a:t> process serves as the root parent process for all user processes.</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4446" y="9144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7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762000" y="609600"/>
            <a:ext cx="7848600" cy="5791200"/>
          </a:xfrm>
          <a:prstGeom prst="rect">
            <a:avLst/>
          </a:prstGeom>
          <a:noFill/>
          <a:ln>
            <a:noFill/>
          </a:ln>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0"/>
            <a:ext cx="609600" cy="609600"/>
          </a:xfrm>
          <a:prstGeom prst="rect">
            <a:avLst/>
          </a:prstGeom>
        </p:spPr>
      </p:pic>
    </p:spTree>
    <p:extLst>
      <p:ext uri="{BB962C8B-B14F-4D97-AF65-F5344CB8AC3E}">
        <p14:creationId xmlns:p14="http://schemas.microsoft.com/office/powerpoint/2010/main" val="30596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52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1110</Words>
  <Application>Microsoft Office PowerPoint</Application>
  <PresentationFormat>On-screen Show (4:3)</PresentationFormat>
  <Paragraphs>49</Paragraphs>
  <Slides>17</Slides>
  <Notes>0</Notes>
  <HiddenSlides>0</HiddenSlides>
  <MMClips>17</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Chapter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rth</cp:lastModifiedBy>
  <cp:revision>31</cp:revision>
  <dcterms:created xsi:type="dcterms:W3CDTF">2006-08-16T00:00:00Z</dcterms:created>
  <dcterms:modified xsi:type="dcterms:W3CDTF">2020-03-30T09:04:44Z</dcterms:modified>
</cp:coreProperties>
</file>