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6.xml" ContentType="application/vnd.openxmlformats-officedocument.presentationml.tags+xml"/>
  <Override PartName="/ppt/notesSlides/notesSlide8.xml" ContentType="application/vnd.openxmlformats-officedocument.presentationml.notesSlide+xml"/>
  <Override PartName="/ppt/tags/tag7.xml" ContentType="application/vnd.openxmlformats-officedocument.presentationml.tags+xml"/>
  <Override PartName="/ppt/notesSlides/notesSlide9.xml" ContentType="application/vnd.openxmlformats-officedocument.presentationml.notesSlide+xml"/>
  <Override PartName="/ppt/tags/tag8.xml" ContentType="application/vnd.openxmlformats-officedocument.presentationml.tags+xml"/>
  <Override PartName="/ppt/notesSlides/notesSlide10.xml" ContentType="application/vnd.openxmlformats-officedocument.presentationml.notesSlide+xml"/>
  <Override PartName="/ppt/tags/tag9.xml" ContentType="application/vnd.openxmlformats-officedocument.presentationml.tags+xml"/>
  <Override PartName="/ppt/notesSlides/notesSlide11.xml" ContentType="application/vnd.openxmlformats-officedocument.presentationml.notesSlide+xml"/>
  <Override PartName="/ppt/tags/tag10.xml" ContentType="application/vnd.openxmlformats-officedocument.presentationml.tags+xml"/>
  <Override PartName="/ppt/notesSlides/notesSlide12.xml" ContentType="application/vnd.openxmlformats-officedocument.presentationml.notesSlide+xml"/>
  <Override PartName="/ppt/tags/tag11.xml" ContentType="application/vnd.openxmlformats-officedocument.presentationml.tags+xml"/>
  <Override PartName="/ppt/notesSlides/notesSlide13.xml" ContentType="application/vnd.openxmlformats-officedocument.presentationml.notesSlide+xml"/>
  <Override PartName="/ppt/tags/tag12.xml" ContentType="application/vnd.openxmlformats-officedocument.presentationml.tags+xml"/>
  <Override PartName="/ppt/notesSlides/notesSlide14.xml" ContentType="application/vnd.openxmlformats-officedocument.presentationml.notesSlide+xml"/>
  <Override PartName="/ppt/tags/tag13.xml" ContentType="application/vnd.openxmlformats-officedocument.presentationml.tags+xml"/>
  <Override PartName="/ppt/notesSlides/notesSlide15.xml" ContentType="application/vnd.openxmlformats-officedocument.presentationml.notesSlide+xml"/>
  <Override PartName="/ppt/tags/tag14.xml" ContentType="application/vnd.openxmlformats-officedocument.presentationml.tags+xml"/>
  <Override PartName="/ppt/notesSlides/notesSlide16.xml" ContentType="application/vnd.openxmlformats-officedocument.presentationml.notesSlide+xml"/>
  <Override PartName="/ppt/tags/tag15.xml" ContentType="application/vnd.openxmlformats-officedocument.presentationml.tags+xml"/>
  <Override PartName="/ppt/notesSlides/notesSlide17.xml" ContentType="application/vnd.openxmlformats-officedocument.presentationml.notesSlide+xml"/>
  <Override PartName="/ppt/tags/tag16.xml" ContentType="application/vnd.openxmlformats-officedocument.presentationml.tags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83" r:id="rId3"/>
    <p:sldId id="284" r:id="rId4"/>
    <p:sldId id="285" r:id="rId5"/>
    <p:sldId id="286" r:id="rId6"/>
    <p:sldId id="287" r:id="rId7"/>
    <p:sldId id="288" r:id="rId8"/>
    <p:sldId id="263" r:id="rId9"/>
    <p:sldId id="273" r:id="rId10"/>
    <p:sldId id="272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2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152" y="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E0F925-018D-4A99-9595-EAACF61C8230}" type="datetimeFigureOut">
              <a:rPr lang="en-GB" smtClean="0"/>
              <a:t>04/04/2020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193E58-C88D-4817-9FCC-C14E2BD4EA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03587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3E58-C88D-4817-9FCC-C14E2BD4EA53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759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3E58-C88D-4817-9FCC-C14E2BD4EA53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759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3E58-C88D-4817-9FCC-C14E2BD4EA53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759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3E58-C88D-4817-9FCC-C14E2BD4EA53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759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3E58-C88D-4817-9FCC-C14E2BD4EA53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759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3E58-C88D-4817-9FCC-C14E2BD4EA53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7595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3E58-C88D-4817-9FCC-C14E2BD4EA53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7595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3E58-C88D-4817-9FCC-C14E2BD4EA53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7595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3E58-C88D-4817-9FCC-C14E2BD4EA53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7595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3E58-C88D-4817-9FCC-C14E2BD4EA53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759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3E58-C88D-4817-9FCC-C14E2BD4EA53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759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3E58-C88D-4817-9FCC-C14E2BD4EA53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759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3E58-C88D-4817-9FCC-C14E2BD4EA53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759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3E58-C88D-4817-9FCC-C14E2BD4EA53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759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3E58-C88D-4817-9FCC-C14E2BD4EA53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759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3E58-C88D-4817-9FCC-C14E2BD4EA53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759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3E58-C88D-4817-9FCC-C14E2BD4EA53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759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93E58-C88D-4817-9FCC-C14E2BD4EA53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759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7424-DE25-4A45-A397-F702ECA7BC8F}" type="datetimeFigureOut">
              <a:rPr lang="en-GB" smtClean="0"/>
              <a:t>04/04/2020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3B221A6-3C9A-4087-9A38-891950D5220D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7424-DE25-4A45-A397-F702ECA7BC8F}" type="datetimeFigureOut">
              <a:rPr lang="en-GB" smtClean="0"/>
              <a:t>04/04/2020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221A6-3C9A-4087-9A38-891950D5220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7424-DE25-4A45-A397-F702ECA7BC8F}" type="datetimeFigureOut">
              <a:rPr lang="en-GB" smtClean="0"/>
              <a:t>04/04/2020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221A6-3C9A-4087-9A38-891950D5220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7424-DE25-4A45-A397-F702ECA7BC8F}" type="datetimeFigureOut">
              <a:rPr lang="en-GB" smtClean="0"/>
              <a:t>04/04/2020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221A6-3C9A-4087-9A38-891950D5220D}" type="slidenum">
              <a:rPr lang="en-GB" smtClean="0"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7424-DE25-4A45-A397-F702ECA7BC8F}" type="datetimeFigureOut">
              <a:rPr lang="en-GB" smtClean="0"/>
              <a:t>04/04/2020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3B221A6-3C9A-4087-9A38-891950D5220D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7424-DE25-4A45-A397-F702ECA7BC8F}" type="datetimeFigureOut">
              <a:rPr lang="en-GB" smtClean="0"/>
              <a:t>04/04/2020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221A6-3C9A-4087-9A38-891950D5220D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7424-DE25-4A45-A397-F702ECA7BC8F}" type="datetimeFigureOut">
              <a:rPr lang="en-GB" smtClean="0"/>
              <a:t>04/04/2020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221A6-3C9A-4087-9A38-891950D5220D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7424-DE25-4A45-A397-F702ECA7BC8F}" type="datetimeFigureOut">
              <a:rPr lang="en-GB" smtClean="0"/>
              <a:t>04/04/2020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221A6-3C9A-4087-9A38-891950D5220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7424-DE25-4A45-A397-F702ECA7BC8F}" type="datetimeFigureOut">
              <a:rPr lang="en-GB" smtClean="0"/>
              <a:t>04/04/2020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221A6-3C9A-4087-9A38-891950D5220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7424-DE25-4A45-A397-F702ECA7BC8F}" type="datetimeFigureOut">
              <a:rPr lang="en-GB" smtClean="0"/>
              <a:t>04/04/2020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221A6-3C9A-4087-9A38-891950D5220D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7424-DE25-4A45-A397-F702ECA7BC8F}" type="datetimeFigureOut">
              <a:rPr lang="en-GB" smtClean="0"/>
              <a:t>04/04/2020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3B221A6-3C9A-4087-9A38-891950D5220D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9867424-DE25-4A45-A397-F702ECA7BC8F}" type="datetimeFigureOut">
              <a:rPr lang="en-GB" smtClean="0"/>
              <a:t>04/04/2020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3B221A6-3C9A-4087-9A38-891950D5220D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5" Type="http://schemas.microsoft.com/office/2007/relationships/hdphoto" Target="../media/hdphoto4.wdp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5" Type="http://schemas.microsoft.com/office/2007/relationships/hdphoto" Target="../media/hdphoto5.wdp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notesSlide" Target="../notesSlides/notesSlide11.xml"/><Relationship Id="rId7" Type="http://schemas.microsoft.com/office/2007/relationships/hdphoto" Target="../media/hdphoto7.wdp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6" Type="http://schemas.openxmlformats.org/officeDocument/2006/relationships/image" Target="../media/image18.png"/><Relationship Id="rId5" Type="http://schemas.microsoft.com/office/2007/relationships/hdphoto" Target="../media/hdphoto6.wdp"/><Relationship Id="rId4" Type="http://schemas.openxmlformats.org/officeDocument/2006/relationships/image" Target="../media/image17.png"/><Relationship Id="rId9" Type="http://schemas.microsoft.com/office/2007/relationships/hdphoto" Target="../media/hdphoto8.wdp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notesSlide" Target="../notesSlides/notesSlide12.xml"/><Relationship Id="rId7" Type="http://schemas.microsoft.com/office/2007/relationships/hdphoto" Target="../media/hdphoto7.wdp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6" Type="http://schemas.openxmlformats.org/officeDocument/2006/relationships/image" Target="../media/image18.png"/><Relationship Id="rId5" Type="http://schemas.microsoft.com/office/2007/relationships/hdphoto" Target="../media/hdphoto9.wdp"/><Relationship Id="rId4" Type="http://schemas.openxmlformats.org/officeDocument/2006/relationships/image" Target="../media/image20.png"/><Relationship Id="rId9" Type="http://schemas.microsoft.com/office/2007/relationships/hdphoto" Target="../media/hdphoto8.wdp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5" Type="http://schemas.microsoft.com/office/2007/relationships/hdphoto" Target="../media/hdphoto10.wdp"/><Relationship Id="rId4" Type="http://schemas.openxmlformats.org/officeDocument/2006/relationships/image" Target="../media/image2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5" Type="http://schemas.microsoft.com/office/2007/relationships/hdphoto" Target="../media/hdphoto11.wdp"/><Relationship Id="rId4" Type="http://schemas.openxmlformats.org/officeDocument/2006/relationships/image" Target="../media/image2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5" Type="http://schemas.microsoft.com/office/2007/relationships/hdphoto" Target="../media/hdphoto12.wdp"/><Relationship Id="rId4" Type="http://schemas.openxmlformats.org/officeDocument/2006/relationships/image" Target="../media/image2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Relationship Id="rId4" Type="http://schemas.openxmlformats.org/officeDocument/2006/relationships/image" Target="../media/image24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4.pn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6.png"/><Relationship Id="rId5" Type="http://schemas.microsoft.com/office/2007/relationships/hdphoto" Target="../media/hdphoto2.wdp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microsoft.com/office/2007/relationships/hdphoto" Target="../media/hdphoto3.wdp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3357344"/>
            <a:ext cx="8856984" cy="3168000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GB" sz="2400" b="1" dirty="0" smtClean="0">
                <a:solidFill>
                  <a:schemeClr val="accent1">
                    <a:lumMod val="75000"/>
                  </a:schemeClr>
                </a:solidFill>
              </a:rPr>
              <a:t>Civil Engineering Department</a:t>
            </a:r>
          </a:p>
          <a:p>
            <a:r>
              <a:rPr lang="en-GB" sz="2400" b="1" dirty="0" smtClean="0">
                <a:solidFill>
                  <a:schemeClr val="accent1">
                    <a:lumMod val="75000"/>
                  </a:schemeClr>
                </a:solidFill>
              </a:rPr>
              <a:t>4</a:t>
            </a:r>
            <a:r>
              <a:rPr lang="en-GB" sz="2400" b="1" baseline="30000" dirty="0" smtClean="0">
                <a:solidFill>
                  <a:schemeClr val="accent1">
                    <a:lumMod val="75000"/>
                  </a:schemeClr>
                </a:solidFill>
              </a:rPr>
              <a:t>th</a:t>
            </a:r>
            <a:r>
              <a:rPr lang="en-GB" sz="2400" b="1" dirty="0" smtClean="0">
                <a:solidFill>
                  <a:schemeClr val="accent1">
                    <a:lumMod val="75000"/>
                  </a:schemeClr>
                </a:solidFill>
              </a:rPr>
              <a:t> Stage, 1</a:t>
            </a:r>
            <a:r>
              <a:rPr lang="en-GB" sz="2400" b="1" baseline="30000" dirty="0" smtClean="0">
                <a:solidFill>
                  <a:schemeClr val="accent1">
                    <a:lumMod val="75000"/>
                  </a:schemeClr>
                </a:solidFill>
              </a:rPr>
              <a:t>st</a:t>
            </a:r>
            <a:r>
              <a:rPr lang="en-GB" sz="2400" b="1" dirty="0" smtClean="0">
                <a:solidFill>
                  <a:schemeClr val="accent1">
                    <a:lumMod val="75000"/>
                  </a:schemeClr>
                </a:solidFill>
              </a:rPr>
              <a:t> Semester, 2019-2020</a:t>
            </a:r>
          </a:p>
          <a:p>
            <a:endParaRPr lang="en-GB" sz="7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GB" sz="2400" b="1" smtClean="0">
                <a:solidFill>
                  <a:srgbClr val="002060"/>
                </a:solidFill>
              </a:rPr>
              <a:t>Traffic </a:t>
            </a:r>
            <a:r>
              <a:rPr lang="en-GB" sz="2400" b="1" dirty="0" smtClean="0">
                <a:solidFill>
                  <a:srgbClr val="002060"/>
                </a:solidFill>
              </a:rPr>
              <a:t>Characteristics,  Examples on Speed-flow-density relationships</a:t>
            </a:r>
          </a:p>
          <a:p>
            <a:endParaRPr lang="en-GB" sz="1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GB" sz="2400" b="1" dirty="0" smtClean="0">
                <a:solidFill>
                  <a:schemeClr val="accent1">
                    <a:lumMod val="75000"/>
                  </a:schemeClr>
                </a:solidFill>
              </a:rPr>
              <a:t>Lecturer </a:t>
            </a:r>
          </a:p>
          <a:p>
            <a:r>
              <a:rPr lang="en-GB" sz="2400" b="1" dirty="0" smtClean="0">
                <a:solidFill>
                  <a:schemeClr val="accent1">
                    <a:lumMod val="75000"/>
                  </a:schemeClr>
                </a:solidFill>
              </a:rPr>
              <a:t>Dr Abeer </a:t>
            </a:r>
            <a:r>
              <a:rPr lang="en-GB" sz="2400" b="1" dirty="0" err="1" smtClean="0">
                <a:solidFill>
                  <a:schemeClr val="accent1">
                    <a:lumMod val="75000"/>
                  </a:schemeClr>
                </a:solidFill>
              </a:rPr>
              <a:t>K.Jameel</a:t>
            </a:r>
            <a:r>
              <a:rPr lang="en-GB" sz="2400" b="1" dirty="0" smtClean="0">
                <a:solidFill>
                  <a:schemeClr val="accent1">
                    <a:lumMod val="75000"/>
                  </a:schemeClr>
                </a:solidFill>
              </a:rPr>
              <a:t>,  </a:t>
            </a:r>
            <a:r>
              <a:rPr lang="en-GB" sz="2400" b="1" dirty="0">
                <a:solidFill>
                  <a:schemeClr val="accent1">
                    <a:lumMod val="75000"/>
                  </a:schemeClr>
                </a:solidFill>
              </a:rPr>
              <a:t>Dr </a:t>
            </a:r>
            <a:r>
              <a:rPr lang="en-GB" sz="2400" b="1" dirty="0" err="1">
                <a:solidFill>
                  <a:schemeClr val="accent1">
                    <a:lumMod val="75000"/>
                  </a:schemeClr>
                </a:solidFill>
              </a:rPr>
              <a:t>Maha</a:t>
            </a:r>
            <a:r>
              <a:rPr lang="en-GB" sz="24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2400" b="1" dirty="0" err="1">
                <a:solidFill>
                  <a:schemeClr val="accent1">
                    <a:lumMod val="75000"/>
                  </a:schemeClr>
                </a:solidFill>
              </a:rPr>
              <a:t>Osamah</a:t>
            </a:r>
            <a:endParaRPr lang="en-GB" sz="24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GB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GB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6927"/>
            <a:ext cx="7772400" cy="1470025"/>
          </a:xfrm>
        </p:spPr>
        <p:txBody>
          <a:bodyPr/>
          <a:lstStyle/>
          <a:p>
            <a:r>
              <a:rPr lang="en-GB" dirty="0" smtClean="0"/>
              <a:t>Transportation Engineering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85258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1459"/>
    </mc:Choice>
    <mc:Fallback>
      <p:transition spd="slow" advTm="11459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44624"/>
            <a:ext cx="7812000" cy="612000"/>
          </a:xfrm>
        </p:spPr>
        <p:txBody>
          <a:bodyPr>
            <a:normAutofit/>
          </a:bodyPr>
          <a:lstStyle/>
          <a:p>
            <a:r>
              <a:rPr lang="en-GB" sz="3100" b="1" dirty="0" smtClean="0">
                <a:solidFill>
                  <a:srgbClr val="C00000"/>
                </a:solidFill>
              </a:rPr>
              <a:t>Traffic Characteristics: Examples</a:t>
            </a:r>
            <a:endParaRPr lang="en-GB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1560" y="1268760"/>
            <a:ext cx="7772400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i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23528" y="880839"/>
            <a:ext cx="8496944" cy="492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Solution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pPr lvl="0"/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</a:rPr>
              <a:t>1. Estimating </a:t>
            </a:r>
            <a:r>
              <a:rPr lang="en-GB" sz="2400" dirty="0">
                <a:solidFill>
                  <a:schemeClr val="accent1">
                    <a:lumMod val="50000"/>
                  </a:schemeClr>
                </a:solidFill>
              </a:rPr>
              <a:t>the capacity (</a:t>
            </a:r>
            <a:r>
              <a:rPr lang="en-GB" sz="2400" dirty="0" err="1">
                <a:solidFill>
                  <a:schemeClr val="accent1">
                    <a:lumMod val="50000"/>
                  </a:schemeClr>
                </a:solidFill>
              </a:rPr>
              <a:t>qmax</a:t>
            </a:r>
            <a:r>
              <a:rPr lang="en-GB" sz="2400" dirty="0">
                <a:solidFill>
                  <a:schemeClr val="accent1">
                    <a:lumMod val="50000"/>
                  </a:schemeClr>
                </a:solidFill>
              </a:rPr>
              <a:t>) of a section</a:t>
            </a:r>
          </a:p>
          <a:p>
            <a:r>
              <a:rPr lang="en-GB" dirty="0"/>
              <a:t> </a:t>
            </a:r>
          </a:p>
          <a:p>
            <a:pPr marL="342900" indent="12700">
              <a:buAutoNum type="alphaLcPeriod"/>
            </a:pPr>
            <a:r>
              <a:rPr lang="en-GB" sz="2000" dirty="0" smtClean="0">
                <a:solidFill>
                  <a:schemeClr val="accent1">
                    <a:lumMod val="50000"/>
                  </a:schemeClr>
                </a:solidFill>
              </a:rPr>
              <a:t> Estimation </a:t>
            </a:r>
            <a:r>
              <a:rPr lang="en-GB" sz="2000" dirty="0">
                <a:solidFill>
                  <a:schemeClr val="accent1">
                    <a:lumMod val="50000"/>
                  </a:schemeClr>
                </a:solidFill>
              </a:rPr>
              <a:t>of space mean speed for set 1</a:t>
            </a:r>
            <a:r>
              <a:rPr lang="en-GB" sz="2000" dirty="0" smtClean="0">
                <a:solidFill>
                  <a:schemeClr val="accent1">
                    <a:lumMod val="50000"/>
                  </a:schemeClr>
                </a:solidFill>
              </a:rPr>
              <a:t>:</a:t>
            </a:r>
          </a:p>
          <a:p>
            <a:pPr marL="342900" indent="-342900">
              <a:buAutoNum type="alphaLcPeriod"/>
            </a:pPr>
            <a:endParaRPr lang="en-GB" dirty="0" smtClean="0"/>
          </a:p>
          <a:p>
            <a:pPr marL="342900" indent="-342900">
              <a:buAutoNum type="alphaLcPeriod"/>
            </a:pPr>
            <a:endParaRPr lang="en-GB" dirty="0"/>
          </a:p>
          <a:p>
            <a:pPr marL="342900" indent="-342900">
              <a:buAutoNum type="alphaLcPeriod"/>
            </a:pPr>
            <a:endParaRPr lang="en-GB" dirty="0" smtClean="0"/>
          </a:p>
          <a:p>
            <a:pPr marL="342900" indent="-342900">
              <a:buAutoNum type="alphaLcPeriod"/>
            </a:pPr>
            <a:endParaRPr lang="en-GB" dirty="0"/>
          </a:p>
          <a:p>
            <a:pPr marL="342900" indent="-342900">
              <a:buAutoNum type="alphaLcPeriod"/>
            </a:pPr>
            <a:endParaRPr lang="en-GB" dirty="0"/>
          </a:p>
          <a:p>
            <a:r>
              <a:rPr lang="en-GB" dirty="0" smtClean="0"/>
              <a:t>      </a:t>
            </a:r>
          </a:p>
          <a:p>
            <a:r>
              <a:rPr lang="en-GB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GB" sz="2000" dirty="0" smtClean="0">
                <a:solidFill>
                  <a:schemeClr val="accent1">
                    <a:lumMod val="50000"/>
                  </a:schemeClr>
                </a:solidFill>
              </a:rPr>
              <a:t>         Density </a:t>
            </a:r>
            <a:r>
              <a:rPr lang="en-GB" sz="2000" dirty="0">
                <a:solidFill>
                  <a:schemeClr val="accent1">
                    <a:lumMod val="50000"/>
                  </a:schemeClr>
                </a:solidFill>
              </a:rPr>
              <a:t>for set </a:t>
            </a:r>
            <a:r>
              <a:rPr lang="en-GB" sz="2000" dirty="0" smtClean="0">
                <a:solidFill>
                  <a:schemeClr val="accent1">
                    <a:lumMod val="50000"/>
                  </a:schemeClr>
                </a:solidFill>
              </a:rPr>
              <a:t>1=q/us</a:t>
            </a:r>
          </a:p>
          <a:p>
            <a:r>
              <a:rPr lang="en-GB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GB" sz="2000" dirty="0" smtClean="0">
                <a:solidFill>
                  <a:schemeClr val="accent1">
                    <a:lumMod val="50000"/>
                  </a:schemeClr>
                </a:solidFill>
              </a:rPr>
              <a:t>                         </a:t>
            </a:r>
          </a:p>
          <a:p>
            <a:r>
              <a:rPr lang="en-GB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GB" sz="2000" dirty="0" smtClean="0">
                <a:solidFill>
                  <a:schemeClr val="accent1">
                    <a:lumMod val="50000"/>
                  </a:schemeClr>
                </a:solidFill>
              </a:rPr>
              <a:t>                                   =</a:t>
            </a:r>
            <a:r>
              <a:rPr lang="en-GB" sz="2000" dirty="0">
                <a:solidFill>
                  <a:schemeClr val="accent1">
                    <a:lumMod val="50000"/>
                  </a:schemeClr>
                </a:solidFill>
              </a:rPr>
              <a:t>1500/59.75=25.1 </a:t>
            </a:r>
            <a:r>
              <a:rPr lang="en-GB" sz="2000" dirty="0" err="1">
                <a:solidFill>
                  <a:schemeClr val="accent1">
                    <a:lumMod val="50000"/>
                  </a:schemeClr>
                </a:solidFill>
              </a:rPr>
              <a:t>veh</a:t>
            </a:r>
            <a:r>
              <a:rPr lang="en-GB" sz="2000" dirty="0">
                <a:solidFill>
                  <a:schemeClr val="accent1">
                    <a:lumMod val="50000"/>
                  </a:schemeClr>
                </a:solidFill>
              </a:rPr>
              <a:t>/km</a:t>
            </a:r>
          </a:p>
          <a:p>
            <a:r>
              <a:rPr lang="en-GB" dirty="0"/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lang="en-GB" altLang="en-US" dirty="0">
              <a:solidFill>
                <a:schemeClr val="accent1">
                  <a:lumMod val="50000"/>
                </a:schemeClr>
              </a:solidFill>
              <a:ea typeface="Calibri" pitchFamily="34" charset="0"/>
            </a:endParaRPr>
          </a:p>
        </p:txBody>
      </p:sp>
      <p:pic>
        <p:nvPicPr>
          <p:cNvPr id="16" name="Picture 15"/>
          <p:cNvPicPr/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saturation sat="400000"/>
                    </a14:imgEffect>
                  </a14:imgLayer>
                </a14:imgProps>
              </a:ext>
            </a:extLst>
          </a:blip>
          <a:srcRect b="31054"/>
          <a:stretch/>
        </p:blipFill>
        <p:spPr bwMode="auto">
          <a:xfrm>
            <a:off x="1979712" y="2780928"/>
            <a:ext cx="4752528" cy="109397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7138710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9607"/>
    </mc:Choice>
    <mc:Fallback>
      <p:transition spd="slow" advTm="4960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44624"/>
            <a:ext cx="7812000" cy="612000"/>
          </a:xfrm>
        </p:spPr>
        <p:txBody>
          <a:bodyPr>
            <a:normAutofit/>
          </a:bodyPr>
          <a:lstStyle/>
          <a:p>
            <a:r>
              <a:rPr lang="en-GB" sz="3100" b="1" dirty="0" smtClean="0">
                <a:solidFill>
                  <a:srgbClr val="C00000"/>
                </a:solidFill>
              </a:rPr>
              <a:t>Traffic Characteristics: Examples</a:t>
            </a:r>
            <a:endParaRPr lang="en-GB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1560" y="1268760"/>
            <a:ext cx="7772400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i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23528" y="880839"/>
            <a:ext cx="8496944" cy="492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Solution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pPr lvl="0"/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</a:rPr>
              <a:t>1. Estimating </a:t>
            </a:r>
            <a:r>
              <a:rPr lang="en-GB" sz="2400" dirty="0">
                <a:solidFill>
                  <a:schemeClr val="accent1">
                    <a:lumMod val="50000"/>
                  </a:schemeClr>
                </a:solidFill>
              </a:rPr>
              <a:t>the capacity (</a:t>
            </a:r>
            <a:r>
              <a:rPr lang="en-GB" sz="2400" dirty="0" err="1">
                <a:solidFill>
                  <a:schemeClr val="accent1">
                    <a:lumMod val="50000"/>
                  </a:schemeClr>
                </a:solidFill>
              </a:rPr>
              <a:t>qmax</a:t>
            </a:r>
            <a:r>
              <a:rPr lang="en-GB" sz="2400" dirty="0">
                <a:solidFill>
                  <a:schemeClr val="accent1">
                    <a:lumMod val="50000"/>
                  </a:schemeClr>
                </a:solidFill>
              </a:rPr>
              <a:t>) of a section</a:t>
            </a:r>
          </a:p>
          <a:p>
            <a:r>
              <a:rPr lang="en-GB" dirty="0"/>
              <a:t> </a:t>
            </a:r>
          </a:p>
          <a:p>
            <a:r>
              <a:rPr lang="en-GB" sz="2000" dirty="0" smtClean="0">
                <a:solidFill>
                  <a:schemeClr val="accent1">
                    <a:lumMod val="50000"/>
                  </a:schemeClr>
                </a:solidFill>
              </a:rPr>
              <a:t>     b. Estimation </a:t>
            </a:r>
            <a:r>
              <a:rPr lang="en-GB" sz="2000" dirty="0">
                <a:solidFill>
                  <a:schemeClr val="accent1">
                    <a:lumMod val="50000"/>
                  </a:schemeClr>
                </a:solidFill>
              </a:rPr>
              <a:t>of space mean speed for set </a:t>
            </a:r>
            <a:r>
              <a:rPr lang="en-GB" sz="2000" dirty="0" smtClean="0">
                <a:solidFill>
                  <a:schemeClr val="accent1">
                    <a:lumMod val="50000"/>
                  </a:schemeClr>
                </a:solidFill>
              </a:rPr>
              <a:t>2:</a:t>
            </a:r>
          </a:p>
          <a:p>
            <a:pPr marL="342900" indent="-342900">
              <a:buAutoNum type="alphaLcPeriod"/>
            </a:pPr>
            <a:endParaRPr lang="en-GB" dirty="0" smtClean="0"/>
          </a:p>
          <a:p>
            <a:pPr marL="342900" indent="-342900">
              <a:buAutoNum type="alphaLcPeriod"/>
            </a:pPr>
            <a:endParaRPr lang="en-GB" dirty="0"/>
          </a:p>
          <a:p>
            <a:pPr marL="342900" indent="-342900">
              <a:buAutoNum type="alphaLcPeriod"/>
            </a:pPr>
            <a:endParaRPr lang="en-GB" dirty="0" smtClean="0"/>
          </a:p>
          <a:p>
            <a:pPr marL="342900" indent="-342900">
              <a:buAutoNum type="alphaLcPeriod"/>
            </a:pPr>
            <a:endParaRPr lang="en-GB" dirty="0"/>
          </a:p>
          <a:p>
            <a:pPr marL="342900" indent="-342900">
              <a:buAutoNum type="alphaLcPeriod"/>
            </a:pPr>
            <a:endParaRPr lang="en-GB" dirty="0"/>
          </a:p>
          <a:p>
            <a:r>
              <a:rPr lang="en-GB" dirty="0" smtClean="0"/>
              <a:t>      </a:t>
            </a:r>
          </a:p>
          <a:p>
            <a:r>
              <a:rPr lang="en-GB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GB" sz="2000" dirty="0" smtClean="0">
                <a:solidFill>
                  <a:schemeClr val="accent1">
                    <a:lumMod val="50000"/>
                  </a:schemeClr>
                </a:solidFill>
              </a:rPr>
              <a:t>        Density </a:t>
            </a:r>
            <a:r>
              <a:rPr lang="en-GB" sz="2000" dirty="0">
                <a:solidFill>
                  <a:schemeClr val="accent1">
                    <a:lumMod val="50000"/>
                  </a:schemeClr>
                </a:solidFill>
              </a:rPr>
              <a:t>for set 2</a:t>
            </a:r>
            <a:r>
              <a:rPr lang="en-GB" sz="2000" dirty="0" smtClean="0">
                <a:solidFill>
                  <a:schemeClr val="accent1">
                    <a:lumMod val="50000"/>
                  </a:schemeClr>
                </a:solidFill>
              </a:rPr>
              <a:t>=q/us</a:t>
            </a:r>
          </a:p>
          <a:p>
            <a:r>
              <a:rPr lang="en-GB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GB" sz="2000" dirty="0" smtClean="0">
                <a:solidFill>
                  <a:schemeClr val="accent1">
                    <a:lumMod val="50000"/>
                  </a:schemeClr>
                </a:solidFill>
              </a:rPr>
              <a:t>                         </a:t>
            </a:r>
          </a:p>
          <a:p>
            <a:r>
              <a:rPr lang="en-GB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GB" sz="2000" dirty="0" smtClean="0">
                <a:solidFill>
                  <a:schemeClr val="accent1">
                    <a:lumMod val="50000"/>
                  </a:schemeClr>
                </a:solidFill>
              </a:rPr>
              <a:t>                                  =1900/48=</a:t>
            </a:r>
            <a:r>
              <a:rPr lang="en-GB" sz="2000" dirty="0">
                <a:solidFill>
                  <a:schemeClr val="accent1">
                    <a:lumMod val="50000"/>
                  </a:schemeClr>
                </a:solidFill>
              </a:rPr>
              <a:t>39.6 </a:t>
            </a:r>
            <a:r>
              <a:rPr lang="en-GB" sz="2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GB" sz="2000" dirty="0" err="1" smtClean="0">
                <a:solidFill>
                  <a:schemeClr val="accent1">
                    <a:lumMod val="50000"/>
                  </a:schemeClr>
                </a:solidFill>
              </a:rPr>
              <a:t>veh</a:t>
            </a:r>
            <a:r>
              <a:rPr lang="en-GB" sz="2000" dirty="0" smtClean="0">
                <a:solidFill>
                  <a:schemeClr val="accent1">
                    <a:lumMod val="50000"/>
                  </a:schemeClr>
                </a:solidFill>
              </a:rPr>
              <a:t>/km</a:t>
            </a:r>
            <a:endParaRPr lang="en-GB" sz="20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GB" dirty="0"/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lang="en-GB" altLang="en-US" dirty="0">
              <a:solidFill>
                <a:schemeClr val="accent1">
                  <a:lumMod val="50000"/>
                </a:schemeClr>
              </a:solidFill>
              <a:ea typeface="Calibri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saturation sat="3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47664" y="3068960"/>
            <a:ext cx="5040560" cy="72008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4925829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7577"/>
    </mc:Choice>
    <mc:Fallback>
      <p:transition spd="slow" advTm="1757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44624"/>
            <a:ext cx="7812000" cy="612000"/>
          </a:xfrm>
        </p:spPr>
        <p:txBody>
          <a:bodyPr>
            <a:normAutofit/>
          </a:bodyPr>
          <a:lstStyle/>
          <a:p>
            <a:r>
              <a:rPr lang="en-GB" sz="3100" b="1" dirty="0" smtClean="0">
                <a:solidFill>
                  <a:srgbClr val="C00000"/>
                </a:solidFill>
              </a:rPr>
              <a:t>Traffic Characteristics: Examples</a:t>
            </a:r>
            <a:endParaRPr lang="en-GB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1560" y="1268760"/>
            <a:ext cx="7772400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i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23528" y="634620"/>
            <a:ext cx="8496944" cy="54168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Solution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pPr lvl="0"/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</a:rPr>
              <a:t>1. Estimating </a:t>
            </a:r>
            <a:r>
              <a:rPr lang="en-GB" sz="2400" dirty="0">
                <a:solidFill>
                  <a:schemeClr val="accent1">
                    <a:lumMod val="50000"/>
                  </a:schemeClr>
                </a:solidFill>
              </a:rPr>
              <a:t>the capacity (</a:t>
            </a:r>
            <a:r>
              <a:rPr lang="en-GB" sz="2400" dirty="0" err="1">
                <a:solidFill>
                  <a:schemeClr val="accent1">
                    <a:lumMod val="50000"/>
                  </a:schemeClr>
                </a:solidFill>
              </a:rPr>
              <a:t>qmax</a:t>
            </a:r>
            <a:r>
              <a:rPr lang="en-GB" sz="2400" dirty="0">
                <a:solidFill>
                  <a:schemeClr val="accent1">
                    <a:lumMod val="50000"/>
                  </a:schemeClr>
                </a:solidFill>
              </a:rPr>
              <a:t>) of a section</a:t>
            </a:r>
          </a:p>
          <a:p>
            <a:r>
              <a:rPr lang="en-GB" dirty="0"/>
              <a:t> </a:t>
            </a:r>
          </a:p>
          <a:p>
            <a:r>
              <a:rPr lang="en-GB" sz="2000" dirty="0" smtClean="0">
                <a:solidFill>
                  <a:schemeClr val="accent1">
                    <a:lumMod val="50000"/>
                  </a:schemeClr>
                </a:solidFill>
              </a:rPr>
              <a:t>     c. </a:t>
            </a:r>
            <a:r>
              <a:rPr lang="en-GB" sz="2000" dirty="0" smtClean="0"/>
              <a:t>By </a:t>
            </a:r>
            <a:r>
              <a:rPr lang="en-GB" sz="2000" dirty="0"/>
              <a:t>using the fundamental equation of speed-density relationship:</a:t>
            </a:r>
          </a:p>
          <a:p>
            <a:endParaRPr lang="en-GB" sz="2000" dirty="0" smtClean="0"/>
          </a:p>
          <a:p>
            <a:endParaRPr lang="en-GB" sz="2000" dirty="0"/>
          </a:p>
          <a:p>
            <a:r>
              <a:rPr lang="en-GB" sz="2000" dirty="0" smtClean="0"/>
              <a:t>                  </a:t>
            </a:r>
          </a:p>
          <a:p>
            <a:r>
              <a:rPr lang="en-GB" sz="2000" dirty="0"/>
              <a:t> </a:t>
            </a:r>
            <a:r>
              <a:rPr lang="en-GB" sz="2000" dirty="0" smtClean="0"/>
              <a:t>        using </a:t>
            </a:r>
            <a:r>
              <a:rPr lang="en-GB" sz="2000" dirty="0"/>
              <a:t>data set 1: </a:t>
            </a:r>
          </a:p>
          <a:p>
            <a:endParaRPr lang="en-GB" sz="2000" dirty="0" smtClean="0"/>
          </a:p>
          <a:p>
            <a:endParaRPr lang="en-GB" sz="2000" dirty="0"/>
          </a:p>
          <a:p>
            <a:endParaRPr lang="en-GB" sz="2000" dirty="0" smtClean="0"/>
          </a:p>
          <a:p>
            <a:r>
              <a:rPr lang="en-GB" sz="2000" dirty="0" smtClean="0"/>
              <a:t>        using </a:t>
            </a:r>
            <a:r>
              <a:rPr lang="en-GB" sz="2000" dirty="0"/>
              <a:t>data set 2 : </a:t>
            </a:r>
          </a:p>
          <a:p>
            <a:endParaRPr lang="en-GB" sz="2000" dirty="0" smtClean="0"/>
          </a:p>
          <a:p>
            <a:r>
              <a:rPr lang="en-GB" sz="2000" dirty="0"/>
              <a:t> </a:t>
            </a:r>
            <a:r>
              <a:rPr lang="en-GB" sz="2000" dirty="0" smtClean="0"/>
              <a:t>                                                                           ---(2</a:t>
            </a:r>
            <a:r>
              <a:rPr lang="en-GB" sz="2000" dirty="0"/>
              <a:t>)</a:t>
            </a:r>
          </a:p>
          <a:p>
            <a:r>
              <a:rPr lang="en-GB" dirty="0"/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lang="en-GB" altLang="en-US" dirty="0">
              <a:solidFill>
                <a:schemeClr val="accent1">
                  <a:lumMod val="50000"/>
                </a:schemeClr>
              </a:solidFill>
              <a:ea typeface="Calibri" pitchFamily="34" charset="0"/>
            </a:endParaRPr>
          </a:p>
        </p:txBody>
      </p:sp>
      <p:pic>
        <p:nvPicPr>
          <p:cNvPr id="8" name="Picture 7"/>
          <p:cNvPicPr/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saturation sat="4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419872" y="2708920"/>
            <a:ext cx="1812275" cy="648072"/>
          </a:xfrm>
          <a:prstGeom prst="rect">
            <a:avLst/>
          </a:prstGeom>
        </p:spPr>
      </p:pic>
      <p:pic>
        <p:nvPicPr>
          <p:cNvPr id="9" name="Picture 8"/>
          <p:cNvPicPr/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  <a14:imgEffect>
                      <a14:saturation sat="4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059832" y="3645024"/>
            <a:ext cx="3456384" cy="792088"/>
          </a:xfrm>
          <a:prstGeom prst="rect">
            <a:avLst/>
          </a:prstGeom>
        </p:spPr>
      </p:pic>
      <p:pic>
        <p:nvPicPr>
          <p:cNvPr id="10" name="Picture 9"/>
          <p:cNvPicPr/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harpenSoften amount="50000"/>
                    </a14:imgEffect>
                    <a14:imgEffect>
                      <a14:saturation sat="4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275856" y="5013176"/>
            <a:ext cx="2286372" cy="64807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6486904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6711"/>
    </mc:Choice>
    <mc:Fallback>
      <p:transition spd="slow" advTm="4671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44624"/>
            <a:ext cx="7812000" cy="612000"/>
          </a:xfrm>
        </p:spPr>
        <p:txBody>
          <a:bodyPr>
            <a:normAutofit/>
          </a:bodyPr>
          <a:lstStyle/>
          <a:p>
            <a:r>
              <a:rPr lang="en-GB" sz="3100" b="1" dirty="0" smtClean="0">
                <a:solidFill>
                  <a:srgbClr val="C00000"/>
                </a:solidFill>
              </a:rPr>
              <a:t>Traffic Characteristics: Examples</a:t>
            </a:r>
            <a:endParaRPr lang="en-GB" sz="3100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23528" y="836712"/>
            <a:ext cx="8496944" cy="449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Solution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pPr lvl="0"/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</a:rPr>
              <a:t>1. Estimating </a:t>
            </a:r>
            <a:r>
              <a:rPr lang="en-GB" sz="2400" dirty="0">
                <a:solidFill>
                  <a:schemeClr val="accent1">
                    <a:lumMod val="50000"/>
                  </a:schemeClr>
                </a:solidFill>
              </a:rPr>
              <a:t>the capacity (</a:t>
            </a:r>
            <a:r>
              <a:rPr lang="en-GB" sz="2400" dirty="0" err="1">
                <a:solidFill>
                  <a:schemeClr val="accent1">
                    <a:lumMod val="50000"/>
                  </a:schemeClr>
                </a:solidFill>
              </a:rPr>
              <a:t>qmax</a:t>
            </a:r>
            <a:r>
              <a:rPr lang="en-GB" sz="2400" dirty="0">
                <a:solidFill>
                  <a:schemeClr val="accent1">
                    <a:lumMod val="50000"/>
                  </a:schemeClr>
                </a:solidFill>
              </a:rPr>
              <a:t>) of a section</a:t>
            </a:r>
          </a:p>
          <a:p>
            <a:r>
              <a:rPr lang="en-GB" dirty="0"/>
              <a:t> </a:t>
            </a:r>
          </a:p>
          <a:p>
            <a:r>
              <a:rPr lang="en-GB" sz="2000" dirty="0" smtClean="0"/>
              <a:t>     </a:t>
            </a:r>
            <a:r>
              <a:rPr lang="en-GB" sz="2000" dirty="0" err="1" smtClean="0"/>
              <a:t>Eq</a:t>
            </a:r>
            <a:r>
              <a:rPr lang="en-GB" sz="2000" dirty="0" smtClean="0"/>
              <a:t>(1</a:t>
            </a:r>
            <a:r>
              <a:rPr lang="en-GB" sz="2000" dirty="0"/>
              <a:t>)-</a:t>
            </a:r>
            <a:r>
              <a:rPr lang="en-GB" sz="2000" dirty="0" err="1"/>
              <a:t>Eq</a:t>
            </a:r>
            <a:r>
              <a:rPr lang="en-GB" sz="2000" dirty="0"/>
              <a:t>(2) produces:</a:t>
            </a:r>
          </a:p>
          <a:p>
            <a:endParaRPr lang="en-GB" sz="2000" dirty="0" smtClean="0"/>
          </a:p>
          <a:p>
            <a:endParaRPr lang="en-GB" sz="2000" dirty="0"/>
          </a:p>
          <a:p>
            <a:r>
              <a:rPr lang="en-GB" sz="2000" dirty="0" smtClean="0"/>
              <a:t>                  </a:t>
            </a:r>
          </a:p>
          <a:p>
            <a:endParaRPr lang="en-GB" sz="2000" dirty="0" smtClean="0"/>
          </a:p>
          <a:p>
            <a:endParaRPr lang="en-GB" sz="2000" dirty="0"/>
          </a:p>
          <a:p>
            <a:endParaRPr lang="en-GB" sz="2000" dirty="0" smtClean="0"/>
          </a:p>
          <a:p>
            <a:endParaRPr lang="en-GB" sz="2000" dirty="0" smtClean="0"/>
          </a:p>
          <a:p>
            <a:r>
              <a:rPr lang="en-GB" dirty="0"/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lang="en-GB" altLang="en-US" dirty="0">
              <a:solidFill>
                <a:schemeClr val="accent1">
                  <a:lumMod val="50000"/>
                </a:schemeClr>
              </a:solidFill>
              <a:ea typeface="Calibri" pitchFamily="34" charset="0"/>
            </a:endParaRPr>
          </a:p>
        </p:txBody>
      </p:sp>
      <p:pic>
        <p:nvPicPr>
          <p:cNvPr id="11" name="Picture 10"/>
          <p:cNvPicPr/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saturation sat="400000"/>
                    </a14:imgEffect>
                  </a14:imgLayer>
                </a14:imgProps>
              </a:ext>
            </a:extLst>
          </a:blip>
          <a:srcRect b="47625"/>
          <a:stretch/>
        </p:blipFill>
        <p:spPr>
          <a:xfrm>
            <a:off x="2195736" y="4577804"/>
            <a:ext cx="4752528" cy="867420"/>
          </a:xfrm>
          <a:prstGeom prst="rect">
            <a:avLst/>
          </a:prstGeom>
        </p:spPr>
      </p:pic>
      <p:pic>
        <p:nvPicPr>
          <p:cNvPr id="12" name="Picture 11"/>
          <p:cNvPicPr/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  <a14:imgEffect>
                      <a14:saturation sat="4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843808" y="2564904"/>
            <a:ext cx="3096344" cy="720080"/>
          </a:xfrm>
          <a:prstGeom prst="rect">
            <a:avLst/>
          </a:prstGeom>
        </p:spPr>
      </p:pic>
      <p:pic>
        <p:nvPicPr>
          <p:cNvPr id="13" name="Picture 12"/>
          <p:cNvPicPr/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harpenSoften amount="50000"/>
                    </a14:imgEffect>
                    <a14:imgEffect>
                      <a14:saturation sat="4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131840" y="3356992"/>
            <a:ext cx="1944216" cy="62843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220072" y="3491716"/>
            <a:ext cx="7152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/>
              <a:t>---(2)</a:t>
            </a:r>
          </a:p>
        </p:txBody>
      </p:sp>
      <p:pic>
        <p:nvPicPr>
          <p:cNvPr id="14" name="Picture 13"/>
          <p:cNvPicPr/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saturation sat="400000"/>
                    </a14:imgEffect>
                  </a14:imgLayer>
                </a14:imgProps>
              </a:ext>
            </a:extLst>
          </a:blip>
          <a:srcRect t="52673"/>
          <a:stretch/>
        </p:blipFill>
        <p:spPr>
          <a:xfrm>
            <a:off x="2267744" y="5525492"/>
            <a:ext cx="4752528" cy="78382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1434774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2690"/>
    </mc:Choice>
    <mc:Fallback>
      <p:transition spd="slow" advTm="4269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44624"/>
            <a:ext cx="7812000" cy="612000"/>
          </a:xfrm>
        </p:spPr>
        <p:txBody>
          <a:bodyPr>
            <a:normAutofit/>
          </a:bodyPr>
          <a:lstStyle/>
          <a:p>
            <a:r>
              <a:rPr lang="en-GB" sz="3100" b="1" dirty="0" smtClean="0">
                <a:solidFill>
                  <a:srgbClr val="C00000"/>
                </a:solidFill>
              </a:rPr>
              <a:t>Traffic Characteristics: Examples</a:t>
            </a:r>
            <a:endParaRPr lang="en-GB" sz="3100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23528" y="836712"/>
            <a:ext cx="8496944" cy="449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Solution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pPr lvl="0"/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</a:rPr>
              <a:t>1. Estimating </a:t>
            </a:r>
            <a:r>
              <a:rPr lang="en-GB" sz="2400" dirty="0">
                <a:solidFill>
                  <a:schemeClr val="accent1">
                    <a:lumMod val="50000"/>
                  </a:schemeClr>
                </a:solidFill>
              </a:rPr>
              <a:t>the capacity (</a:t>
            </a:r>
            <a:r>
              <a:rPr lang="en-GB" sz="2400" dirty="0" err="1">
                <a:solidFill>
                  <a:schemeClr val="accent1">
                    <a:lumMod val="50000"/>
                  </a:schemeClr>
                </a:solidFill>
              </a:rPr>
              <a:t>qmax</a:t>
            </a:r>
            <a:r>
              <a:rPr lang="en-GB" sz="2400" dirty="0">
                <a:solidFill>
                  <a:schemeClr val="accent1">
                    <a:lumMod val="50000"/>
                  </a:schemeClr>
                </a:solidFill>
              </a:rPr>
              <a:t>) of a section</a:t>
            </a:r>
          </a:p>
          <a:p>
            <a:r>
              <a:rPr lang="en-GB" dirty="0"/>
              <a:t> </a:t>
            </a:r>
            <a:endParaRPr lang="en-GB" sz="2000" dirty="0" smtClean="0"/>
          </a:p>
          <a:p>
            <a:r>
              <a:rPr lang="en-GB" sz="2000" dirty="0" smtClean="0"/>
              <a:t>     Substitute </a:t>
            </a:r>
            <a:r>
              <a:rPr lang="en-GB" sz="2000" dirty="0" err="1"/>
              <a:t>eq</a:t>
            </a:r>
            <a:r>
              <a:rPr lang="en-GB" sz="2000" dirty="0"/>
              <a:t>(3) in </a:t>
            </a:r>
            <a:r>
              <a:rPr lang="en-GB" sz="2000" dirty="0" err="1"/>
              <a:t>eq</a:t>
            </a:r>
            <a:r>
              <a:rPr lang="en-GB" sz="2000" dirty="0"/>
              <a:t>(1) produces:</a:t>
            </a:r>
          </a:p>
          <a:p>
            <a:endParaRPr lang="en-GB" sz="2000" dirty="0" smtClean="0"/>
          </a:p>
          <a:p>
            <a:endParaRPr lang="en-GB" sz="2000" dirty="0"/>
          </a:p>
          <a:p>
            <a:r>
              <a:rPr lang="en-GB" sz="2000" dirty="0" smtClean="0"/>
              <a:t>                  </a:t>
            </a:r>
          </a:p>
          <a:p>
            <a:endParaRPr lang="en-GB" sz="2000" dirty="0" smtClean="0"/>
          </a:p>
          <a:p>
            <a:endParaRPr lang="en-GB" sz="2000" dirty="0"/>
          </a:p>
          <a:p>
            <a:endParaRPr lang="en-GB" sz="2000" dirty="0" smtClean="0"/>
          </a:p>
          <a:p>
            <a:endParaRPr lang="en-GB" sz="2000" dirty="0" smtClean="0"/>
          </a:p>
          <a:p>
            <a:r>
              <a:rPr lang="en-GB" dirty="0"/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lang="en-GB" altLang="en-US" dirty="0">
              <a:solidFill>
                <a:schemeClr val="accent1">
                  <a:lumMod val="50000"/>
                </a:schemeClr>
              </a:solidFill>
              <a:ea typeface="Calibri" pitchFamily="34" charset="0"/>
            </a:endParaRPr>
          </a:p>
        </p:txBody>
      </p:sp>
      <p:pic>
        <p:nvPicPr>
          <p:cNvPr id="8" name="Picture 7"/>
          <p:cNvPicPr/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saturation sat="400000"/>
                    </a14:imgEffect>
                  </a14:imgLayer>
                </a14:imgProps>
              </a:ext>
            </a:extLst>
          </a:blip>
          <a:srcRect b="68021"/>
          <a:stretch/>
        </p:blipFill>
        <p:spPr bwMode="auto">
          <a:xfrm>
            <a:off x="1763688" y="2924944"/>
            <a:ext cx="5472608" cy="82155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Picture 8"/>
          <p:cNvPicPr/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saturation sat="400000"/>
                    </a14:imgEffect>
                  </a14:imgLayer>
                </a14:imgProps>
              </a:ext>
            </a:extLst>
          </a:blip>
          <a:srcRect t="56524" b="10306"/>
          <a:stretch/>
        </p:blipFill>
        <p:spPr bwMode="auto">
          <a:xfrm>
            <a:off x="2123728" y="4941168"/>
            <a:ext cx="5472608" cy="85214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Picture 9"/>
          <p:cNvPicPr/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saturation sat="400000"/>
                    </a14:imgEffect>
                  </a14:imgLayer>
                </a14:imgProps>
              </a:ext>
            </a:extLst>
          </a:blip>
          <a:srcRect t="33957" r="64465" b="42808"/>
          <a:stretch/>
        </p:blipFill>
        <p:spPr bwMode="auto">
          <a:xfrm>
            <a:off x="1547664" y="4077072"/>
            <a:ext cx="1944712" cy="5969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4" name="Picture 13"/>
          <p:cNvPicPr/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saturation sat="400000"/>
                    </a14:imgEffect>
                  </a14:imgLayer>
                </a14:imgProps>
              </a:ext>
            </a:extLst>
          </a:blip>
          <a:srcRect l="35303" t="31979" b="42315"/>
          <a:stretch/>
        </p:blipFill>
        <p:spPr bwMode="auto">
          <a:xfrm>
            <a:off x="3707904" y="4005064"/>
            <a:ext cx="3540596" cy="6604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6134815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5885"/>
    </mc:Choice>
    <mc:Fallback>
      <p:transition spd="slow" advTm="4588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44624"/>
            <a:ext cx="7812000" cy="612000"/>
          </a:xfrm>
        </p:spPr>
        <p:txBody>
          <a:bodyPr>
            <a:normAutofit/>
          </a:bodyPr>
          <a:lstStyle/>
          <a:p>
            <a:r>
              <a:rPr lang="en-GB" sz="3100" b="1" dirty="0" smtClean="0">
                <a:solidFill>
                  <a:srgbClr val="C00000"/>
                </a:solidFill>
              </a:rPr>
              <a:t>Traffic Characteristics: Examples</a:t>
            </a:r>
            <a:endParaRPr lang="en-GB" sz="3100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23528" y="688042"/>
            <a:ext cx="8496944" cy="5909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Solution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pPr lvl="0"/>
            <a:r>
              <a:rPr lang="en-GB" sz="2400" dirty="0" smtClean="0"/>
              <a:t>2. Average </a:t>
            </a:r>
            <a:r>
              <a:rPr lang="en-GB" sz="2400" dirty="0"/>
              <a:t>speed and density at flow rates of 800 and 2000 </a:t>
            </a:r>
            <a:r>
              <a:rPr lang="en-GB" sz="2400" dirty="0" smtClean="0"/>
              <a:t>   </a:t>
            </a:r>
          </a:p>
          <a:p>
            <a:pPr lvl="0"/>
            <a:r>
              <a:rPr lang="en-GB" sz="2400" dirty="0"/>
              <a:t> </a:t>
            </a:r>
            <a:r>
              <a:rPr lang="en-GB" sz="2400" dirty="0" smtClean="0"/>
              <a:t>     </a:t>
            </a:r>
            <a:r>
              <a:rPr lang="en-GB" sz="2400" dirty="0" err="1" smtClean="0"/>
              <a:t>veh</a:t>
            </a:r>
            <a:r>
              <a:rPr lang="en-GB" sz="2400" dirty="0" smtClean="0"/>
              <a:t>/hr</a:t>
            </a:r>
            <a:r>
              <a:rPr lang="en-GB" sz="2400" dirty="0"/>
              <a:t>.</a:t>
            </a:r>
          </a:p>
          <a:p>
            <a:r>
              <a:rPr lang="en-GB" sz="2400" dirty="0"/>
              <a:t> </a:t>
            </a:r>
          </a:p>
          <a:p>
            <a:r>
              <a:rPr lang="en-GB" sz="2400" dirty="0" smtClean="0"/>
              <a:t>    a. Speed </a:t>
            </a:r>
            <a:r>
              <a:rPr lang="en-GB" sz="2400" dirty="0"/>
              <a:t>at flow of 800 </a:t>
            </a:r>
            <a:r>
              <a:rPr lang="en-GB" sz="2400" dirty="0" err="1"/>
              <a:t>veh</a:t>
            </a:r>
            <a:r>
              <a:rPr lang="en-GB" sz="2400" dirty="0"/>
              <a:t>/hr</a:t>
            </a:r>
          </a:p>
          <a:p>
            <a:r>
              <a:rPr lang="en-GB" sz="2400" dirty="0" smtClean="0"/>
              <a:t>        </a:t>
            </a:r>
          </a:p>
          <a:p>
            <a:endParaRPr lang="en-GB" sz="2400" dirty="0"/>
          </a:p>
          <a:p>
            <a:endParaRPr lang="en-GB" sz="2400" dirty="0" smtClean="0"/>
          </a:p>
          <a:p>
            <a:endParaRPr lang="en-GB" sz="2400" dirty="0"/>
          </a:p>
          <a:p>
            <a:endParaRPr lang="en-GB" sz="2400" dirty="0" smtClean="0"/>
          </a:p>
          <a:p>
            <a:r>
              <a:rPr lang="en-GB" sz="2400" dirty="0" smtClean="0"/>
              <a:t>                                  1.234u2 </a:t>
            </a:r>
            <a:r>
              <a:rPr lang="en-GB" sz="2400" dirty="0"/>
              <a:t>- 98.72u + 800 = 0</a:t>
            </a:r>
          </a:p>
          <a:p>
            <a:endParaRPr lang="en-GB" sz="2400" dirty="0" smtClean="0"/>
          </a:p>
          <a:p>
            <a:r>
              <a:rPr lang="en-GB" sz="2400" dirty="0" smtClean="0"/>
              <a:t>A=1.234</a:t>
            </a:r>
            <a:r>
              <a:rPr lang="en-GB" sz="2400" dirty="0"/>
              <a:t>, B= -98.72, C=800</a:t>
            </a:r>
          </a:p>
          <a:p>
            <a:r>
              <a:rPr lang="en-GB" sz="2400" dirty="0"/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lang="en-GB" altLang="en-US" dirty="0">
              <a:solidFill>
                <a:schemeClr val="accent1">
                  <a:lumMod val="50000"/>
                </a:schemeClr>
              </a:solidFill>
              <a:ea typeface="Calibri" pitchFamily="34" charset="0"/>
            </a:endParaRPr>
          </a:p>
        </p:txBody>
      </p:sp>
      <p:pic>
        <p:nvPicPr>
          <p:cNvPr id="5" name="Picture 4"/>
          <p:cNvPicPr/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saturation sat="400000"/>
                    </a14:imgEffect>
                  </a14:imgLayer>
                </a14:imgProps>
              </a:ext>
            </a:extLst>
          </a:blip>
          <a:srcRect b="60904"/>
          <a:stretch/>
        </p:blipFill>
        <p:spPr>
          <a:xfrm>
            <a:off x="3275856" y="3140969"/>
            <a:ext cx="3262218" cy="592832"/>
          </a:xfrm>
          <a:prstGeom prst="rect">
            <a:avLst/>
          </a:prstGeom>
        </p:spPr>
      </p:pic>
      <p:pic>
        <p:nvPicPr>
          <p:cNvPr id="6" name="Picture 5"/>
          <p:cNvPicPr/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saturation sat="400000"/>
                    </a14:imgEffect>
                  </a14:imgLayer>
                </a14:imgProps>
              </a:ext>
            </a:extLst>
          </a:blip>
          <a:srcRect t="43535"/>
          <a:stretch/>
        </p:blipFill>
        <p:spPr>
          <a:xfrm>
            <a:off x="2987824" y="3717032"/>
            <a:ext cx="3262218" cy="85621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228398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9703"/>
    </mc:Choice>
    <mc:Fallback>
      <p:transition spd="slow" advTm="5970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44624"/>
            <a:ext cx="7812000" cy="612000"/>
          </a:xfrm>
        </p:spPr>
        <p:txBody>
          <a:bodyPr>
            <a:normAutofit/>
          </a:bodyPr>
          <a:lstStyle/>
          <a:p>
            <a:r>
              <a:rPr lang="en-GB" sz="3100" b="1" dirty="0" smtClean="0">
                <a:solidFill>
                  <a:srgbClr val="C00000"/>
                </a:solidFill>
              </a:rPr>
              <a:t>Traffic Characteristics: Examples</a:t>
            </a:r>
            <a:endParaRPr lang="en-GB" sz="3100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23528" y="692696"/>
            <a:ext cx="8496944" cy="5539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Solution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pPr lvl="0"/>
            <a:r>
              <a:rPr lang="en-GB" sz="2400" dirty="0" smtClean="0"/>
              <a:t>2. Average </a:t>
            </a:r>
            <a:r>
              <a:rPr lang="en-GB" sz="2400" dirty="0"/>
              <a:t>speed and density at flow rates of 800 and 2000 </a:t>
            </a:r>
            <a:r>
              <a:rPr lang="en-GB" sz="2400" dirty="0" smtClean="0"/>
              <a:t>   </a:t>
            </a:r>
          </a:p>
          <a:p>
            <a:pPr lvl="0"/>
            <a:r>
              <a:rPr lang="en-GB" sz="2400" dirty="0"/>
              <a:t> </a:t>
            </a:r>
            <a:r>
              <a:rPr lang="en-GB" sz="2400" dirty="0" smtClean="0"/>
              <a:t>     </a:t>
            </a:r>
            <a:r>
              <a:rPr lang="en-GB" sz="2400" dirty="0" err="1" smtClean="0"/>
              <a:t>veh</a:t>
            </a:r>
            <a:r>
              <a:rPr lang="en-GB" sz="2400" dirty="0" smtClean="0"/>
              <a:t>/hr</a:t>
            </a:r>
            <a:r>
              <a:rPr lang="en-GB" sz="2400" dirty="0"/>
              <a:t>.</a:t>
            </a:r>
          </a:p>
          <a:p>
            <a:r>
              <a:rPr lang="en-GB" sz="2400" dirty="0"/>
              <a:t> </a:t>
            </a:r>
          </a:p>
          <a:p>
            <a:r>
              <a:rPr lang="en-GB" sz="2400" dirty="0" smtClean="0"/>
              <a:t>    a. Speed </a:t>
            </a:r>
            <a:r>
              <a:rPr lang="en-GB" sz="2400" dirty="0"/>
              <a:t>at flow of 800 </a:t>
            </a:r>
            <a:r>
              <a:rPr lang="en-GB" sz="2400" dirty="0" err="1"/>
              <a:t>veh</a:t>
            </a:r>
            <a:r>
              <a:rPr lang="en-GB" sz="2400" dirty="0"/>
              <a:t>/hr</a:t>
            </a:r>
          </a:p>
          <a:p>
            <a:endParaRPr lang="en-GB" sz="2400" dirty="0" smtClean="0"/>
          </a:p>
          <a:p>
            <a:r>
              <a:rPr lang="en-GB" sz="2400" dirty="0"/>
              <a:t> A=1.234, B= -98.72, C=800</a:t>
            </a:r>
            <a:endParaRPr lang="en-GB" sz="2400" dirty="0" smtClean="0"/>
          </a:p>
          <a:p>
            <a:endParaRPr lang="en-GB" sz="2400" dirty="0"/>
          </a:p>
          <a:p>
            <a:endParaRPr lang="en-GB" sz="2400" dirty="0" smtClean="0"/>
          </a:p>
          <a:p>
            <a:endParaRPr lang="en-GB" sz="2400" dirty="0"/>
          </a:p>
          <a:p>
            <a:endParaRPr lang="en-GB" sz="2400" dirty="0" smtClean="0"/>
          </a:p>
          <a:p>
            <a:endParaRPr lang="en-GB" sz="2400" dirty="0" smtClean="0"/>
          </a:p>
          <a:p>
            <a:r>
              <a:rPr lang="en-GB" sz="2400" dirty="0" smtClean="0"/>
              <a:t> </a:t>
            </a:r>
            <a:endParaRPr lang="en-GB" sz="24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lang="en-GB" altLang="en-US" dirty="0">
              <a:solidFill>
                <a:schemeClr val="accent1">
                  <a:lumMod val="50000"/>
                </a:schemeClr>
              </a:solidFill>
              <a:ea typeface="Calibri" pitchFamily="34" charset="0"/>
            </a:endParaRPr>
          </a:p>
        </p:txBody>
      </p:sp>
      <p:pic>
        <p:nvPicPr>
          <p:cNvPr id="8" name="Picture 7"/>
          <p:cNvPicPr/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saturation sat="400000"/>
                    </a14:imgEffect>
                  </a14:imgLayer>
                </a14:imgProps>
              </a:ext>
            </a:extLst>
          </a:blip>
          <a:srcRect b="47557"/>
          <a:stretch/>
        </p:blipFill>
        <p:spPr>
          <a:xfrm>
            <a:off x="3995936" y="3645024"/>
            <a:ext cx="4104456" cy="981844"/>
          </a:xfrm>
          <a:prstGeom prst="rect">
            <a:avLst/>
          </a:prstGeom>
        </p:spPr>
      </p:pic>
      <p:pic>
        <p:nvPicPr>
          <p:cNvPr id="9" name="Picture 8"/>
          <p:cNvPicPr/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saturation sat="400000"/>
                    </a14:imgEffect>
                  </a14:imgLayer>
                </a14:imgProps>
              </a:ext>
            </a:extLst>
          </a:blip>
          <a:srcRect t="49947"/>
          <a:stretch/>
        </p:blipFill>
        <p:spPr>
          <a:xfrm>
            <a:off x="3923928" y="4580136"/>
            <a:ext cx="4104456" cy="937096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79512" y="5589240"/>
            <a:ext cx="73448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i="1" dirty="0" smtClean="0"/>
              <a:t>u=70.85 at normal flow condition</a:t>
            </a:r>
            <a:endParaRPr lang="en-GB" sz="2400" dirty="0"/>
          </a:p>
        </p:txBody>
      </p:sp>
      <p:sp>
        <p:nvSpPr>
          <p:cNvPr id="4" name="Rectangle 3"/>
          <p:cNvSpPr/>
          <p:nvPr/>
        </p:nvSpPr>
        <p:spPr>
          <a:xfrm>
            <a:off x="251520" y="6165304"/>
            <a:ext cx="48008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/>
              <a:t>and </a:t>
            </a:r>
            <a:r>
              <a:rPr lang="en-GB" sz="2400" b="1" i="1" dirty="0"/>
              <a:t>u=9.15 at congested flow condition</a:t>
            </a:r>
            <a:endParaRPr lang="en-GB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555818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291"/>
    </mc:Choice>
    <mc:Fallback>
      <p:transition spd="slow" advTm="3029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44624"/>
            <a:ext cx="7812000" cy="612000"/>
          </a:xfrm>
        </p:spPr>
        <p:txBody>
          <a:bodyPr>
            <a:normAutofit/>
          </a:bodyPr>
          <a:lstStyle/>
          <a:p>
            <a:endParaRPr lang="en-GB" sz="3100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23528" y="323366"/>
            <a:ext cx="8496944" cy="62786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Solution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pPr lvl="0"/>
            <a:r>
              <a:rPr lang="en-GB" sz="2400" dirty="0" smtClean="0"/>
              <a:t>2. Average </a:t>
            </a:r>
            <a:r>
              <a:rPr lang="en-GB" sz="2400" dirty="0"/>
              <a:t>speed and density at flow rates of 800 and 2000 </a:t>
            </a:r>
            <a:r>
              <a:rPr lang="en-GB" sz="2400" dirty="0" smtClean="0"/>
              <a:t>   </a:t>
            </a:r>
          </a:p>
          <a:p>
            <a:pPr lvl="0"/>
            <a:r>
              <a:rPr lang="en-GB" sz="2400" dirty="0"/>
              <a:t> </a:t>
            </a:r>
            <a:r>
              <a:rPr lang="en-GB" sz="2400" dirty="0" smtClean="0"/>
              <a:t>     </a:t>
            </a:r>
            <a:r>
              <a:rPr lang="en-GB" sz="2400" dirty="0" err="1" smtClean="0"/>
              <a:t>veh</a:t>
            </a:r>
            <a:r>
              <a:rPr lang="en-GB" sz="2400" dirty="0" smtClean="0"/>
              <a:t>/hr</a:t>
            </a:r>
            <a:r>
              <a:rPr lang="en-GB" sz="2400" dirty="0"/>
              <a:t>.</a:t>
            </a:r>
          </a:p>
          <a:p>
            <a:r>
              <a:rPr lang="en-GB" sz="2400" dirty="0"/>
              <a:t> </a:t>
            </a:r>
          </a:p>
          <a:p>
            <a:r>
              <a:rPr lang="en-GB" sz="2400" dirty="0" smtClean="0"/>
              <a:t>     b. Density </a:t>
            </a:r>
            <a:r>
              <a:rPr lang="en-GB" sz="2400" dirty="0"/>
              <a:t>at flow of 800 </a:t>
            </a:r>
            <a:r>
              <a:rPr lang="en-GB" sz="2400" dirty="0" err="1"/>
              <a:t>veh</a:t>
            </a:r>
            <a:r>
              <a:rPr lang="en-GB" sz="2400" dirty="0"/>
              <a:t>/hr</a:t>
            </a:r>
          </a:p>
          <a:p>
            <a:endParaRPr lang="en-GB" sz="2400" dirty="0" smtClean="0"/>
          </a:p>
          <a:p>
            <a:r>
              <a:rPr lang="en-GB" sz="2400" dirty="0" smtClean="0"/>
              <a:t>          k=q/u</a:t>
            </a:r>
          </a:p>
          <a:p>
            <a:r>
              <a:rPr lang="en-GB" sz="2400" dirty="0" smtClean="0"/>
              <a:t>          k= 800/70.85=11.29 </a:t>
            </a:r>
            <a:r>
              <a:rPr lang="en-GB" sz="2400" dirty="0" err="1" smtClean="0"/>
              <a:t>veh</a:t>
            </a:r>
            <a:r>
              <a:rPr lang="en-GB" sz="2400" dirty="0" smtClean="0"/>
              <a:t>/km</a:t>
            </a:r>
            <a:endParaRPr lang="en-GB" sz="2400" dirty="0"/>
          </a:p>
          <a:p>
            <a:endParaRPr lang="en-GB" sz="2400" dirty="0" smtClean="0"/>
          </a:p>
          <a:p>
            <a:r>
              <a:rPr lang="en-GB" sz="2400" dirty="0" smtClean="0"/>
              <a:t>          k= 800/9.15=87.43 </a:t>
            </a:r>
            <a:r>
              <a:rPr lang="en-GB" sz="2400" dirty="0" err="1" smtClean="0"/>
              <a:t>veh</a:t>
            </a:r>
            <a:r>
              <a:rPr lang="en-GB" sz="2400" dirty="0" smtClean="0"/>
              <a:t>/km</a:t>
            </a:r>
            <a:endParaRPr lang="en-GB" sz="2400" dirty="0"/>
          </a:p>
          <a:p>
            <a:endParaRPr lang="en-GB" sz="2400" dirty="0" smtClean="0"/>
          </a:p>
          <a:p>
            <a:endParaRPr lang="en-GB" sz="2400" dirty="0"/>
          </a:p>
          <a:p>
            <a:endParaRPr lang="en-GB" sz="2400" dirty="0" smtClean="0"/>
          </a:p>
          <a:p>
            <a:endParaRPr lang="en-GB" sz="2400" dirty="0" smtClean="0"/>
          </a:p>
          <a:p>
            <a:r>
              <a:rPr lang="en-GB" sz="2400" dirty="0" smtClean="0"/>
              <a:t> </a:t>
            </a:r>
            <a:endParaRPr lang="en-GB" sz="24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lang="en-GB" altLang="en-US" dirty="0">
              <a:solidFill>
                <a:schemeClr val="accent1">
                  <a:lumMod val="50000"/>
                </a:schemeClr>
              </a:solidFill>
              <a:ea typeface="Calibri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148064" y="3255392"/>
            <a:ext cx="34211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at normal flow condition</a:t>
            </a:r>
          </a:p>
        </p:txBody>
      </p:sp>
      <p:sp>
        <p:nvSpPr>
          <p:cNvPr id="10" name="Rectangle 9"/>
          <p:cNvSpPr/>
          <p:nvPr/>
        </p:nvSpPr>
        <p:spPr>
          <a:xfrm>
            <a:off x="5156572" y="3966155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at congested flow condition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439681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077"/>
    </mc:Choice>
    <mc:Fallback>
      <p:transition spd="slow" advTm="4077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44624"/>
            <a:ext cx="7812000" cy="612000"/>
          </a:xfrm>
        </p:spPr>
        <p:txBody>
          <a:bodyPr>
            <a:normAutofit/>
          </a:bodyPr>
          <a:lstStyle/>
          <a:p>
            <a:endParaRPr lang="en-GB" sz="3100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95536" y="661338"/>
            <a:ext cx="8496944" cy="5539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Solution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pPr lvl="0"/>
            <a:r>
              <a:rPr lang="en-GB" sz="2400" dirty="0" smtClean="0"/>
              <a:t>2. Average </a:t>
            </a:r>
            <a:r>
              <a:rPr lang="en-GB" sz="2400" dirty="0"/>
              <a:t>speed and density at flow rates of 800 </a:t>
            </a:r>
            <a:r>
              <a:rPr lang="en-GB" sz="2400" dirty="0">
                <a:solidFill>
                  <a:srgbClr val="FF0000"/>
                </a:solidFill>
              </a:rPr>
              <a:t>and 2000 </a:t>
            </a:r>
            <a:r>
              <a:rPr lang="en-GB" sz="2400" dirty="0" smtClean="0">
                <a:solidFill>
                  <a:srgbClr val="FF0000"/>
                </a:solidFill>
              </a:rPr>
              <a:t>   </a:t>
            </a:r>
          </a:p>
          <a:p>
            <a:pPr lvl="0"/>
            <a:r>
              <a:rPr lang="en-GB" sz="2400" dirty="0">
                <a:solidFill>
                  <a:srgbClr val="FF0000"/>
                </a:solidFill>
              </a:rPr>
              <a:t> </a:t>
            </a:r>
            <a:r>
              <a:rPr lang="en-GB" sz="2400" dirty="0" smtClean="0">
                <a:solidFill>
                  <a:srgbClr val="FF0000"/>
                </a:solidFill>
              </a:rPr>
              <a:t>     </a:t>
            </a:r>
            <a:r>
              <a:rPr lang="en-GB" sz="2400" dirty="0" err="1" smtClean="0">
                <a:solidFill>
                  <a:srgbClr val="FF0000"/>
                </a:solidFill>
              </a:rPr>
              <a:t>veh</a:t>
            </a:r>
            <a:r>
              <a:rPr lang="en-GB" sz="2400" dirty="0" smtClean="0">
                <a:solidFill>
                  <a:srgbClr val="FF0000"/>
                </a:solidFill>
              </a:rPr>
              <a:t>/hr</a:t>
            </a:r>
            <a:r>
              <a:rPr lang="en-GB" sz="2400" dirty="0">
                <a:solidFill>
                  <a:srgbClr val="FF0000"/>
                </a:solidFill>
              </a:rPr>
              <a:t>.</a:t>
            </a:r>
          </a:p>
          <a:p>
            <a:r>
              <a:rPr lang="en-GB" sz="2400" dirty="0"/>
              <a:t> </a:t>
            </a:r>
            <a:endParaRPr lang="en-GB" sz="2400" dirty="0" smtClean="0"/>
          </a:p>
          <a:p>
            <a:pPr algn="ctr"/>
            <a:r>
              <a:rPr lang="en-GB" sz="9600" b="1" dirty="0" smtClean="0">
                <a:solidFill>
                  <a:srgbClr val="FF0000"/>
                </a:solidFill>
              </a:rPr>
              <a:t>HW </a:t>
            </a:r>
            <a:endParaRPr lang="en-GB" sz="9600" b="1" dirty="0">
              <a:solidFill>
                <a:srgbClr val="FF0000"/>
              </a:solidFill>
            </a:endParaRPr>
          </a:p>
          <a:p>
            <a:r>
              <a:rPr lang="en-GB" sz="2400" dirty="0" smtClean="0"/>
              <a:t>     </a:t>
            </a:r>
          </a:p>
          <a:p>
            <a:endParaRPr lang="en-GB" sz="2400" dirty="0"/>
          </a:p>
          <a:p>
            <a:endParaRPr lang="en-GB" sz="2400" dirty="0" smtClean="0"/>
          </a:p>
          <a:p>
            <a:endParaRPr lang="en-GB" sz="2400" dirty="0" smtClean="0"/>
          </a:p>
          <a:p>
            <a:r>
              <a:rPr lang="en-GB" sz="2400" dirty="0" smtClean="0"/>
              <a:t> </a:t>
            </a:r>
            <a:endParaRPr lang="en-GB" sz="24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lang="en-GB" altLang="en-US" dirty="0">
              <a:solidFill>
                <a:schemeClr val="accent1">
                  <a:lumMod val="50000"/>
                </a:schemeClr>
              </a:solidFill>
              <a:ea typeface="Calibri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22816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748"/>
    </mc:Choice>
    <mc:Fallback xmlns="">
      <p:transition spd="slow" advTm="1274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95536" y="116632"/>
            <a:ext cx="8496944" cy="92332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Solution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r>
              <a:rPr lang="en-GB" sz="2400" dirty="0" smtClean="0"/>
              <a:t>3. If </a:t>
            </a:r>
            <a:r>
              <a:rPr lang="en-GB" sz="2400" dirty="0"/>
              <a:t>the average speed of traffic is 60km/hr, state the traffic condition (i.e. normal or congested)?</a:t>
            </a:r>
          </a:p>
          <a:p>
            <a:pPr lvl="0"/>
            <a:endParaRPr lang="en-GB" sz="2400" dirty="0" smtClean="0"/>
          </a:p>
          <a:p>
            <a:pPr lvl="0"/>
            <a:endParaRPr lang="en-GB" sz="2400" dirty="0"/>
          </a:p>
          <a:p>
            <a:pPr lvl="0"/>
            <a:r>
              <a:rPr lang="en-GB" sz="2400" dirty="0" smtClean="0"/>
              <a:t>Since </a:t>
            </a:r>
            <a:r>
              <a:rPr lang="en-GB" sz="2400" dirty="0"/>
              <a:t>the speed of 60km/hr is higher than the speed at maximum flow of 1974veh/hr, </a:t>
            </a:r>
            <a:endParaRPr lang="en-GB" sz="2400" dirty="0" smtClean="0"/>
          </a:p>
          <a:p>
            <a:pPr lvl="0"/>
            <a:endParaRPr lang="en-GB" sz="2400" dirty="0"/>
          </a:p>
          <a:p>
            <a:pPr lvl="0"/>
            <a:r>
              <a:rPr lang="en-GB" sz="2400" dirty="0" smtClean="0"/>
              <a:t>speed </a:t>
            </a:r>
            <a:r>
              <a:rPr lang="en-GB" sz="2400" dirty="0"/>
              <a:t>at </a:t>
            </a:r>
            <a:r>
              <a:rPr lang="en-GB" sz="2400" dirty="0" err="1"/>
              <a:t>qmax</a:t>
            </a:r>
            <a:r>
              <a:rPr lang="en-GB" sz="2400" dirty="0"/>
              <a:t>=</a:t>
            </a:r>
            <a:r>
              <a:rPr lang="en-GB" sz="2400" dirty="0" err="1"/>
              <a:t>uf</a:t>
            </a:r>
            <a:r>
              <a:rPr lang="en-GB" sz="2400" dirty="0"/>
              <a:t>/2=40km/hr</a:t>
            </a:r>
            <a:r>
              <a:rPr lang="en-GB" sz="2400" dirty="0" smtClean="0"/>
              <a:t>,</a:t>
            </a:r>
          </a:p>
          <a:p>
            <a:pPr lvl="0"/>
            <a:endParaRPr lang="en-GB" sz="2400" dirty="0"/>
          </a:p>
          <a:p>
            <a:pPr lvl="0"/>
            <a:r>
              <a:rPr lang="en-GB" sz="2400" dirty="0" smtClean="0"/>
              <a:t> </a:t>
            </a:r>
          </a:p>
          <a:p>
            <a:pPr lvl="0"/>
            <a:endParaRPr lang="en-GB" sz="2400" dirty="0"/>
          </a:p>
          <a:p>
            <a:pPr lvl="0"/>
            <a:endParaRPr lang="en-GB" sz="2400" dirty="0" smtClean="0"/>
          </a:p>
          <a:p>
            <a:pPr lvl="0"/>
            <a:endParaRPr lang="en-GB" sz="2400" dirty="0"/>
          </a:p>
          <a:p>
            <a:pPr lvl="0"/>
            <a:r>
              <a:rPr lang="en-GB" sz="2400" dirty="0" smtClean="0"/>
              <a:t>then </a:t>
            </a:r>
            <a:r>
              <a:rPr lang="en-GB" sz="2400" dirty="0"/>
              <a:t>we expect that the traffic condition is normal based on fundamental diagram of traffic flow (speed-flow diagram)</a:t>
            </a:r>
          </a:p>
          <a:p>
            <a:r>
              <a:rPr lang="en-GB" sz="2400" dirty="0"/>
              <a:t> </a:t>
            </a:r>
          </a:p>
          <a:p>
            <a:r>
              <a:rPr lang="en-GB" sz="2400" dirty="0"/>
              <a:t> </a:t>
            </a:r>
            <a:endParaRPr lang="en-GB" sz="2400" dirty="0" smtClean="0"/>
          </a:p>
          <a:p>
            <a:r>
              <a:rPr lang="en-GB" sz="2400" dirty="0" smtClean="0"/>
              <a:t>     </a:t>
            </a:r>
          </a:p>
          <a:p>
            <a:endParaRPr lang="en-GB" sz="2400" dirty="0"/>
          </a:p>
          <a:p>
            <a:endParaRPr lang="en-GB" sz="2400" dirty="0" smtClean="0"/>
          </a:p>
          <a:p>
            <a:endParaRPr lang="en-GB" sz="2400" dirty="0" smtClean="0"/>
          </a:p>
          <a:p>
            <a:r>
              <a:rPr lang="en-GB" sz="2400" dirty="0" smtClean="0"/>
              <a:t> </a:t>
            </a:r>
            <a:endParaRPr lang="en-GB" sz="24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lang="en-GB" altLang="en-US" dirty="0">
              <a:solidFill>
                <a:schemeClr val="accent1">
                  <a:lumMod val="50000"/>
                </a:schemeClr>
              </a:solidFill>
              <a:ea typeface="Calibri" pitchFamily="34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852936"/>
            <a:ext cx="3168352" cy="2592288"/>
          </a:xfrm>
          <a:prstGeom prst="rect">
            <a:avLst/>
          </a:prstGeom>
          <a:noFill/>
          <a:ln>
            <a:noFill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805352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6485"/>
    </mc:Choice>
    <mc:Fallback xmlns="">
      <p:transition spd="slow" advTm="8648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52704"/>
            <a:ext cx="7812000" cy="612000"/>
          </a:xfrm>
        </p:spPr>
        <p:txBody>
          <a:bodyPr>
            <a:normAutofit/>
          </a:bodyPr>
          <a:lstStyle/>
          <a:p>
            <a:r>
              <a:rPr lang="en-GB" sz="3100" b="1" dirty="0" smtClean="0">
                <a:solidFill>
                  <a:srgbClr val="C00000"/>
                </a:solidFill>
              </a:rPr>
              <a:t>Traffic Characteristics: Examples</a:t>
            </a:r>
            <a:endParaRPr lang="en-GB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1560" y="1268760"/>
            <a:ext cx="7772400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i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51520" y="1046341"/>
            <a:ext cx="8496944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GB" sz="2400" b="1" dirty="0">
                <a:solidFill>
                  <a:schemeClr val="accent1">
                    <a:lumMod val="50000"/>
                  </a:schemeClr>
                </a:solidFill>
              </a:rPr>
              <a:t>Question </a:t>
            </a:r>
            <a:endParaRPr lang="en-GB" sz="2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b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GB" sz="2400" dirty="0"/>
              <a:t>A study of freeway flow at a particular site has resulted in the following speed-density relationship as follows</a:t>
            </a:r>
            <a:r>
              <a:rPr lang="en-GB" sz="2400" dirty="0" smtClean="0"/>
              <a:t>:</a:t>
            </a:r>
          </a:p>
          <a:p>
            <a:endParaRPr lang="en-GB" sz="2400" dirty="0"/>
          </a:p>
          <a:p>
            <a:endParaRPr lang="en-GB" sz="2400" dirty="0" smtClean="0"/>
          </a:p>
          <a:p>
            <a:endParaRPr lang="en-GB" sz="2400" dirty="0"/>
          </a:p>
          <a:p>
            <a:endParaRPr lang="en-GB" sz="2400" dirty="0"/>
          </a:p>
          <a:p>
            <a:r>
              <a:rPr lang="en-GB" sz="2400" dirty="0"/>
              <a:t>Where u in units of mi/hr and k in unit of </a:t>
            </a:r>
            <a:r>
              <a:rPr lang="en-GB" sz="2400" dirty="0" err="1"/>
              <a:t>veh</a:t>
            </a:r>
            <a:r>
              <a:rPr lang="en-GB" sz="2400" dirty="0"/>
              <a:t>/mi</a:t>
            </a:r>
          </a:p>
          <a:p>
            <a:r>
              <a:rPr lang="en-GB" sz="2400" dirty="0"/>
              <a:t>For this relationship, determine: (a) the free-flow speed, (b) jam density, (c) the </a:t>
            </a:r>
            <a:r>
              <a:rPr lang="en-GB" sz="2400" dirty="0" smtClean="0"/>
              <a:t>speed-flow </a:t>
            </a:r>
            <a:r>
              <a:rPr lang="en-GB" sz="2400" dirty="0"/>
              <a:t>relationship, (d) the </a:t>
            </a:r>
            <a:r>
              <a:rPr lang="en-GB" sz="2400" dirty="0" smtClean="0"/>
              <a:t>flow-density </a:t>
            </a:r>
            <a:r>
              <a:rPr lang="en-GB" sz="2400" dirty="0"/>
              <a:t>relationship, and (e) maximum flow (i.e. capacity).</a:t>
            </a:r>
          </a:p>
          <a:p>
            <a:r>
              <a:rPr lang="en-GB" sz="2400" b="1" dirty="0"/>
              <a:t> </a:t>
            </a:r>
            <a:endParaRPr lang="en-GB" sz="2400" dirty="0"/>
          </a:p>
          <a:p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5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2699792" y="2852936"/>
            <a:ext cx="3456384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01026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85780"/>
    </mc:Choice>
    <mc:Fallback>
      <p:transition spd="slow" advTm="8578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44624"/>
            <a:ext cx="7812000" cy="612000"/>
          </a:xfrm>
        </p:spPr>
        <p:txBody>
          <a:bodyPr>
            <a:normAutofit/>
          </a:bodyPr>
          <a:lstStyle/>
          <a:p>
            <a:r>
              <a:rPr lang="en-GB" sz="3100" b="1" dirty="0" smtClean="0">
                <a:solidFill>
                  <a:srgbClr val="C00000"/>
                </a:solidFill>
              </a:rPr>
              <a:t>Traffic Characteristics: Examples</a:t>
            </a:r>
            <a:endParaRPr lang="en-GB" sz="3100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23528" y="569576"/>
            <a:ext cx="8496944" cy="7848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Solution </a:t>
            </a:r>
          </a:p>
          <a:p>
            <a:endParaRPr lang="en-GB" sz="16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GB" sz="2000" dirty="0" smtClean="0"/>
              <a:t>The </a:t>
            </a:r>
            <a:r>
              <a:rPr lang="en-GB" sz="2000" dirty="0"/>
              <a:t>general speed-density relationship is</a:t>
            </a:r>
            <a:r>
              <a:rPr lang="en-GB" sz="2000" dirty="0" smtClean="0"/>
              <a:t>:</a:t>
            </a:r>
          </a:p>
          <a:p>
            <a:endParaRPr lang="en-GB" dirty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r>
              <a:rPr lang="en-GB" sz="2000" dirty="0"/>
              <a:t>The relationship in the question </a:t>
            </a:r>
            <a:endParaRPr lang="en-GB" sz="2000" dirty="0" smtClean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r>
              <a:rPr lang="en-GB" sz="2000" dirty="0" smtClean="0"/>
              <a:t>could </a:t>
            </a:r>
            <a:r>
              <a:rPr lang="en-GB" sz="2000" dirty="0"/>
              <a:t>be re-written as follows:</a:t>
            </a:r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r>
              <a:rPr lang="en-GB" sz="2000" dirty="0" smtClean="0"/>
              <a:t>Therefore</a:t>
            </a:r>
            <a:r>
              <a:rPr lang="en-GB" sz="2000" dirty="0"/>
              <a:t>, </a:t>
            </a:r>
          </a:p>
          <a:p>
            <a:pPr lvl="0"/>
            <a:r>
              <a:rPr lang="en-GB" sz="2000" dirty="0" smtClean="0"/>
              <a:t>a. The free flow speed= </a:t>
            </a:r>
            <a:r>
              <a:rPr lang="en-GB" sz="2000" dirty="0" err="1" smtClean="0"/>
              <a:t>uf</a:t>
            </a:r>
            <a:r>
              <a:rPr lang="en-GB" sz="2000" dirty="0" smtClean="0"/>
              <a:t>=57.5 </a:t>
            </a:r>
            <a:r>
              <a:rPr lang="en-GB" sz="2000" dirty="0"/>
              <a:t>(mi/hr)</a:t>
            </a:r>
          </a:p>
          <a:p>
            <a:r>
              <a:rPr lang="en-GB" b="1" dirty="0"/>
              <a:t> </a:t>
            </a:r>
            <a:endParaRPr lang="en-GB" dirty="0"/>
          </a:p>
          <a:p>
            <a:pPr lvl="0"/>
            <a:r>
              <a:rPr lang="en-GB" sz="2000" dirty="0" smtClean="0"/>
              <a:t>b. The jam density =</a:t>
            </a:r>
            <a:r>
              <a:rPr lang="en-GB" sz="2000" dirty="0" err="1" smtClean="0"/>
              <a:t>kj</a:t>
            </a:r>
            <a:r>
              <a:rPr lang="en-GB" sz="2000" dirty="0" smtClean="0"/>
              <a:t>,     </a:t>
            </a:r>
          </a:p>
          <a:p>
            <a:pPr lvl="0"/>
            <a:endParaRPr lang="en-GB" dirty="0"/>
          </a:p>
          <a:p>
            <a:endParaRPr lang="en-GB" dirty="0" smtClean="0"/>
          </a:p>
          <a:p>
            <a:r>
              <a:rPr lang="en-GB" dirty="0" smtClean="0"/>
              <a:t>  </a:t>
            </a:r>
          </a:p>
          <a:p>
            <a:r>
              <a:rPr lang="en-GB" sz="2000" dirty="0" smtClean="0">
                <a:solidFill>
                  <a:schemeClr val="accent1">
                    <a:lumMod val="50000"/>
                  </a:schemeClr>
                </a:solidFill>
              </a:rPr>
              <a:t>                          </a:t>
            </a:r>
          </a:p>
          <a:p>
            <a:r>
              <a:rPr lang="en-GB" dirty="0"/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lang="en-GB" altLang="en-US" dirty="0">
              <a:solidFill>
                <a:schemeClr val="accent1">
                  <a:lumMod val="50000"/>
                </a:schemeClr>
              </a:solidFill>
              <a:ea typeface="Calibri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1772816"/>
            <a:ext cx="2058273" cy="7696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7"/>
          <p:cNvPicPr/>
          <p:nvPr/>
        </p:nvPicPr>
        <p:blipFill>
          <a:blip r:embed="rId6"/>
          <a:stretch>
            <a:fillRect/>
          </a:stretch>
        </p:blipFill>
        <p:spPr>
          <a:xfrm>
            <a:off x="3779912" y="4625766"/>
            <a:ext cx="2294870" cy="459418"/>
          </a:xfrm>
          <a:prstGeom prst="rect">
            <a:avLst/>
          </a:prstGeom>
        </p:spPr>
      </p:pic>
      <p:pic>
        <p:nvPicPr>
          <p:cNvPr id="9" name="Picture 8"/>
          <p:cNvPicPr/>
          <p:nvPr/>
        </p:nvPicPr>
        <p:blipFill>
          <a:blip r:embed="rId7"/>
          <a:stretch>
            <a:fillRect/>
          </a:stretch>
        </p:blipFill>
        <p:spPr>
          <a:xfrm>
            <a:off x="3635896" y="3212976"/>
            <a:ext cx="2880320" cy="72008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563888" y="6165304"/>
            <a:ext cx="13019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uf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kj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=0.46</a:t>
            </a:r>
          </a:p>
        </p:txBody>
      </p:sp>
      <p:sp>
        <p:nvSpPr>
          <p:cNvPr id="6" name="Rectangle 5"/>
          <p:cNvSpPr/>
          <p:nvPr/>
        </p:nvSpPr>
        <p:spPr>
          <a:xfrm>
            <a:off x="4860032" y="6165304"/>
            <a:ext cx="421621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……..&gt;     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kj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=57.5/0.46=125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veh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/mi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246295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36806"/>
    </mc:Choice>
    <mc:Fallback>
      <p:transition spd="slow" advTm="13680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44624"/>
            <a:ext cx="7812000" cy="612000"/>
          </a:xfrm>
        </p:spPr>
        <p:txBody>
          <a:bodyPr>
            <a:normAutofit/>
          </a:bodyPr>
          <a:lstStyle/>
          <a:p>
            <a:r>
              <a:rPr lang="en-GB" sz="3100" b="1" dirty="0" smtClean="0">
                <a:solidFill>
                  <a:srgbClr val="C00000"/>
                </a:solidFill>
              </a:rPr>
              <a:t>Traffic Characteristics: Examples</a:t>
            </a:r>
            <a:endParaRPr lang="en-GB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1560" y="1268760"/>
            <a:ext cx="7772400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i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95536" y="589330"/>
            <a:ext cx="8496944" cy="90486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Solution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kumimoji="0" lang="en-GB" altLang="en-US" sz="16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pPr lvl="0"/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</a:rPr>
              <a:t>c. The speed-flow relationship</a:t>
            </a:r>
          </a:p>
          <a:p>
            <a:pPr lvl="0"/>
            <a:endParaRPr lang="en-GB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/>
            <a:r>
              <a:rPr lang="en-GB" sz="2400" dirty="0"/>
              <a:t>The general equation is: </a:t>
            </a:r>
            <a:endParaRPr lang="en-GB" sz="2400" dirty="0" smtClean="0"/>
          </a:p>
          <a:p>
            <a:pPr lvl="0"/>
            <a:endParaRPr lang="en-GB" sz="2400" dirty="0"/>
          </a:p>
          <a:p>
            <a:pPr lvl="0"/>
            <a:endParaRPr lang="en-GB" sz="2400" dirty="0" smtClean="0"/>
          </a:p>
          <a:p>
            <a:pPr lvl="0"/>
            <a:endParaRPr lang="en-GB" sz="2400" dirty="0"/>
          </a:p>
          <a:p>
            <a:r>
              <a:rPr lang="en-GB" sz="2400" dirty="0" smtClean="0"/>
              <a:t>By </a:t>
            </a:r>
            <a:r>
              <a:rPr lang="en-GB" sz="2400" dirty="0"/>
              <a:t>substituting </a:t>
            </a:r>
            <a:r>
              <a:rPr lang="en-GB" sz="2400" dirty="0" err="1"/>
              <a:t>kj</a:t>
            </a:r>
            <a:r>
              <a:rPr lang="en-GB" sz="2400" dirty="0"/>
              <a:t>=125 and </a:t>
            </a:r>
            <a:r>
              <a:rPr lang="en-GB" sz="2400" dirty="0" err="1"/>
              <a:t>uf</a:t>
            </a:r>
            <a:r>
              <a:rPr lang="en-GB" sz="2400" dirty="0"/>
              <a:t>=57.5 produce:</a:t>
            </a:r>
          </a:p>
          <a:p>
            <a:endParaRPr lang="en-GB" sz="2400" b="1" dirty="0" smtClean="0"/>
          </a:p>
          <a:p>
            <a:endParaRPr lang="en-GB" sz="2400" b="1" dirty="0"/>
          </a:p>
          <a:p>
            <a:endParaRPr lang="en-GB" sz="2400" b="1" dirty="0" smtClean="0"/>
          </a:p>
          <a:p>
            <a:endParaRPr lang="en-GB" sz="2400" b="1" dirty="0" smtClean="0"/>
          </a:p>
          <a:p>
            <a:endParaRPr lang="en-GB" sz="2400" b="1" dirty="0" smtClean="0"/>
          </a:p>
          <a:p>
            <a:r>
              <a:rPr lang="en-GB" sz="2800" b="1" dirty="0"/>
              <a:t>or:</a:t>
            </a:r>
            <a:endParaRPr lang="en-GB" sz="2800" dirty="0"/>
          </a:p>
          <a:p>
            <a:endParaRPr lang="en-GB" sz="2400" b="1" dirty="0"/>
          </a:p>
          <a:p>
            <a:pPr lvl="0"/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GB" dirty="0"/>
              <a:t> </a:t>
            </a:r>
          </a:p>
          <a:p>
            <a:pPr marL="342900" indent="-342900">
              <a:buAutoNum type="alphaLcPeriod"/>
            </a:pPr>
            <a:endParaRPr lang="en-GB" dirty="0" smtClean="0"/>
          </a:p>
          <a:p>
            <a:pPr marL="342900" indent="-342900">
              <a:buAutoNum type="alphaLcPeriod"/>
            </a:pPr>
            <a:endParaRPr lang="en-GB" dirty="0"/>
          </a:p>
          <a:p>
            <a:pPr marL="342900" indent="-342900">
              <a:buAutoNum type="alphaLcPeriod"/>
            </a:pPr>
            <a:endParaRPr lang="en-GB" dirty="0" smtClean="0"/>
          </a:p>
          <a:p>
            <a:pPr marL="342900" indent="-342900">
              <a:buAutoNum type="alphaLcPeriod"/>
            </a:pPr>
            <a:endParaRPr lang="en-GB" dirty="0"/>
          </a:p>
          <a:p>
            <a:pPr marL="342900" indent="-342900">
              <a:buAutoNum type="alphaLcPeriod"/>
            </a:pPr>
            <a:endParaRPr lang="en-GB" dirty="0"/>
          </a:p>
          <a:p>
            <a:r>
              <a:rPr lang="en-GB" dirty="0" smtClean="0"/>
              <a:t>      </a:t>
            </a:r>
          </a:p>
          <a:p>
            <a:r>
              <a:rPr lang="en-GB" sz="2000" dirty="0" smtClean="0">
                <a:solidFill>
                  <a:schemeClr val="accent1">
                    <a:lumMod val="50000"/>
                  </a:schemeClr>
                </a:solidFill>
              </a:rPr>
              <a:t>                          </a:t>
            </a:r>
          </a:p>
          <a:p>
            <a:r>
              <a:rPr lang="en-GB" dirty="0"/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lang="en-GB" altLang="en-US" dirty="0">
              <a:solidFill>
                <a:schemeClr val="accent1">
                  <a:lumMod val="50000"/>
                </a:schemeClr>
              </a:solidFill>
              <a:ea typeface="Calibri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492896"/>
            <a:ext cx="2117975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7"/>
          <p:cNvPicPr/>
          <p:nvPr/>
        </p:nvPicPr>
        <p:blipFill rotWithShape="1">
          <a:blip r:embed="rId6"/>
          <a:srcRect t="30879" b="9166"/>
          <a:stretch/>
        </p:blipFill>
        <p:spPr bwMode="auto">
          <a:xfrm>
            <a:off x="3203848" y="4122340"/>
            <a:ext cx="3096344" cy="14669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0520042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6617"/>
    </mc:Choice>
    <mc:Fallback>
      <p:transition spd="slow" advTm="7661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44624"/>
            <a:ext cx="7812000" cy="612000"/>
          </a:xfrm>
        </p:spPr>
        <p:txBody>
          <a:bodyPr>
            <a:normAutofit/>
          </a:bodyPr>
          <a:lstStyle/>
          <a:p>
            <a:r>
              <a:rPr lang="en-GB" sz="3100" b="1" dirty="0" smtClean="0">
                <a:solidFill>
                  <a:srgbClr val="C00000"/>
                </a:solidFill>
              </a:rPr>
              <a:t>Traffic Characteristics: Examples</a:t>
            </a:r>
            <a:endParaRPr lang="en-GB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1560" y="1268760"/>
            <a:ext cx="7772400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i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95536" y="569386"/>
            <a:ext cx="8496944" cy="3108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Solution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kumimoji="0" lang="en-GB" altLang="en-US" sz="16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r>
              <a:rPr lang="en-GB" sz="2800" b="1" dirty="0" smtClean="0"/>
              <a:t>or</a:t>
            </a:r>
            <a:r>
              <a:rPr lang="en-GB" sz="2800" b="1" dirty="0"/>
              <a:t>:</a:t>
            </a:r>
            <a:endParaRPr lang="en-GB" sz="2800" dirty="0"/>
          </a:p>
          <a:p>
            <a:endParaRPr lang="en-GB" dirty="0" smtClean="0"/>
          </a:p>
          <a:p>
            <a:pPr marL="342900" indent="-342900">
              <a:buAutoNum type="alphaLcPeriod"/>
            </a:pPr>
            <a:endParaRPr lang="en-GB" dirty="0"/>
          </a:p>
          <a:p>
            <a:pPr marL="342900" indent="-342900">
              <a:buAutoNum type="alphaLcPeriod"/>
            </a:pPr>
            <a:endParaRPr lang="en-GB" dirty="0"/>
          </a:p>
          <a:p>
            <a:r>
              <a:rPr lang="en-GB" dirty="0" smtClean="0"/>
              <a:t>      </a:t>
            </a:r>
          </a:p>
          <a:p>
            <a:r>
              <a:rPr lang="en-GB" sz="2000" dirty="0" smtClean="0">
                <a:solidFill>
                  <a:schemeClr val="accent1">
                    <a:lumMod val="50000"/>
                  </a:schemeClr>
                </a:solidFill>
              </a:rPr>
              <a:t>                          </a:t>
            </a:r>
          </a:p>
          <a:p>
            <a:r>
              <a:rPr lang="en-GB" dirty="0"/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lang="en-GB" altLang="en-US" dirty="0">
              <a:solidFill>
                <a:schemeClr val="accent1">
                  <a:lumMod val="50000"/>
                </a:schemeClr>
              </a:solidFill>
              <a:ea typeface="Calibri" pitchFamily="34" charset="0"/>
            </a:endParaRPr>
          </a:p>
        </p:txBody>
      </p:sp>
      <p:pic>
        <p:nvPicPr>
          <p:cNvPr id="9" name="Picture 8"/>
          <p:cNvPicPr/>
          <p:nvPr/>
        </p:nvPicPr>
        <p:blipFill>
          <a:blip r:embed="rId4"/>
          <a:stretch>
            <a:fillRect/>
          </a:stretch>
        </p:blipFill>
        <p:spPr>
          <a:xfrm>
            <a:off x="3131840" y="1700808"/>
            <a:ext cx="2042279" cy="576064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67544" y="2452826"/>
            <a:ext cx="443262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then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by substituting k=q/u produces:</a:t>
            </a:r>
          </a:p>
        </p:txBody>
      </p:sp>
      <p:pic>
        <p:nvPicPr>
          <p:cNvPr id="10" name="Picture 9"/>
          <p:cNvPicPr/>
          <p:nvPr/>
        </p:nvPicPr>
        <p:blipFill rotWithShape="1">
          <a:blip r:embed="rId5"/>
          <a:srcRect t="1" r="15535" b="29090"/>
          <a:stretch/>
        </p:blipFill>
        <p:spPr bwMode="auto">
          <a:xfrm>
            <a:off x="3419872" y="2780928"/>
            <a:ext cx="1846818" cy="87952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Picture 10"/>
          <p:cNvPicPr/>
          <p:nvPr/>
        </p:nvPicPr>
        <p:blipFill rotWithShape="1">
          <a:blip r:embed="rId6"/>
          <a:srcRect b="51207"/>
          <a:stretch/>
        </p:blipFill>
        <p:spPr>
          <a:xfrm>
            <a:off x="3131840" y="3590404"/>
            <a:ext cx="2232248" cy="702692"/>
          </a:xfrm>
          <a:prstGeom prst="rect">
            <a:avLst/>
          </a:prstGeom>
        </p:spPr>
      </p:pic>
      <p:pic>
        <p:nvPicPr>
          <p:cNvPr id="12" name="Picture 11"/>
          <p:cNvPicPr/>
          <p:nvPr/>
        </p:nvPicPr>
        <p:blipFill rotWithShape="1">
          <a:blip r:embed="rId6"/>
          <a:srcRect t="58493"/>
          <a:stretch/>
        </p:blipFill>
        <p:spPr>
          <a:xfrm>
            <a:off x="3203848" y="4437112"/>
            <a:ext cx="2232248" cy="59776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1120549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6938"/>
    </mc:Choice>
    <mc:Fallback>
      <p:transition spd="slow" advTm="6693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44624"/>
            <a:ext cx="7812000" cy="612000"/>
          </a:xfrm>
        </p:spPr>
        <p:txBody>
          <a:bodyPr>
            <a:normAutofit/>
          </a:bodyPr>
          <a:lstStyle/>
          <a:p>
            <a:r>
              <a:rPr lang="en-GB" sz="3100" b="1" dirty="0" smtClean="0">
                <a:solidFill>
                  <a:srgbClr val="C00000"/>
                </a:solidFill>
              </a:rPr>
              <a:t>Traffic Characteristics: Examples</a:t>
            </a:r>
            <a:endParaRPr lang="en-GB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1560" y="1268760"/>
            <a:ext cx="7772400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i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95536" y="470277"/>
            <a:ext cx="8496944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Solution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kumimoji="0" lang="en-GB" altLang="en-US" sz="16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pPr lvl="0"/>
            <a:r>
              <a:rPr lang="en-GB" sz="2000" dirty="0" smtClean="0"/>
              <a:t>d. The flow-density relationship</a:t>
            </a:r>
          </a:p>
          <a:p>
            <a:pPr lvl="0"/>
            <a:endParaRPr lang="en-GB" sz="2000" dirty="0"/>
          </a:p>
          <a:p>
            <a:pPr lvl="0"/>
            <a:r>
              <a:rPr lang="en-GB" sz="2000" dirty="0" smtClean="0"/>
              <a:t>The </a:t>
            </a:r>
            <a:r>
              <a:rPr lang="en-GB" sz="2000" dirty="0"/>
              <a:t>general equation is:</a:t>
            </a:r>
          </a:p>
          <a:p>
            <a:r>
              <a:rPr lang="en-GB" sz="2000" dirty="0"/>
              <a:t> </a:t>
            </a:r>
            <a:endParaRPr lang="en-GB" sz="2000" dirty="0" smtClean="0"/>
          </a:p>
          <a:p>
            <a:endParaRPr lang="en-GB" sz="2000" dirty="0"/>
          </a:p>
          <a:p>
            <a:endParaRPr lang="en-GB" sz="2000" dirty="0" smtClean="0"/>
          </a:p>
          <a:p>
            <a:endParaRPr lang="en-GB" sz="1100" dirty="0"/>
          </a:p>
          <a:p>
            <a:r>
              <a:rPr lang="en-GB" sz="2000" dirty="0"/>
              <a:t>By substituting </a:t>
            </a:r>
            <a:r>
              <a:rPr lang="en-GB" sz="2000" dirty="0" err="1"/>
              <a:t>kj</a:t>
            </a:r>
            <a:r>
              <a:rPr lang="en-GB" sz="2000" dirty="0"/>
              <a:t>=125 and </a:t>
            </a:r>
            <a:r>
              <a:rPr lang="en-GB" sz="2000" dirty="0" err="1"/>
              <a:t>uf</a:t>
            </a:r>
            <a:r>
              <a:rPr lang="en-GB" sz="2000" dirty="0"/>
              <a:t>=57.5 produce:</a:t>
            </a:r>
          </a:p>
          <a:p>
            <a:endParaRPr lang="en-GB" sz="2000" dirty="0" smtClean="0"/>
          </a:p>
          <a:p>
            <a:pPr marL="342900" indent="-342900">
              <a:buAutoNum type="alphaLcPeriod"/>
            </a:pPr>
            <a:endParaRPr lang="en-GB" sz="2000" dirty="0"/>
          </a:p>
          <a:p>
            <a:r>
              <a:rPr lang="en-GB" sz="2800" b="1" dirty="0"/>
              <a:t> </a:t>
            </a:r>
            <a:r>
              <a:rPr lang="en-GB" sz="2800" b="1" dirty="0" smtClean="0"/>
              <a:t> or</a:t>
            </a:r>
            <a:endParaRPr lang="en-GB" sz="2800" b="1" dirty="0"/>
          </a:p>
          <a:p>
            <a:r>
              <a:rPr lang="en-GB" sz="2000" dirty="0" smtClean="0"/>
              <a:t>      </a:t>
            </a:r>
          </a:p>
          <a:p>
            <a:r>
              <a:rPr lang="en-GB" sz="2000" dirty="0" smtClean="0">
                <a:solidFill>
                  <a:schemeClr val="accent1">
                    <a:lumMod val="50000"/>
                  </a:schemeClr>
                </a:solidFill>
              </a:rPr>
              <a:t>                          </a:t>
            </a:r>
          </a:p>
          <a:p>
            <a:r>
              <a:rPr lang="en-GB" dirty="0"/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lang="en-GB" altLang="en-US" dirty="0">
              <a:solidFill>
                <a:schemeClr val="accent1">
                  <a:lumMod val="50000"/>
                </a:schemeClr>
              </a:solidFill>
              <a:ea typeface="Calibri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154" y="2339359"/>
            <a:ext cx="1759448" cy="595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12"/>
          <p:cNvPicPr/>
          <p:nvPr/>
        </p:nvPicPr>
        <p:blipFill>
          <a:blip r:embed="rId5">
            <a:biLevel thresh="50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203848" y="3645024"/>
            <a:ext cx="2113146" cy="504056"/>
          </a:xfrm>
          <a:prstGeom prst="rect">
            <a:avLst/>
          </a:prstGeom>
        </p:spPr>
      </p:pic>
      <p:pic>
        <p:nvPicPr>
          <p:cNvPr id="14" name="Picture 13"/>
          <p:cNvPicPr/>
          <p:nvPr/>
        </p:nvPicPr>
        <p:blipFill rotWithShape="1">
          <a:blip r:embed="rId7"/>
          <a:srcRect t="40000"/>
          <a:stretch/>
        </p:blipFill>
        <p:spPr bwMode="auto">
          <a:xfrm>
            <a:off x="3491880" y="4437112"/>
            <a:ext cx="1728192" cy="64807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Rectangle 4"/>
          <p:cNvSpPr/>
          <p:nvPr/>
        </p:nvSpPr>
        <p:spPr>
          <a:xfrm>
            <a:off x="539552" y="5157192"/>
            <a:ext cx="41152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then by multiplying by k produces: </a:t>
            </a:r>
          </a:p>
        </p:txBody>
      </p:sp>
      <p:pic>
        <p:nvPicPr>
          <p:cNvPr id="15" name="Picture 14"/>
          <p:cNvPicPr/>
          <p:nvPr/>
        </p:nvPicPr>
        <p:blipFill>
          <a:blip r:embed="rId8">
            <a:biLevel thresh="50000"/>
          </a:blip>
          <a:stretch>
            <a:fillRect/>
          </a:stretch>
        </p:blipFill>
        <p:spPr>
          <a:xfrm>
            <a:off x="3563888" y="5661248"/>
            <a:ext cx="1800200" cy="64807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8225987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3520"/>
    </mc:Choice>
    <mc:Fallback>
      <p:transition spd="slow" advTm="7352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44624"/>
            <a:ext cx="7812000" cy="612000"/>
          </a:xfrm>
        </p:spPr>
        <p:txBody>
          <a:bodyPr>
            <a:normAutofit/>
          </a:bodyPr>
          <a:lstStyle/>
          <a:p>
            <a:r>
              <a:rPr lang="en-GB" sz="3100" b="1" dirty="0" smtClean="0">
                <a:solidFill>
                  <a:srgbClr val="C00000"/>
                </a:solidFill>
              </a:rPr>
              <a:t>Traffic Characteristics: Examples</a:t>
            </a:r>
            <a:endParaRPr lang="en-GB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1560" y="1268760"/>
            <a:ext cx="7772400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i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95536" y="847303"/>
            <a:ext cx="8496944" cy="45089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Solution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kumimoji="0" lang="en-GB" altLang="en-US" sz="16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  <a:p>
            <a:pPr lvl="0"/>
            <a:r>
              <a:rPr lang="en-GB" sz="2000" dirty="0" smtClean="0"/>
              <a:t>d. The maximum flow </a:t>
            </a:r>
            <a:r>
              <a:rPr lang="en-GB" sz="2000" dirty="0" err="1" smtClean="0"/>
              <a:t>qmax</a:t>
            </a:r>
            <a:endParaRPr lang="en-GB" sz="2000" dirty="0" smtClean="0"/>
          </a:p>
          <a:p>
            <a:pPr lvl="0"/>
            <a:endParaRPr lang="en-GB" sz="2000" dirty="0"/>
          </a:p>
          <a:p>
            <a:pPr lvl="0"/>
            <a:endParaRPr lang="en-GB" sz="2000" dirty="0"/>
          </a:p>
          <a:p>
            <a:r>
              <a:rPr lang="en-GB" sz="2000" dirty="0"/>
              <a:t> </a:t>
            </a:r>
            <a:endParaRPr lang="en-GB" sz="2000" dirty="0" smtClean="0"/>
          </a:p>
          <a:p>
            <a:endParaRPr lang="en-GB" sz="2000" dirty="0"/>
          </a:p>
          <a:p>
            <a:endParaRPr lang="en-GB" sz="2000" dirty="0" smtClean="0"/>
          </a:p>
          <a:p>
            <a:endParaRPr lang="en-GB" sz="1100" dirty="0"/>
          </a:p>
          <a:p>
            <a:endParaRPr lang="en-GB" sz="2000" dirty="0" smtClean="0"/>
          </a:p>
          <a:p>
            <a:pPr marL="342900" indent="-342900">
              <a:buAutoNum type="alphaLcPeriod"/>
            </a:pPr>
            <a:endParaRPr lang="en-GB" sz="2000" dirty="0"/>
          </a:p>
          <a:p>
            <a:r>
              <a:rPr lang="en-GB" sz="2000" dirty="0" smtClean="0"/>
              <a:t>      </a:t>
            </a:r>
          </a:p>
          <a:p>
            <a:r>
              <a:rPr lang="en-GB" sz="2000" dirty="0" smtClean="0">
                <a:solidFill>
                  <a:schemeClr val="accent1">
                    <a:lumMod val="50000"/>
                  </a:schemeClr>
                </a:solidFill>
              </a:rPr>
              <a:t>                          </a:t>
            </a:r>
          </a:p>
          <a:p>
            <a:r>
              <a:rPr lang="en-GB" dirty="0"/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9275" algn="r"/>
              </a:tabLst>
            </a:pPr>
            <a:endParaRPr lang="en-GB" altLang="en-US" dirty="0">
              <a:solidFill>
                <a:schemeClr val="accent1">
                  <a:lumMod val="50000"/>
                </a:schemeClr>
              </a:solidFill>
              <a:ea typeface="Calibri" pitchFamily="34" charset="0"/>
            </a:endParaRPr>
          </a:p>
        </p:txBody>
      </p:sp>
      <p:pic>
        <p:nvPicPr>
          <p:cNvPr id="10" name="Picture 9"/>
          <p:cNvPicPr/>
          <p:nvPr/>
        </p:nvPicPr>
        <p:blipFill>
          <a:blip r:embed="rId4">
            <a:biLevel thresh="50000"/>
          </a:blip>
          <a:stretch>
            <a:fillRect/>
          </a:stretch>
        </p:blipFill>
        <p:spPr>
          <a:xfrm>
            <a:off x="2339752" y="2276872"/>
            <a:ext cx="3886229" cy="64807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2052612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7867"/>
    </mc:Choice>
    <mc:Fallback>
      <p:transition spd="slow" advTm="1786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52704"/>
            <a:ext cx="7812000" cy="612000"/>
          </a:xfrm>
        </p:spPr>
        <p:txBody>
          <a:bodyPr>
            <a:normAutofit/>
          </a:bodyPr>
          <a:lstStyle/>
          <a:p>
            <a:r>
              <a:rPr lang="en-GB" sz="3100" b="1" dirty="0" smtClean="0">
                <a:solidFill>
                  <a:srgbClr val="C00000"/>
                </a:solidFill>
              </a:rPr>
              <a:t>Traffic Characteristics: Examples</a:t>
            </a:r>
            <a:endParaRPr lang="en-GB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1560" y="1268760"/>
            <a:ext cx="7772400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i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51520" y="758309"/>
            <a:ext cx="8496944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GB" sz="2400" b="1" dirty="0">
                <a:solidFill>
                  <a:schemeClr val="accent1">
                    <a:lumMod val="50000"/>
                  </a:schemeClr>
                </a:solidFill>
              </a:rPr>
              <a:t>Question </a:t>
            </a:r>
            <a:endParaRPr lang="en-GB" sz="2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b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GB" sz="2400" dirty="0"/>
              <a:t>Two sets of vehicles are timed over a </a:t>
            </a:r>
            <a:r>
              <a:rPr lang="en-GB" sz="2400" dirty="0" err="1"/>
              <a:t>kilometer</a:t>
            </a:r>
            <a:r>
              <a:rPr lang="en-GB" sz="2400" dirty="0"/>
              <a:t> section long and flows are also recorded. In the first set, four vehicles take 53, 56, 63 and 69 seconds when the flow is 1500 </a:t>
            </a:r>
            <a:r>
              <a:rPr lang="en-GB" sz="2400" dirty="0" err="1"/>
              <a:t>veh</a:t>
            </a:r>
            <a:r>
              <a:rPr lang="en-GB" sz="2400" dirty="0"/>
              <a:t>/hr. In the second set, four vehicles take 70, 74, 77 and 79 seconds when the flow is </a:t>
            </a:r>
            <a:r>
              <a:rPr lang="en-GB" sz="2400" dirty="0" smtClean="0"/>
              <a:t>1900 </a:t>
            </a:r>
            <a:r>
              <a:rPr lang="en-GB" sz="2400" dirty="0" err="1"/>
              <a:t>veh</a:t>
            </a:r>
            <a:r>
              <a:rPr lang="en-GB" sz="2400" dirty="0"/>
              <a:t>/hr</a:t>
            </a:r>
            <a:r>
              <a:rPr lang="en-GB" sz="2400" dirty="0" smtClean="0"/>
              <a:t>.</a:t>
            </a:r>
          </a:p>
          <a:p>
            <a:endParaRPr lang="en-GB" sz="2400" dirty="0"/>
          </a:p>
          <a:p>
            <a:r>
              <a:rPr lang="en-GB" sz="2400" dirty="0"/>
              <a:t>1- Estimate the capacity (maximum flow) of a section.</a:t>
            </a:r>
          </a:p>
          <a:p>
            <a:r>
              <a:rPr lang="en-GB" sz="2400" dirty="0"/>
              <a:t>2- Estimate average speed and density at flow rate of 800 </a:t>
            </a:r>
            <a:r>
              <a:rPr lang="en-GB" sz="2400" dirty="0" err="1"/>
              <a:t>veh</a:t>
            </a:r>
            <a:r>
              <a:rPr lang="en-GB" sz="2400" dirty="0"/>
              <a:t>/hr.</a:t>
            </a:r>
          </a:p>
          <a:p>
            <a:r>
              <a:rPr lang="en-GB" sz="2400" dirty="0"/>
              <a:t>3- If the average speed of traffic is 60km/hr, state the traffic condition (i.e. normal or congested)?</a:t>
            </a:r>
          </a:p>
          <a:p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21748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82035"/>
    </mc:Choice>
    <mc:Fallback>
      <p:transition spd="slow" advTm="82035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52704"/>
            <a:ext cx="7812000" cy="612000"/>
          </a:xfrm>
        </p:spPr>
        <p:txBody>
          <a:bodyPr>
            <a:normAutofit/>
          </a:bodyPr>
          <a:lstStyle/>
          <a:p>
            <a:r>
              <a:rPr lang="en-GB" sz="3100" b="1" dirty="0" smtClean="0">
                <a:solidFill>
                  <a:srgbClr val="C00000"/>
                </a:solidFill>
              </a:rPr>
              <a:t>Traffic Characteristics: Examples</a:t>
            </a:r>
            <a:endParaRPr lang="en-GB" sz="3100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23528" y="764704"/>
            <a:ext cx="8640960" cy="1877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19275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</a:rPr>
              <a:t>Solution </a:t>
            </a:r>
          </a:p>
          <a:p>
            <a:endParaRPr lang="en-GB" sz="1200" b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GB" sz="2000" dirty="0">
                <a:solidFill>
                  <a:schemeClr val="accent1">
                    <a:lumMod val="50000"/>
                  </a:schemeClr>
                </a:solidFill>
              </a:rPr>
              <a:t>Two sets of vehicles are timed over a </a:t>
            </a:r>
            <a:r>
              <a:rPr lang="en-GB" sz="2000" dirty="0" err="1">
                <a:solidFill>
                  <a:schemeClr val="accent1">
                    <a:lumMod val="50000"/>
                  </a:schemeClr>
                </a:solidFill>
              </a:rPr>
              <a:t>kilometer</a:t>
            </a:r>
            <a:r>
              <a:rPr lang="en-GB" sz="2000" dirty="0">
                <a:solidFill>
                  <a:schemeClr val="accent1">
                    <a:lumMod val="50000"/>
                  </a:schemeClr>
                </a:solidFill>
              </a:rPr>
              <a:t> section long and flows are also recorded. In the first set, four vehicles take 53, 56, 63 and </a:t>
            </a:r>
            <a:r>
              <a:rPr lang="en-GB" sz="2000" dirty="0" smtClean="0">
                <a:solidFill>
                  <a:schemeClr val="accent1">
                    <a:lumMod val="50000"/>
                  </a:schemeClr>
                </a:solidFill>
              </a:rPr>
              <a:t>69 seconds </a:t>
            </a:r>
            <a:r>
              <a:rPr lang="en-GB" sz="2000" dirty="0">
                <a:solidFill>
                  <a:schemeClr val="accent1">
                    <a:lumMod val="50000"/>
                  </a:schemeClr>
                </a:solidFill>
              </a:rPr>
              <a:t>when the flow is 1500 </a:t>
            </a:r>
            <a:r>
              <a:rPr lang="en-GB" sz="2000" dirty="0" err="1">
                <a:solidFill>
                  <a:schemeClr val="accent1">
                    <a:lumMod val="50000"/>
                  </a:schemeClr>
                </a:solidFill>
              </a:rPr>
              <a:t>veh</a:t>
            </a:r>
            <a:r>
              <a:rPr lang="en-GB" sz="2000" dirty="0">
                <a:solidFill>
                  <a:schemeClr val="accent1">
                    <a:lumMod val="50000"/>
                  </a:schemeClr>
                </a:solidFill>
              </a:rPr>
              <a:t>/hr. In the second set, four vehicles take 70, 74, 77 and 79 seconds when the flow is </a:t>
            </a:r>
            <a:r>
              <a:rPr lang="en-GB" sz="2000" dirty="0" smtClean="0">
                <a:solidFill>
                  <a:schemeClr val="accent1">
                    <a:lumMod val="50000"/>
                  </a:schemeClr>
                </a:solidFill>
              </a:rPr>
              <a:t>1900 </a:t>
            </a:r>
            <a:r>
              <a:rPr lang="en-GB" sz="2000" dirty="0" err="1">
                <a:solidFill>
                  <a:schemeClr val="accent1">
                    <a:lumMod val="50000"/>
                  </a:schemeClr>
                </a:solidFill>
              </a:rPr>
              <a:t>veh</a:t>
            </a:r>
            <a:r>
              <a:rPr lang="en-GB" sz="2000" dirty="0">
                <a:solidFill>
                  <a:schemeClr val="accent1">
                    <a:lumMod val="50000"/>
                  </a:schemeClr>
                </a:solidFill>
              </a:rPr>
              <a:t>/hr</a:t>
            </a:r>
            <a:r>
              <a:rPr lang="en-GB" sz="2000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8168658"/>
              </p:ext>
            </p:extLst>
          </p:nvPr>
        </p:nvGraphicFramePr>
        <p:xfrm>
          <a:off x="323528" y="2708920"/>
          <a:ext cx="4644001" cy="382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8197"/>
                <a:gridCol w="1015082"/>
                <a:gridCol w="1370361"/>
                <a:gridCol w="1370361"/>
              </a:tblGrid>
              <a:tr h="136024">
                <a:tc>
                  <a:txBody>
                    <a:bodyPr/>
                    <a:lstStyle/>
                    <a:p>
                      <a:endParaRPr lang="en-GB" sz="100" dirty="0" smtClean="0"/>
                    </a:p>
                    <a:p>
                      <a:pPr algn="ctr"/>
                      <a:r>
                        <a:rPr lang="en-GB" dirty="0" smtClean="0"/>
                        <a:t>Vehicle Set</a:t>
                      </a:r>
                      <a:r>
                        <a:rPr lang="en-GB" baseline="0" dirty="0" smtClean="0"/>
                        <a:t> </a:t>
                      </a:r>
                      <a:endParaRPr lang="en-GB" dirty="0"/>
                    </a:p>
                  </a:txBody>
                  <a:tcPr anchor="ctr"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Vehicle</a:t>
                      </a:r>
                      <a:r>
                        <a:rPr lang="en-GB" baseline="0" dirty="0" smtClean="0"/>
                        <a:t> No.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 Passing time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dirty="0" smtClean="0"/>
                        <a:t>(sec)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Flow </a:t>
                      </a:r>
                      <a:r>
                        <a:rPr lang="en-GB" dirty="0" err="1" smtClean="0"/>
                        <a:t>vph</a:t>
                      </a:r>
                      <a:endParaRPr lang="en-GB" dirty="0"/>
                    </a:p>
                  </a:txBody>
                  <a:tcPr anchor="ctr"/>
                </a:tc>
              </a:tr>
              <a:tr h="370840">
                <a:tc rowSpan="4"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en-GB" sz="20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en-GB" sz="20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53</a:t>
                      </a:r>
                      <a:endParaRPr lang="en-GB" sz="20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1500</a:t>
                      </a:r>
                      <a:endParaRPr lang="en-GB" sz="20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en-GB" sz="20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56</a:t>
                      </a:r>
                      <a:endParaRPr lang="en-GB" sz="20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en-GB" sz="20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63</a:t>
                      </a:r>
                      <a:endParaRPr lang="en-GB" sz="20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en-GB" sz="20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69</a:t>
                      </a:r>
                      <a:endParaRPr lang="en-GB" sz="20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rowSpan="4"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en-GB" sz="20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en-GB" sz="20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70</a:t>
                      </a:r>
                      <a:endParaRPr lang="en-GB" sz="20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1900</a:t>
                      </a:r>
                      <a:endParaRPr lang="en-GB" sz="20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en-GB" sz="20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74</a:t>
                      </a:r>
                      <a:endParaRPr lang="en-GB" sz="20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en-GB" sz="20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77</a:t>
                      </a:r>
                      <a:endParaRPr lang="en-GB" sz="20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en-GB" sz="20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79</a:t>
                      </a:r>
                      <a:endParaRPr lang="en-GB" sz="20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GB" sz="2000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17" name="Group 16"/>
          <p:cNvGrpSpPr/>
          <p:nvPr/>
        </p:nvGrpSpPr>
        <p:grpSpPr>
          <a:xfrm>
            <a:off x="5436096" y="3645024"/>
            <a:ext cx="3131840" cy="1152128"/>
            <a:chOff x="1763688" y="3573016"/>
            <a:chExt cx="4464496" cy="1728192"/>
          </a:xfrm>
        </p:grpSpPr>
        <p:cxnSp>
          <p:nvCxnSpPr>
            <p:cNvPr id="8" name="Straight Arrow Connector 7"/>
            <p:cNvCxnSpPr/>
            <p:nvPr/>
          </p:nvCxnSpPr>
          <p:spPr>
            <a:xfrm>
              <a:off x="2195736" y="4221088"/>
              <a:ext cx="352839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Oval 8"/>
            <p:cNvSpPr/>
            <p:nvPr/>
          </p:nvSpPr>
          <p:spPr>
            <a:xfrm>
              <a:off x="1907704" y="4077072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Oval 9"/>
            <p:cNvSpPr/>
            <p:nvPr/>
          </p:nvSpPr>
          <p:spPr>
            <a:xfrm>
              <a:off x="5796136" y="4077072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763688" y="3573016"/>
              <a:ext cx="5040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X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724128" y="3573016"/>
              <a:ext cx="5040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Y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1834312" y="4852144"/>
              <a:ext cx="4316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2017812" y="4293096"/>
              <a:ext cx="0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5914752" y="4221088"/>
              <a:ext cx="0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3419873" y="4221088"/>
              <a:ext cx="1525926" cy="692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accent1">
                      <a:lumMod val="50000"/>
                    </a:schemeClr>
                  </a:solidFill>
                </a:rPr>
                <a:t>1km</a:t>
              </a:r>
              <a:endParaRPr lang="en-GB" sz="24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5791465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6828"/>
    </mc:Choice>
    <mc:Fallback>
      <p:transition spd="slow" advTm="6682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14.1|13.6|3.6|15.8|5.2|38|1.3|16.1|1.8|3.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3.3|0.8|1.9|19.9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5.1|10.2|6.4|10.9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4.5|5.7|5.1|14.4|13.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|1.1|3.6|3|6.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7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8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12.4|10|8|3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|12|1.6|21|5.9|28.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8.9|20.5|10.1|9.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4.5|0.8|8.5|4.7|8|5|6.5|10.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2.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6.7|3.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6|10.3|15|11.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1.8|3.1|2.7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2|3.6|17.4|1.6|15.5|1.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1130</TotalTime>
  <Words>696</Words>
  <Application>Microsoft Office PowerPoint</Application>
  <PresentationFormat>On-screen Show (4:3)</PresentationFormat>
  <Paragraphs>337</Paragraphs>
  <Slides>19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Equity</vt:lpstr>
      <vt:lpstr>Transportation Engineering </vt:lpstr>
      <vt:lpstr>Traffic Characteristics: Examples</vt:lpstr>
      <vt:lpstr>Traffic Characteristics: Examples</vt:lpstr>
      <vt:lpstr>Traffic Characteristics: Examples</vt:lpstr>
      <vt:lpstr>Traffic Characteristics: Examples</vt:lpstr>
      <vt:lpstr>Traffic Characteristics: Examples</vt:lpstr>
      <vt:lpstr>Traffic Characteristics: Examples</vt:lpstr>
      <vt:lpstr>Traffic Characteristics: Examples</vt:lpstr>
      <vt:lpstr>Traffic Characteristics: Examples</vt:lpstr>
      <vt:lpstr>Traffic Characteristics: Examples</vt:lpstr>
      <vt:lpstr>Traffic Characteristics: Examples</vt:lpstr>
      <vt:lpstr>Traffic Characteristics: Examples</vt:lpstr>
      <vt:lpstr>Traffic Characteristics: Examples</vt:lpstr>
      <vt:lpstr>Traffic Characteristics: Examples</vt:lpstr>
      <vt:lpstr>Traffic Characteristics: Examples</vt:lpstr>
      <vt:lpstr>Traffic Characteristics: Examples</vt:lpstr>
      <vt:lpstr>PowerPoint Presentation</vt:lpstr>
      <vt:lpstr>PowerPoint Presentation</vt:lpstr>
      <vt:lpstr>PowerPoint Presentation</vt:lpstr>
    </vt:vector>
  </TitlesOfParts>
  <Company>University of Birmingham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Transportation Engineering</dc:title>
  <dc:creator>Abeer Jameel</dc:creator>
  <cp:lastModifiedBy>Abeer Jameel</cp:lastModifiedBy>
  <cp:revision>126</cp:revision>
  <dcterms:created xsi:type="dcterms:W3CDTF">2020-03-08T10:14:32Z</dcterms:created>
  <dcterms:modified xsi:type="dcterms:W3CDTF">2020-04-04T12:16:13Z</dcterms:modified>
</cp:coreProperties>
</file>