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72" r:id="rId4"/>
    <p:sldId id="31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F925-018D-4A99-9595-EAACF61C8230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3E58-C88D-4817-9FCC-C14E2BD4E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68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Civil Engineering Department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Stage, 1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Semester, 2019-2020</a:t>
            </a:r>
          </a:p>
          <a:p>
            <a:endParaRPr lang="en-GB" sz="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 Traffic Characteristics,  Examples </a:t>
            </a:r>
          </a:p>
          <a:p>
            <a:endParaRPr lang="en-GB" sz="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Lecturer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Dr Abeer 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K.Jameel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Maha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Osamah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/>
          <a:p>
            <a:r>
              <a:rPr lang="en-GB" dirty="0" smtClean="0"/>
              <a:t>Transportation Engineering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5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236"/>
    </mc:Choice>
    <mc:Fallback xmlns="">
      <p:transition spd="slow" advTm="8023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908720"/>
            <a:ext cx="8496944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Question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/>
              <a:t>Five vehicles, as shown in the figure below, are traveling at constant speeds on section of 230m length. Assuming that all vehicles have a same length of 4m and if speeds and clear spacing between vehicles are as shown in the figure, estimate the following:</a:t>
            </a:r>
          </a:p>
          <a:p>
            <a:r>
              <a:rPr lang="en-GB" sz="2000" dirty="0"/>
              <a:t>1) Average space mean speed</a:t>
            </a:r>
          </a:p>
          <a:p>
            <a:r>
              <a:rPr lang="en-GB" sz="2000" dirty="0"/>
              <a:t>2) Average time mean speed</a:t>
            </a:r>
          </a:p>
          <a:p>
            <a:r>
              <a:rPr lang="en-GB" sz="2000" dirty="0"/>
              <a:t>3) Traffic density</a:t>
            </a:r>
          </a:p>
          <a:p>
            <a:r>
              <a:rPr lang="en-GB" sz="2000" dirty="0"/>
              <a:t>4) Average time headway arriving a section A-A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1520" y="4293096"/>
            <a:ext cx="8496944" cy="1872208"/>
            <a:chOff x="251520" y="4293096"/>
            <a:chExt cx="8496944" cy="1872208"/>
          </a:xfrm>
        </p:grpSpPr>
        <p:pic>
          <p:nvPicPr>
            <p:cNvPr id="9" name="Picture 8"/>
            <p:cNvPicPr/>
            <p:nvPr/>
          </p:nvPicPr>
          <p:blipFill rotWithShape="1">
            <a:blip r:embed="rId3"/>
            <a:srcRect l="3886" r="3180" b="58638"/>
            <a:stretch/>
          </p:blipFill>
          <p:spPr bwMode="auto">
            <a:xfrm>
              <a:off x="251520" y="4293096"/>
              <a:ext cx="8496944" cy="18002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51520" y="5877272"/>
              <a:ext cx="93610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6217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301"/>
    </mc:Choice>
    <mc:Fallback xmlns="">
      <p:transition spd="slow" advTm="23830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27584" y="1052736"/>
            <a:ext cx="7272808" cy="1800200"/>
            <a:chOff x="1115616" y="1916832"/>
            <a:chExt cx="6768752" cy="1296144"/>
          </a:xfrm>
        </p:grpSpPr>
        <p:pic>
          <p:nvPicPr>
            <p:cNvPr id="18" name="Picture 17"/>
            <p:cNvPicPr/>
            <p:nvPr/>
          </p:nvPicPr>
          <p:blipFill rotWithShape="1">
            <a:blip r:embed="rId4"/>
            <a:srcRect l="3886" r="3180" b="58638"/>
            <a:stretch/>
          </p:blipFill>
          <p:spPr bwMode="auto">
            <a:xfrm>
              <a:off x="1187624" y="1916832"/>
              <a:ext cx="6696744" cy="115212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1115616" y="2924944"/>
              <a:ext cx="93610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836712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5" name="Picture 14"/>
          <p:cNvPicPr/>
          <p:nvPr/>
        </p:nvPicPr>
        <p:blipFill rotWithShape="1">
          <a:blip r:embed="rId4"/>
          <a:srcRect l="3698" t="82448" r="18515" b="-5236"/>
          <a:stretch/>
        </p:blipFill>
        <p:spPr bwMode="auto">
          <a:xfrm>
            <a:off x="539552" y="5872461"/>
            <a:ext cx="8422580" cy="10849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4"/>
          <a:srcRect l="3698" t="65110" r="18515" b="15417"/>
          <a:stretch/>
        </p:blipFill>
        <p:spPr bwMode="auto">
          <a:xfrm>
            <a:off x="469900" y="5022180"/>
            <a:ext cx="8422580" cy="927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/>
          <p:cNvPicPr/>
          <p:nvPr/>
        </p:nvPicPr>
        <p:blipFill rotWithShape="1">
          <a:blip r:embed="rId4"/>
          <a:srcRect l="7222" t="50786" r="29581" b="32757"/>
          <a:stretch/>
        </p:blipFill>
        <p:spPr bwMode="auto">
          <a:xfrm>
            <a:off x="825500" y="4301728"/>
            <a:ext cx="6842844" cy="7834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angle 7"/>
          <p:cNvSpPr/>
          <p:nvPr/>
        </p:nvSpPr>
        <p:spPr>
          <a:xfrm>
            <a:off x="1376535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11.04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56655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10.35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84847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11.04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89103" y="2276872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10.35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80991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10.90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55576" y="285293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cs typeface="Arial" panose="020B0604020202020204" pitchFamily="34" charset="0"/>
              </a:rPr>
              <a:t>Average passing time= 10.716</a:t>
            </a:r>
            <a:endParaRPr lang="en-GB" sz="2400" b="1" dirty="0"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7544" y="3388930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b="1" dirty="0" smtClean="0">
                <a:cs typeface="Arial" panose="020B0604020202020204" pitchFamily="34" charset="0"/>
              </a:rPr>
              <a:t>Space mean speed = (230/1000)/(10.716/3600)=77.26 km/hr        </a:t>
            </a:r>
          </a:p>
          <a:p>
            <a:r>
              <a:rPr lang="en-GB" sz="2400" b="1" dirty="0"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cs typeface="Arial" panose="020B0604020202020204" pitchFamily="34" charset="0"/>
              </a:rPr>
              <a:t>     </a:t>
            </a:r>
            <a:r>
              <a:rPr lang="en-GB" sz="3200" b="1" dirty="0" smtClean="0">
                <a:cs typeface="Arial" panose="020B0604020202020204" pitchFamily="34" charset="0"/>
              </a:rPr>
              <a:t>or</a:t>
            </a:r>
            <a:endParaRPr lang="en-GB" sz="2400" b="1" dirty="0"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387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62"/>
    </mc:Choice>
    <mc:Fallback xmlns="">
      <p:transition spd="slow" advTm="569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27584" y="1052736"/>
            <a:ext cx="7272808" cy="1800200"/>
            <a:chOff x="1115616" y="1916832"/>
            <a:chExt cx="6768752" cy="1296144"/>
          </a:xfrm>
        </p:grpSpPr>
        <p:pic>
          <p:nvPicPr>
            <p:cNvPr id="18" name="Picture 17"/>
            <p:cNvPicPr/>
            <p:nvPr/>
          </p:nvPicPr>
          <p:blipFill rotWithShape="1">
            <a:blip r:embed="rId4"/>
            <a:srcRect l="3886" r="3180" b="58638"/>
            <a:stretch/>
          </p:blipFill>
          <p:spPr bwMode="auto">
            <a:xfrm>
              <a:off x="1187624" y="1916832"/>
              <a:ext cx="6696744" cy="115212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1115616" y="2924944"/>
              <a:ext cx="93610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836712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6535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11.04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56655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10.35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84847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11.04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89103" y="2276872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10.35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80991" y="2286164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10.90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67544" y="263691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4- Estimation of average time headway: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827584" y="3080608"/>
            <a:ext cx="813690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Arrival of vehicle 2 (t2)=(30+4)/(76*1000/3600)=1.61 sec</a:t>
            </a:r>
          </a:p>
          <a:p>
            <a:r>
              <a:rPr lang="en-GB" sz="2000" dirty="0"/>
              <a:t>Headway of vehicle </a:t>
            </a:r>
            <a:r>
              <a:rPr lang="en-GB" sz="2000" dirty="0" smtClean="0"/>
              <a:t>1-2 </a:t>
            </a:r>
            <a:r>
              <a:rPr lang="en-GB" sz="2000" dirty="0"/>
              <a:t>(h2)=1.61</a:t>
            </a:r>
          </a:p>
          <a:p>
            <a:endParaRPr lang="en-GB" sz="1200" dirty="0" smtClean="0"/>
          </a:p>
          <a:p>
            <a:r>
              <a:rPr lang="en-GB" sz="2000" dirty="0" smtClean="0"/>
              <a:t>Arrival </a:t>
            </a:r>
            <a:r>
              <a:rPr lang="en-GB" sz="2000" dirty="0"/>
              <a:t>of vehicle 3 (t3) =(80+8)/(75*1000/3600)=4.224 sec</a:t>
            </a:r>
          </a:p>
          <a:p>
            <a:r>
              <a:rPr lang="en-GB" sz="2000" dirty="0"/>
              <a:t>Headway of vehicle </a:t>
            </a:r>
            <a:r>
              <a:rPr lang="en-GB" sz="2000" dirty="0" smtClean="0"/>
              <a:t>2-3 </a:t>
            </a:r>
            <a:r>
              <a:rPr lang="en-GB" sz="2000" dirty="0"/>
              <a:t>(h3)=4.224-1.61=2.614 </a:t>
            </a:r>
            <a:r>
              <a:rPr lang="en-GB" sz="2000" dirty="0" smtClean="0"/>
              <a:t>sec</a:t>
            </a:r>
          </a:p>
          <a:p>
            <a:endParaRPr lang="en-GB" sz="1200" dirty="0"/>
          </a:p>
          <a:p>
            <a:r>
              <a:rPr lang="en-GB" sz="2000" dirty="0"/>
              <a:t>Arrival of vehicle 4 (t4)= (140+12)/(80*1000/3600)=6.84sec</a:t>
            </a:r>
          </a:p>
          <a:p>
            <a:r>
              <a:rPr lang="en-GB" sz="2000" dirty="0"/>
              <a:t>Headway of vehicle 4 (h4)=</a:t>
            </a:r>
            <a:r>
              <a:rPr lang="en-GB" sz="2000" dirty="0" smtClean="0"/>
              <a:t>6.84-4.224=2.616sec</a:t>
            </a:r>
          </a:p>
          <a:p>
            <a:endParaRPr lang="en-GB" sz="1200" dirty="0"/>
          </a:p>
          <a:p>
            <a:r>
              <a:rPr lang="en-GB" sz="2000" dirty="0"/>
              <a:t>Arrival of vehicle 5 (t5)= (175+16)/(75*1000/3600)=9.168 sec</a:t>
            </a:r>
          </a:p>
          <a:p>
            <a:r>
              <a:rPr lang="en-GB" sz="2000" dirty="0"/>
              <a:t>Headway of vehicle 5 (h5)=</a:t>
            </a:r>
            <a:r>
              <a:rPr lang="en-GB" sz="2000" dirty="0" smtClean="0"/>
              <a:t>9.168-6.84=2.232sec</a:t>
            </a:r>
          </a:p>
          <a:p>
            <a:endParaRPr lang="en-GB" dirty="0"/>
          </a:p>
          <a:p>
            <a:r>
              <a:rPr lang="en-GB" sz="2000" b="1" dirty="0"/>
              <a:t>Average time headway=(1.61+2.614+2.616+2.232)/4 = 2.268sec</a:t>
            </a:r>
            <a:endParaRPr lang="en-GB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26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62"/>
    </mc:Choice>
    <mc:Fallback xmlns="">
      <p:transition spd="slow" advTm="569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8.3|1.5|1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8.3|1.5|1|2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1244</TotalTime>
  <Words>249</Words>
  <Application>Microsoft Office PowerPoint</Application>
  <PresentationFormat>On-screen Show (4:3)</PresentationFormat>
  <Paragraphs>50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Transportation Engineering </vt:lpstr>
      <vt:lpstr>Traffic Characteristics: Examples</vt:lpstr>
      <vt:lpstr>Traffic Characteristics: Examples</vt:lpstr>
      <vt:lpstr>Traffic Characteristics: Examples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Engineering</dc:title>
  <dc:creator>Abeer Jameel</dc:creator>
  <cp:lastModifiedBy>Abeer Jameel</cp:lastModifiedBy>
  <cp:revision>96</cp:revision>
  <dcterms:created xsi:type="dcterms:W3CDTF">2020-03-08T10:14:32Z</dcterms:created>
  <dcterms:modified xsi:type="dcterms:W3CDTF">2020-04-04T09:45:15Z</dcterms:modified>
</cp:coreProperties>
</file>