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72" r:id="rId4"/>
    <p:sldId id="344" r:id="rId5"/>
    <p:sldId id="345" r:id="rId6"/>
    <p:sldId id="346" r:id="rId7"/>
    <p:sldId id="34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0F925-018D-4A99-9595-EAACF61C8230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93E58-C88D-4817-9FCC-C14E2BD4E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358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357344"/>
            <a:ext cx="8856984" cy="3168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Civil Engineering Department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GB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Stage, 1</a:t>
            </a:r>
            <a:r>
              <a:rPr lang="en-GB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Semester, 2019-2020</a:t>
            </a:r>
          </a:p>
          <a:p>
            <a:endParaRPr lang="en-GB" sz="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rgbClr val="002060"/>
                </a:solidFill>
              </a:rPr>
              <a:t> Traffic Characteristics,  Examples on Traffic volume</a:t>
            </a:r>
          </a:p>
          <a:p>
            <a:endParaRPr lang="en-GB" sz="1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Lecturer 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Dr Abeer </a:t>
            </a:r>
            <a:r>
              <a:rPr lang="en-GB" sz="2400" b="1" dirty="0" err="1" smtClean="0">
                <a:solidFill>
                  <a:schemeClr val="accent1">
                    <a:lumMod val="75000"/>
                  </a:schemeClr>
                </a:solidFill>
              </a:rPr>
              <a:t>K.Jameel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Dr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Maha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Osamah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6927"/>
            <a:ext cx="7772400" cy="1470025"/>
          </a:xfrm>
        </p:spPr>
        <p:txBody>
          <a:bodyPr/>
          <a:lstStyle/>
          <a:p>
            <a:r>
              <a:rPr lang="en-GB" dirty="0" smtClean="0"/>
              <a:t>Transportation Engineering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52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148"/>
    </mc:Choice>
    <mc:Fallback xmlns="">
      <p:transition spd="slow" advTm="2814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827420"/>
            <a:ext cx="849694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Question </a:t>
            </a:r>
            <a:endParaRPr lang="en-GB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Traffic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volume data has been collected for 15 min time intervals as shown below. </a:t>
            </a:r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Find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the total hourly volume, flow rate and peak hour factor (PHF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566364"/>
              </p:ext>
            </p:extLst>
          </p:nvPr>
        </p:nvGraphicFramePr>
        <p:xfrm>
          <a:off x="395538" y="3933056"/>
          <a:ext cx="8424935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987"/>
                <a:gridCol w="1684987"/>
                <a:gridCol w="1684987"/>
                <a:gridCol w="1684987"/>
                <a:gridCol w="1684987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Time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7:30-7:45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7:45-8:00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8:00-8:15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8:15-8:30</a:t>
                      </a:r>
                      <a:endParaRPr lang="en-GB" sz="2400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Volume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250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350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200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17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056"/>
    </mc:Choice>
    <mc:Fallback xmlns="">
      <p:transition spd="slow" advTm="6505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92696"/>
            <a:ext cx="8496944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Total hourly volume=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250+350+300+200 = 1100 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</a:rPr>
              <a:t>veh</a:t>
            </a: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itchFamily="34" charset="0"/>
              </a:rPr>
              <a:t>Number of intervals =4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itchFamily="34" charset="0"/>
              </a:rPr>
              <a:t>Peak interval …&gt; 7:45-8:00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</a:rPr>
              <a:t>Peak volume  per interval 350 v/15min.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</a:rPr>
              <a:t>Flow rate= Peak interval volume *number of intervals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</a:rPr>
              <a:t> </a:t>
            </a: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</a:rPr>
              <a:t>              = 350*4=1400vph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</a:rPr>
              <a:t>PHF= total hourly volume/flow rate= 1100/1400= 0.786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Calibri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39392"/>
              </p:ext>
            </p:extLst>
          </p:nvPr>
        </p:nvGraphicFramePr>
        <p:xfrm>
          <a:off x="395536" y="1340768"/>
          <a:ext cx="8460624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000"/>
                <a:gridCol w="1404156"/>
                <a:gridCol w="1404156"/>
                <a:gridCol w="1404156"/>
                <a:gridCol w="1404156"/>
                <a:gridCol w="172800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Time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7:30-7:45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7:45-8:00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8:00-8:15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8:15-8:30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Total (</a:t>
                      </a:r>
                      <a:r>
                        <a:rPr lang="en-GB" sz="2400" dirty="0" err="1" smtClean="0"/>
                        <a:t>Vph</a:t>
                      </a:r>
                      <a:r>
                        <a:rPr lang="en-GB" sz="2400" dirty="0" smtClean="0"/>
                        <a:t>)</a:t>
                      </a:r>
                      <a:endParaRPr lang="en-GB" sz="2400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Volume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250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350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1100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71387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5004"/>
    </mc:Choice>
    <mc:Fallback xmlns="">
      <p:transition spd="slow" advTm="1950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976660"/>
            <a:ext cx="878497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Question </a:t>
            </a:r>
            <a:endParaRPr lang="en-GB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Traffic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volume data has been collected for 10 min time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intervals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as shown below.   </a:t>
            </a:r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Find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the total hourly volume, flow rate and PHF.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775863"/>
              </p:ext>
            </p:extLst>
          </p:nvPr>
        </p:nvGraphicFramePr>
        <p:xfrm>
          <a:off x="107504" y="3573016"/>
          <a:ext cx="8820000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/>
                <a:gridCol w="1296000"/>
                <a:gridCol w="1296000"/>
                <a:gridCol w="1296000"/>
                <a:gridCol w="1296000"/>
                <a:gridCol w="1296000"/>
                <a:gridCol w="129600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Time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7:30-7:40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7:40-7:50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7:50-8:00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8:00-8:10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8:10-8:20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8:20-8:30</a:t>
                      </a: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Volume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150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150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100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03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962"/>
    </mc:Choice>
    <mc:Fallback xmlns="">
      <p:transition spd="slow" advTm="4796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38863"/>
            <a:ext cx="8496944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Total hourly Volume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=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150+200+300+200+150+100=1100veh</a:t>
            </a: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itchFamily="34" charset="0"/>
              </a:rPr>
              <a:t>Number of intervals =6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itchFamily="34" charset="0"/>
              </a:rPr>
              <a:t>Peak interval …&gt; 7:50-8:00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</a:rPr>
              <a:t>Peak volume  per interval 300 v/10min.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</a:rPr>
              <a:t>Flow rate= Peak interval volume *number of intervals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</a:rPr>
              <a:t> </a:t>
            </a: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</a:rPr>
              <a:t>              = 300*6=1800vph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</a:rPr>
              <a:t>PHF= total hourly volume/flow rate= 1100/1800= 0.61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925341"/>
              </p:ext>
            </p:extLst>
          </p:nvPr>
        </p:nvGraphicFramePr>
        <p:xfrm>
          <a:off x="212298" y="1196752"/>
          <a:ext cx="8680182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1134697"/>
                <a:gridCol w="1134697"/>
                <a:gridCol w="1134697"/>
                <a:gridCol w="1134697"/>
                <a:gridCol w="1134697"/>
                <a:gridCol w="1134697"/>
                <a:gridCol w="97200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Time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7:30-7:40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7:40-7:50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7:50-8:00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8:00-8:10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8:10-8:20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8:20-8:30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Total </a:t>
                      </a:r>
                    </a:p>
                  </a:txBody>
                  <a:tcPr anchor="ctr"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Volume 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150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200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300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200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150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100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1100</a:t>
                      </a:r>
                      <a:endParaRPr lang="en-GB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4694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730"/>
    </mc:Choice>
    <mc:Fallback xmlns="">
      <p:transition spd="slow" advTm="867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908720"/>
            <a:ext cx="8784976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Question </a:t>
            </a:r>
            <a:endParaRPr lang="en-GB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400" dirty="0"/>
              <a:t>The daily counts of the current traffic volume for a rural highway and for both directions, for one week of May 2000, are as follows:</a:t>
            </a:r>
          </a:p>
          <a:p>
            <a:r>
              <a:rPr lang="en-GB" sz="2400" dirty="0"/>
              <a:t> </a:t>
            </a:r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r>
              <a:rPr lang="en-GB" sz="2400" dirty="0"/>
              <a:t>The traffic composition is 70% passenger cars, 20% buses and 10% trucks. The traffic is expected to be 180% from the current traffic up to May 2020. Find the required number of lanes for the highway if the lane capacity is 1300 pc/hr/ln. Assume k=0.15 and D=0.6</a:t>
            </a: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860123"/>
              </p:ext>
            </p:extLst>
          </p:nvPr>
        </p:nvGraphicFramePr>
        <p:xfrm>
          <a:off x="323528" y="3140968"/>
          <a:ext cx="8460000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000"/>
                <a:gridCol w="972000"/>
                <a:gridCol w="972000"/>
                <a:gridCol w="972000"/>
                <a:gridCol w="972000"/>
                <a:gridCol w="972000"/>
                <a:gridCol w="972000"/>
                <a:gridCol w="97200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Day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Sat.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Sun.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Mon.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Tue.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Wed.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Thur.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Fri.</a:t>
                      </a:r>
                      <a:r>
                        <a:rPr lang="en-GB" sz="2400" baseline="0" dirty="0" smtClean="0"/>
                        <a:t> </a:t>
                      </a:r>
                      <a:endParaRPr lang="en-GB" sz="2400" dirty="0" smtClean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Daily Volume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12000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12500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10500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11500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9500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9000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8500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134"/>
    </mc:Choice>
    <mc:Fallback xmlns="">
      <p:transition spd="slow" advTm="16813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410181"/>
            <a:ext cx="9144000" cy="627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r>
              <a:rPr lang="en-GB" sz="2400" dirty="0" smtClean="0"/>
              <a:t>    ADT=sum </a:t>
            </a:r>
            <a:r>
              <a:rPr lang="en-GB" sz="2400" dirty="0"/>
              <a:t>of traffic/Number of </a:t>
            </a:r>
            <a:r>
              <a:rPr lang="en-GB" sz="2400" dirty="0" smtClean="0"/>
              <a:t>days </a:t>
            </a:r>
            <a:endParaRPr lang="en-GB" sz="2400" dirty="0"/>
          </a:p>
          <a:p>
            <a:r>
              <a:rPr lang="en-GB" sz="2400" dirty="0" smtClean="0"/>
              <a:t> Current </a:t>
            </a:r>
            <a:r>
              <a:rPr lang="en-GB" sz="2400" dirty="0"/>
              <a:t>ADT</a:t>
            </a:r>
            <a:r>
              <a:rPr lang="en-GB" sz="2400" dirty="0" smtClean="0"/>
              <a:t>=(</a:t>
            </a:r>
            <a:r>
              <a:rPr lang="en-GB" sz="2400" dirty="0"/>
              <a:t>12000+12500+10500+11500+9500+9000+8500)/7 </a:t>
            </a:r>
          </a:p>
          <a:p>
            <a:r>
              <a:rPr lang="en-GB" sz="2400" dirty="0" smtClean="0"/>
              <a:t>                     = 10500 </a:t>
            </a:r>
            <a:r>
              <a:rPr lang="en-GB" sz="2400" dirty="0" err="1"/>
              <a:t>veh</a:t>
            </a:r>
            <a:r>
              <a:rPr lang="en-GB" sz="2400" dirty="0"/>
              <a:t>/day/2directions</a:t>
            </a:r>
          </a:p>
          <a:p>
            <a:r>
              <a:rPr lang="en-GB" sz="2400" dirty="0"/>
              <a:t> </a:t>
            </a:r>
          </a:p>
          <a:p>
            <a:r>
              <a:rPr lang="en-GB" sz="2400" dirty="0" smtClean="0"/>
              <a:t>   Future </a:t>
            </a:r>
            <a:r>
              <a:rPr lang="en-GB" sz="2400" dirty="0"/>
              <a:t>ADT=10500*1.8=18900 </a:t>
            </a:r>
            <a:r>
              <a:rPr lang="en-GB" sz="2400" dirty="0" err="1" smtClean="0"/>
              <a:t>veh</a:t>
            </a:r>
            <a:r>
              <a:rPr lang="en-GB" sz="2400" dirty="0" smtClean="0"/>
              <a:t>/day/2directions.</a:t>
            </a:r>
            <a:endParaRPr lang="en-GB" sz="2400" dirty="0"/>
          </a:p>
          <a:p>
            <a:r>
              <a:rPr lang="en-GB" sz="2400" dirty="0"/>
              <a:t> </a:t>
            </a:r>
          </a:p>
          <a:p>
            <a:r>
              <a:rPr lang="en-GB" sz="2400" dirty="0" smtClean="0"/>
              <a:t>    DHV=ADT</a:t>
            </a:r>
            <a:r>
              <a:rPr lang="en-GB" sz="2400" dirty="0"/>
              <a:t>* </a:t>
            </a:r>
            <a:r>
              <a:rPr lang="en-GB" sz="2400" dirty="0" smtClean="0"/>
              <a:t>K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    =</a:t>
            </a:r>
            <a:r>
              <a:rPr lang="en-GB" sz="2400" dirty="0"/>
              <a:t>18900*0.15=2835 </a:t>
            </a:r>
            <a:r>
              <a:rPr lang="en-GB" sz="2400" dirty="0" err="1" smtClean="0"/>
              <a:t>veh</a:t>
            </a:r>
            <a:r>
              <a:rPr lang="en-GB" sz="2400" dirty="0" smtClean="0"/>
              <a:t>/hr/2directions</a:t>
            </a:r>
            <a:endParaRPr lang="en-GB" sz="2400" dirty="0"/>
          </a:p>
          <a:p>
            <a:r>
              <a:rPr lang="en-GB" sz="2400" dirty="0"/>
              <a:t> </a:t>
            </a:r>
          </a:p>
          <a:p>
            <a:r>
              <a:rPr lang="en-GB" sz="2400" dirty="0" smtClean="0"/>
              <a:t>    DDHV=DHV*D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      =2835*0.6=1701 </a:t>
            </a:r>
            <a:r>
              <a:rPr lang="en-GB" sz="2400" dirty="0" err="1" smtClean="0"/>
              <a:t>veh</a:t>
            </a:r>
            <a:r>
              <a:rPr lang="en-GB" sz="2400" dirty="0" smtClean="0"/>
              <a:t>/hr/direction</a:t>
            </a:r>
            <a:endParaRPr lang="en-GB" sz="2400" dirty="0"/>
          </a:p>
          <a:p>
            <a:r>
              <a:rPr lang="en-GB" sz="2400" dirty="0" smtClean="0"/>
              <a:t>    DDHV </a:t>
            </a:r>
            <a:r>
              <a:rPr lang="en-GB" sz="2400" dirty="0"/>
              <a:t>(</a:t>
            </a:r>
            <a:r>
              <a:rPr lang="en-GB" sz="2400" dirty="0" err="1"/>
              <a:t>pcu</a:t>
            </a:r>
            <a:r>
              <a:rPr lang="en-GB" sz="2400" dirty="0"/>
              <a:t>/hr)=1701*0.7*1 +1701*(0.3)*</a:t>
            </a:r>
            <a:r>
              <a:rPr lang="en-GB" sz="2400" dirty="0" smtClean="0"/>
              <a:t>1.5=1956 </a:t>
            </a:r>
            <a:r>
              <a:rPr lang="en-GB" sz="2400" dirty="0" err="1" smtClean="0"/>
              <a:t>pcu</a:t>
            </a:r>
            <a:r>
              <a:rPr lang="en-GB" sz="2400" dirty="0" smtClean="0"/>
              <a:t>/hr/ </a:t>
            </a:r>
            <a:r>
              <a:rPr lang="en-GB" sz="2400" dirty="0" err="1" smtClean="0"/>
              <a:t>direc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smtClean="0"/>
              <a:t>     No</a:t>
            </a:r>
            <a:r>
              <a:rPr lang="en-GB" sz="2400" dirty="0"/>
              <a:t>. of </a:t>
            </a:r>
            <a:r>
              <a:rPr lang="en-GB" sz="2400" dirty="0" smtClean="0"/>
              <a:t>lanes </a:t>
            </a:r>
            <a:r>
              <a:rPr lang="en-GB" sz="2400" dirty="0"/>
              <a:t>= 1956/1300 = 1.5 lanes (use 2 lanes</a:t>
            </a:r>
            <a:r>
              <a:rPr lang="en-GB" sz="2400" dirty="0" smtClean="0"/>
              <a:t>)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…&gt;4lanes/both direction</a:t>
            </a:r>
            <a:endParaRPr lang="en-GB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529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583"/>
    </mc:Choice>
    <mc:Fallback xmlns="">
      <p:transition spd="slow" advTm="2675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6|13.1|59.3|8.7|6.2|4.3|10.6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1|9.4|8.2|4.4|5.7|3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1.7|4.1|20.4|19.6|36.9|11.1|16.7|17.2|65.8|3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970</TotalTime>
  <Words>336</Words>
  <Application>Microsoft Office PowerPoint</Application>
  <PresentationFormat>On-screen Show (4:3)</PresentationFormat>
  <Paragraphs>156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Transportation Engineering 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</vt:vector>
  </TitlesOfParts>
  <Company>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Engineering</dc:title>
  <dc:creator>Abeer Jameel</dc:creator>
  <cp:lastModifiedBy>Abeer Jameel</cp:lastModifiedBy>
  <cp:revision>113</cp:revision>
  <dcterms:created xsi:type="dcterms:W3CDTF">2020-03-08T10:14:32Z</dcterms:created>
  <dcterms:modified xsi:type="dcterms:W3CDTF">2020-04-04T09:54:01Z</dcterms:modified>
</cp:coreProperties>
</file>