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4" r:id="rId15"/>
    <p:sldId id="268" r:id="rId16"/>
    <p:sldId id="275" r:id="rId17"/>
    <p:sldId id="276" r:id="rId18"/>
    <p:sldId id="279" r:id="rId19"/>
    <p:sldId id="278" r:id="rId20"/>
  </p:sldIdLst>
  <p:sldSz cx="10153650" cy="5715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240"/>
      </p:cViewPr>
      <p:guideLst>
        <p:guide orient="horz" pos="1800"/>
        <p:guide pos="31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1CB88-31DA-4FBA-A9EC-E7D7D0113E3A}" type="datetimeFigureOut">
              <a:rPr lang="en-GB" smtClean="0"/>
              <a:t>02/04/2020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7588" y="514350"/>
            <a:ext cx="45688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C520E-2A4D-4CAD-AA9D-7666706522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5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6007559" y="3175001"/>
            <a:ext cx="4146095" cy="759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6007579" y="3247509"/>
            <a:ext cx="4146075" cy="1600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6007579" y="3429306"/>
            <a:ext cx="4146075" cy="762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6007576" y="3470336"/>
            <a:ext cx="2183035" cy="1524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6007576" y="3499643"/>
            <a:ext cx="2183035" cy="762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6007576" y="3302000"/>
            <a:ext cx="3401473" cy="2286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8190996" y="3384152"/>
            <a:ext cx="1776889" cy="3048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041384"/>
            <a:ext cx="10153650" cy="20347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3" y="3062940"/>
            <a:ext cx="10153651" cy="11723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7122269" y="3035910"/>
            <a:ext cx="3031382" cy="20702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1"/>
            <a:ext cx="10153650" cy="30847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07683" y="2001575"/>
            <a:ext cx="9392126" cy="1225021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7682" y="3249948"/>
            <a:ext cx="5499894" cy="14605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446010" y="3505200"/>
            <a:ext cx="1066133" cy="381000"/>
          </a:xfrm>
        </p:spPr>
        <p:txBody>
          <a:bodyPr/>
          <a:lstStyle/>
          <a:p>
            <a:fld id="{8D487B78-68DF-4C62-BD29-51CD9BAF9727}" type="datetime1">
              <a:rPr lang="en-GB" smtClean="0"/>
              <a:t>02/04/2020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6007576" y="3504407"/>
            <a:ext cx="1438434" cy="381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9238764" y="947"/>
            <a:ext cx="830272" cy="30480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7EA9-CFFF-4A6A-B623-6429E617C014}" type="datetime1">
              <a:rPr lang="en-GB" smtClean="0"/>
              <a:t>02/04/2020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30624" y="952500"/>
            <a:ext cx="2115344" cy="45720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682" y="952500"/>
            <a:ext cx="6938328" cy="45720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6327-FE4A-4BF1-946B-6CC3A41A5DEA}" type="datetime1">
              <a:rPr lang="en-GB" smtClean="0"/>
              <a:t>02/04/2020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431B-C6DE-495E-802A-375930999484}" type="datetime1">
              <a:rPr lang="en-GB" smtClean="0"/>
              <a:t>02/04/2020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068" y="1651001"/>
            <a:ext cx="8630603" cy="1135062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068" y="2805908"/>
            <a:ext cx="8630603" cy="1258093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B891-66AC-400F-86C8-9220B91E9833}" type="datetime1">
              <a:rPr lang="en-GB" smtClean="0"/>
              <a:t>02/04/2020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682" y="1874521"/>
            <a:ext cx="4484529" cy="377163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1439" y="1874521"/>
            <a:ext cx="4484529" cy="377163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A5F9-65CF-4F6E-9522-DF304013FA37}" type="datetime1">
              <a:rPr lang="en-GB" smtClean="0"/>
              <a:t>02/04/2020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69" y="952500"/>
            <a:ext cx="9307513" cy="891540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069" y="1870809"/>
            <a:ext cx="4487913" cy="3810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242530" y="1870809"/>
            <a:ext cx="4488054" cy="3810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23069" y="2257099"/>
            <a:ext cx="4487913" cy="32385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39286" y="2257099"/>
            <a:ext cx="4488054" cy="32385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2A2182-C9DD-4C86-9F43-80163ABA99BA}" type="datetime1">
              <a:rPr lang="en-GB" smtClean="0"/>
              <a:t>02/04/2020</a:t>
            </a:fld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83" y="952500"/>
            <a:ext cx="9138285" cy="891540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0628" y="510540"/>
            <a:ext cx="1062962" cy="381000"/>
          </a:xfrm>
        </p:spPr>
        <p:txBody>
          <a:bodyPr/>
          <a:lstStyle/>
          <a:p>
            <a:fld id="{3E87C0F8-A472-470C-8CDB-40C6E09FDF16}" type="datetime1">
              <a:rPr lang="en-GB" smtClean="0"/>
              <a:t>02/04/2020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38349" y="510540"/>
            <a:ext cx="1472279" cy="381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77363" y="1893"/>
            <a:ext cx="846138" cy="304800"/>
          </a:xfrm>
        </p:spPr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D756-C68E-47A4-9C40-23EFB11E764C}" type="datetime1">
              <a:rPr lang="en-GB" smtClean="0"/>
              <a:t>02/04/2020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4611" y="918309"/>
            <a:ext cx="3756851" cy="731520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944611" y="1675606"/>
            <a:ext cx="3756851" cy="384810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9227" y="646906"/>
            <a:ext cx="5665737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667C-2E8D-45D3-9ACE-5A15C9A68226}" type="datetime1">
              <a:rPr lang="en-GB" smtClean="0"/>
              <a:t>02/04/2020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1151" y="924300"/>
            <a:ext cx="651596" cy="3901364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8243" y="952500"/>
            <a:ext cx="5076825" cy="3810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0708" y="2728591"/>
            <a:ext cx="2876868" cy="2097074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36B6-D6B7-4234-92B2-797B0D300DEE}" type="datetime1">
              <a:rPr lang="en-GB" smtClean="0"/>
              <a:t>02/04/2020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05684"/>
            <a:ext cx="10153650" cy="7033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10153650" cy="258886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" y="256898"/>
            <a:ext cx="10153651" cy="7620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6007559" y="300206"/>
            <a:ext cx="4146095" cy="759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6007579" y="366762"/>
            <a:ext cx="4146075" cy="15002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6004399" y="414587"/>
            <a:ext cx="3401473" cy="2286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8187819" y="490786"/>
            <a:ext cx="1776889" cy="3048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0088098" y="-1668"/>
            <a:ext cx="63989" cy="51816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0043142" y="-1668"/>
            <a:ext cx="30461" cy="51816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0021986" y="-1668"/>
            <a:ext cx="10154" cy="51816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9966459" y="-1668"/>
            <a:ext cx="30461" cy="51816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9900116" y="317"/>
            <a:ext cx="60922" cy="48768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9853254" y="317"/>
            <a:ext cx="10154" cy="487680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07683" y="952500"/>
            <a:ext cx="9138285" cy="889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7683" y="1874520"/>
            <a:ext cx="9138285" cy="36042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13799" y="510540"/>
            <a:ext cx="1062962" cy="3810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373E403-96C1-4BEE-BE2E-9D34F83ADFEC}" type="datetime1">
              <a:rPr lang="en-GB" smtClean="0"/>
              <a:t>02/04/2020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838349" y="510540"/>
            <a:ext cx="1472279" cy="3810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077363" y="1893"/>
            <a:ext cx="846138" cy="30480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524" y="1537355"/>
            <a:ext cx="8630603" cy="122502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Engineering Management</a:t>
            </a:r>
            <a:endParaRPr lang="en-GB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750" y="277213"/>
            <a:ext cx="9460156" cy="14605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GB" sz="19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University of </a:t>
            </a:r>
            <a:r>
              <a:rPr lang="en-GB" sz="1900" b="1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Mustansiriyah</a:t>
            </a:r>
            <a:r>
              <a:rPr lang="en-GB" sz="19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                                  2019-2020</a:t>
            </a:r>
          </a:p>
          <a:p>
            <a:pPr>
              <a:spcBef>
                <a:spcPts val="0"/>
              </a:spcBef>
            </a:pPr>
            <a:r>
              <a:rPr lang="en-GB" sz="19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College of Engineering                                                                                 </a:t>
            </a:r>
            <a:r>
              <a:rPr lang="en-GB" sz="19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</a:t>
            </a:r>
            <a:r>
              <a:rPr lang="en-GB" sz="1900" b="1" baseline="300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rd</a:t>
            </a:r>
            <a:r>
              <a:rPr lang="en-GB" sz="19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Stage </a:t>
            </a:r>
          </a:p>
          <a:p>
            <a:pPr algn="l">
              <a:spcBef>
                <a:spcPts val="0"/>
              </a:spcBef>
            </a:pPr>
            <a:r>
              <a:rPr lang="en-GB" sz="19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High. &amp; Trans Eng. Dep.</a:t>
            </a:r>
          </a:p>
          <a:p>
            <a:pPr algn="l">
              <a:spcBef>
                <a:spcPts val="0"/>
              </a:spcBef>
            </a:pPr>
            <a:endParaRPr lang="en-GB" sz="19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730864"/>
            <a:ext cx="10153649" cy="2748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GB" sz="700" b="1" dirty="0" smtClean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lnSpc>
                <a:spcPct val="170000"/>
              </a:lnSpc>
            </a:pPr>
            <a:r>
              <a:rPr lang="en-GB" sz="36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Lecture No.17: Programming Evaluation and Review Technique (PERT)</a:t>
            </a:r>
          </a:p>
          <a:p>
            <a:pPr>
              <a:lnSpc>
                <a:spcPct val="170000"/>
              </a:lnSpc>
            </a:pP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r>
              <a:rPr lang="en-GB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        Lecturers:                                 </a:t>
            </a:r>
            <a:r>
              <a:rPr lang="en-GB" sz="39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Dr.</a:t>
            </a:r>
            <a:r>
              <a:rPr lang="en-GB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Ali </a:t>
            </a:r>
            <a:r>
              <a:rPr lang="en-GB" sz="39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Jabbar</a:t>
            </a:r>
            <a:endParaRPr lang="en-GB" sz="3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l"/>
            <a:endParaRPr lang="en-GB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r>
              <a:rPr lang="en-GB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                                       </a:t>
            </a:r>
            <a:r>
              <a:rPr lang="en-GB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Dr.</a:t>
            </a:r>
            <a:r>
              <a:rPr lang="en-GB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Abeer K. Jameel  </a:t>
            </a:r>
            <a:endParaRPr lang="en-GB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68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7"/>
    </mc:Choice>
    <mc:Fallback xmlns="">
      <p:transition spd="slow" advTm="417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3204"/>
            <a:ext cx="9645968" cy="889000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Programming Evaluation and Review </a:t>
            </a:r>
            <a:r>
              <a:rPr lang="en-GB" sz="32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Technique (PERT)</a:t>
            </a:r>
            <a:endParaRPr lang="en-GB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89" y="1345332"/>
            <a:ext cx="2190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4" y="2641476"/>
            <a:ext cx="22193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" t="17033"/>
          <a:stretch/>
        </p:blipFill>
        <p:spPr bwMode="auto">
          <a:xfrm>
            <a:off x="2772569" y="2641476"/>
            <a:ext cx="559520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7"/>
          <a:stretch/>
        </p:blipFill>
        <p:spPr bwMode="auto">
          <a:xfrm>
            <a:off x="972369" y="3793604"/>
            <a:ext cx="733709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49" y="4657700"/>
            <a:ext cx="655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r="91878"/>
          <a:stretch/>
        </p:blipFill>
        <p:spPr bwMode="auto">
          <a:xfrm>
            <a:off x="546266" y="3793604"/>
            <a:ext cx="43938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0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3204"/>
            <a:ext cx="9645968" cy="889000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Programming Evaluation and Review </a:t>
            </a:r>
            <a:r>
              <a:rPr lang="en-GB" sz="32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Technique (PERT)</a:t>
            </a:r>
            <a:endParaRPr lang="en-GB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89" y="1345332"/>
            <a:ext cx="2190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93" y="2854911"/>
            <a:ext cx="10152000" cy="79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02353"/>
            <a:ext cx="10188000" cy="82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0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12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324297" y="481236"/>
            <a:ext cx="3024336" cy="5174693"/>
            <a:chOff x="324297" y="858797"/>
            <a:chExt cx="2797754" cy="4869139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97" y="903400"/>
              <a:ext cx="2797754" cy="4824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 rot="20393579">
              <a:off x="1599866" y="858797"/>
              <a:ext cx="792000" cy="4165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1771" y="867032"/>
              <a:ext cx="792088" cy="297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Rectangle 7"/>
          <p:cNvSpPr/>
          <p:nvPr/>
        </p:nvSpPr>
        <p:spPr>
          <a:xfrm rot="20393579">
            <a:off x="6064362" y="724665"/>
            <a:ext cx="792000" cy="416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066267" y="732900"/>
            <a:ext cx="792088" cy="297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65" y="1273324"/>
            <a:ext cx="5869507" cy="3672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6733009" y="1489348"/>
            <a:ext cx="0" cy="27363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93049" y="1705372"/>
            <a:ext cx="0" cy="24482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438956" y="1777380"/>
            <a:ext cx="0" cy="24482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22464" y="3639556"/>
            <a:ext cx="0" cy="5860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36867" y="3649588"/>
            <a:ext cx="0" cy="5860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972565" y="3649588"/>
            <a:ext cx="0" cy="5860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325981" y="3649588"/>
            <a:ext cx="0" cy="5860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356745" y="4513684"/>
            <a:ext cx="21602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356745" y="4801716"/>
            <a:ext cx="21602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076825" y="4513684"/>
            <a:ext cx="21602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076825" y="4801716"/>
            <a:ext cx="21602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796905" y="4441676"/>
            <a:ext cx="21602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796905" y="4729708"/>
            <a:ext cx="21602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6516985" y="4441676"/>
            <a:ext cx="21602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6516985" y="4729708"/>
            <a:ext cx="21602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7237065" y="4513684"/>
            <a:ext cx="21602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7237065" y="4801716"/>
            <a:ext cx="21602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885137" y="4513684"/>
            <a:ext cx="21602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7885137" y="4801716"/>
            <a:ext cx="21602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8677225" y="4513684"/>
            <a:ext cx="21602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8677225" y="4801716"/>
            <a:ext cx="21602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672767" y="3254654"/>
            <a:ext cx="0" cy="9439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32807" y="2493458"/>
            <a:ext cx="0" cy="16722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382908" y="1705372"/>
            <a:ext cx="0" cy="24482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150856" y="3505572"/>
            <a:ext cx="0" cy="7091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860997" y="3721596"/>
            <a:ext cx="0" cy="4843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0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13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2131415" y="985293"/>
            <a:ext cx="3145208" cy="959428"/>
            <a:chOff x="3348633" y="858797"/>
            <a:chExt cx="1851545" cy="416575"/>
          </a:xfrm>
        </p:grpSpPr>
        <p:sp>
          <p:nvSpPr>
            <p:cNvPr id="6" name="Rectangle 5"/>
            <p:cNvSpPr/>
            <p:nvPr/>
          </p:nvSpPr>
          <p:spPr>
            <a:xfrm rot="20393579">
              <a:off x="4408178" y="858797"/>
              <a:ext cx="792000" cy="4165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48633" y="867032"/>
              <a:ext cx="792088" cy="297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751" y="398349"/>
            <a:ext cx="4991044" cy="519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801" y="697260"/>
            <a:ext cx="5020400" cy="314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692645" y="2785492"/>
            <a:ext cx="0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148833" y="3721596"/>
            <a:ext cx="504056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-107751" y="1273324"/>
            <a:ext cx="283976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64663" y="1273324"/>
            <a:ext cx="283976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00961" y="2785492"/>
            <a:ext cx="0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-395783" y="2641476"/>
            <a:ext cx="504056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0" y="2641476"/>
            <a:ext cx="504056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796905" y="3721596"/>
            <a:ext cx="504056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15158" y="971697"/>
            <a:ext cx="0" cy="21837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52289" y="4729708"/>
            <a:ext cx="576064" cy="6961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84337" y="4729708"/>
            <a:ext cx="576064" cy="6961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949033" y="3649588"/>
            <a:ext cx="504056" cy="7440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0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43" y="409228"/>
            <a:ext cx="5004000" cy="513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14</a:t>
            </a:fld>
            <a:endParaRPr lang="en-GB"/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801" y="697260"/>
            <a:ext cx="5020400" cy="314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692645" y="2785492"/>
            <a:ext cx="0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148833" y="3721596"/>
            <a:ext cx="504056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-107751" y="1273324"/>
            <a:ext cx="283976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64663" y="1273324"/>
            <a:ext cx="283976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00961" y="2785492"/>
            <a:ext cx="0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-395783" y="2641476"/>
            <a:ext cx="504056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0" y="2641476"/>
            <a:ext cx="504056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796905" y="3721596"/>
            <a:ext cx="504056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15158" y="971697"/>
            <a:ext cx="0" cy="21837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52289" y="4729708"/>
            <a:ext cx="576064" cy="6961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84337" y="4729708"/>
            <a:ext cx="576064" cy="6961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949033" y="3649588"/>
            <a:ext cx="504056" cy="7440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75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561" y="481236"/>
            <a:ext cx="5004000" cy="513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2369" y="1129308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Z=1.29</a:t>
            </a:r>
          </a:p>
          <a:p>
            <a:endParaRPr lang="en-GB" dirty="0"/>
          </a:p>
          <a:p>
            <a:r>
              <a:rPr lang="en-GB" dirty="0" smtClean="0"/>
              <a:t>=1.2+0.09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80481" y="2425452"/>
            <a:ext cx="72008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7597105" y="553244"/>
            <a:ext cx="720080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645963" y="2460177"/>
            <a:ext cx="815238" cy="3728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101161" y="2497460"/>
            <a:ext cx="2206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P(Z=1.29)=0.9015</a:t>
            </a:r>
          </a:p>
          <a:p>
            <a:endParaRPr lang="en-GB" dirty="0"/>
          </a:p>
          <a:p>
            <a:r>
              <a:rPr lang="en-GB" dirty="0" smtClean="0"/>
              <a:t>90.15%</a:t>
            </a:r>
          </a:p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972369" y="350557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Z=3.1</a:t>
            </a:r>
          </a:p>
          <a:p>
            <a:endParaRPr lang="en-GB" dirty="0"/>
          </a:p>
          <a:p>
            <a:r>
              <a:rPr lang="en-GB" dirty="0" smtClean="0"/>
              <a:t>=3.1+0.0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980481" y="5124473"/>
            <a:ext cx="72008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268513" y="553244"/>
            <a:ext cx="864096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836465" y="5161756"/>
            <a:ext cx="1296144" cy="43204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29152" y="4369668"/>
            <a:ext cx="2124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P(Z=3.1)=0.9990</a:t>
            </a:r>
          </a:p>
          <a:p>
            <a:endParaRPr lang="en-GB" dirty="0"/>
          </a:p>
          <a:p>
            <a:r>
              <a:rPr lang="en-GB" dirty="0" smtClean="0"/>
              <a:t>99.90%</a:t>
            </a:r>
          </a:p>
          <a:p>
            <a:endParaRPr lang="en-GB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844577" y="2462735"/>
            <a:ext cx="4392488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0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16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561" y="481236"/>
            <a:ext cx="5004000" cy="513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2369" y="1129308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P=99%</a:t>
            </a:r>
          </a:p>
          <a:p>
            <a:endParaRPr lang="en-GB" dirty="0"/>
          </a:p>
          <a:p>
            <a:r>
              <a:rPr lang="en-GB" dirty="0" smtClean="0"/>
              <a:t>P=0.99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94329" y="4009628"/>
            <a:ext cx="72008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788793" y="553244"/>
            <a:ext cx="648072" cy="50405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13129" y="1273324"/>
            <a:ext cx="2206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P1=0.9901</a:t>
            </a:r>
          </a:p>
          <a:p>
            <a:endParaRPr lang="en-GB" dirty="0" smtClean="0"/>
          </a:p>
          <a:p>
            <a:r>
              <a:rPr lang="en-GB" dirty="0" smtClean="0"/>
              <a:t>Z1=2.3+0.03=2.33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988593" y="4009628"/>
            <a:ext cx="648072" cy="50405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6229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670"/>
    </mc:Choice>
    <mc:Fallback xmlns="">
      <p:transition spd="slow" advTm="80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17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561" y="481236"/>
            <a:ext cx="5004000" cy="513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2369" y="1129308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P=99%</a:t>
            </a:r>
          </a:p>
          <a:p>
            <a:endParaRPr lang="en-GB" dirty="0"/>
          </a:p>
          <a:p>
            <a:r>
              <a:rPr lang="en-GB" dirty="0" smtClean="0"/>
              <a:t>P=0.99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6625" y="4009628"/>
            <a:ext cx="72008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284737" y="553244"/>
            <a:ext cx="648072" cy="50405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988593" y="4009628"/>
            <a:ext cx="648072" cy="50405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41121" y="913284"/>
            <a:ext cx="2206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P1=0.9901</a:t>
            </a:r>
          </a:p>
          <a:p>
            <a:endParaRPr lang="en-GB" dirty="0" smtClean="0"/>
          </a:p>
          <a:p>
            <a:r>
              <a:rPr lang="en-GB" dirty="0" smtClean="0"/>
              <a:t>Z1=2.3+0.03=2.33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813128" y="2353444"/>
            <a:ext cx="2340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P2=0.9898</a:t>
            </a:r>
          </a:p>
          <a:p>
            <a:endParaRPr lang="en-GB" dirty="0" smtClean="0"/>
          </a:p>
          <a:p>
            <a:r>
              <a:rPr lang="en-GB" dirty="0" smtClean="0"/>
              <a:t>Z2=2.3+0.02=2.32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669113" y="3865612"/>
            <a:ext cx="2340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Through interpolation: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581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72"/>
    </mc:Choice>
    <mc:Fallback xmlns="">
      <p:transition spd="slow" advTm="53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ight Triangle 65"/>
          <p:cNvSpPr/>
          <p:nvPr/>
        </p:nvSpPr>
        <p:spPr>
          <a:xfrm flipH="1">
            <a:off x="1548433" y="2353444"/>
            <a:ext cx="1944216" cy="1368152"/>
          </a:xfrm>
          <a:prstGeom prst="rt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18</a:t>
            </a:fld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84337" y="76926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Calculate the interpolation of Z1 and Z2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900361" y="1849388"/>
            <a:ext cx="0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00361" y="4153644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420641" y="228143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476425" y="364958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>
            <a:stCxn id="15" idx="2"/>
          </p:cNvCxnSpPr>
          <p:nvPr/>
        </p:nvCxnSpPr>
        <p:spPr>
          <a:xfrm flipH="1">
            <a:off x="684337" y="2335436"/>
            <a:ext cx="2736304" cy="18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2289" y="22094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P1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324297" y="35775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P2</a:t>
            </a:r>
            <a:endParaRPr lang="en-GB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470877" y="2353444"/>
            <a:ext cx="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526661" y="3721596"/>
            <a:ext cx="20176" cy="475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476425" y="41536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Z2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3204617" y="41536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Z1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4644777" y="1489348"/>
                <a:ext cx="288032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777" y="1489348"/>
                <a:ext cx="2880320" cy="7838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>
            <a:off x="900361" y="3001516"/>
            <a:ext cx="1571084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534773" y="2955863"/>
            <a:ext cx="0" cy="134179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27229" y="28400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40521" y="42256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Z</a:t>
            </a:r>
            <a:endParaRPr lang="en-GB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5148833" y="3937620"/>
                <a:ext cx="3960440" cy="710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𝑜</m:t>
                        </m:r>
                        <m:r>
                          <a:rPr lang="en-GB" sz="2800" b="0" i="1" smtClean="0">
                            <a:latin typeface="Cambria Math"/>
                          </a:rPr>
                          <m:t>.9901−0.9898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2.3</m:t>
                        </m:r>
                        <m:r>
                          <a:rPr lang="en-GB" sz="2800" b="0" i="1" smtClean="0">
                            <a:latin typeface="Cambria Math"/>
                          </a:rPr>
                          <m:t>3</m:t>
                        </m:r>
                        <m:r>
                          <a:rPr lang="en-GB" sz="2800" b="0" i="1" smtClean="0">
                            <a:latin typeface="Cambria Math"/>
                          </a:rPr>
                          <m:t>−2.3</m:t>
                        </m:r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𝟗𝟗</m:t>
                        </m:r>
                        <m:r>
                          <a:rPr lang="en-GB" sz="2800" b="0" i="1" smtClean="0">
                            <a:latin typeface="Cambria Math"/>
                          </a:rPr>
                          <m:t>−0.9</m:t>
                        </m:r>
                        <m:r>
                          <a:rPr lang="en-GB" sz="2800" b="0" i="1" smtClean="0">
                            <a:latin typeface="Cambria Math"/>
                          </a:rPr>
                          <m:t>898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𝒁</m:t>
                        </m:r>
                        <m:r>
                          <a:rPr lang="en-GB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−2.3</m:t>
                        </m:r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833" y="3937620"/>
                <a:ext cx="3960440" cy="7105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4932809" y="271348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P=99%</a:t>
            </a:r>
          </a:p>
          <a:p>
            <a:endParaRPr lang="en-GB" dirty="0"/>
          </a:p>
          <a:p>
            <a:r>
              <a:rPr lang="en-GB" dirty="0" smtClean="0"/>
              <a:t>P=0.99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00961" y="2641476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P1=0.9901</a:t>
            </a:r>
          </a:p>
          <a:p>
            <a:endParaRPr lang="en-GB" dirty="0" smtClean="0"/>
          </a:p>
          <a:p>
            <a:r>
              <a:rPr lang="en-GB" dirty="0" smtClean="0"/>
              <a:t>Z1=2.33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7669113" y="2641476"/>
            <a:ext cx="2340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P2=0.9898</a:t>
            </a:r>
          </a:p>
          <a:p>
            <a:endParaRPr lang="en-GB" dirty="0" smtClean="0"/>
          </a:p>
          <a:p>
            <a:r>
              <a:rPr lang="en-GB" dirty="0" smtClean="0"/>
              <a:t>Z2=2.32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5148833" y="4801716"/>
                <a:ext cx="39604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𝒁</m:t>
                    </m:r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𝟑𝟐𝟔𝟕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833" y="4801716"/>
                <a:ext cx="396044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/>
          <p:cNvGrpSpPr/>
          <p:nvPr/>
        </p:nvGrpSpPr>
        <p:grpSpPr>
          <a:xfrm flipH="1">
            <a:off x="1631327" y="3217540"/>
            <a:ext cx="792088" cy="494370"/>
            <a:chOff x="1476425" y="2889308"/>
            <a:chExt cx="648072" cy="422362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2124497" y="3217540"/>
              <a:ext cx="0" cy="720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052489" y="3176524"/>
              <a:ext cx="0" cy="10542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980481" y="3140947"/>
              <a:ext cx="0" cy="1543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908473" y="3100106"/>
              <a:ext cx="0" cy="2054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836465" y="3063252"/>
              <a:ext cx="0" cy="22599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764457" y="3017420"/>
              <a:ext cx="0" cy="27345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692449" y="2972803"/>
              <a:ext cx="0" cy="33087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620441" y="2924892"/>
              <a:ext cx="0" cy="3639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548433" y="2911310"/>
              <a:ext cx="0" cy="4003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476425" y="2889308"/>
              <a:ext cx="0" cy="4003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Arrow Connector 51"/>
          <p:cNvCxnSpPr>
            <a:stCxn id="20" idx="2"/>
          </p:cNvCxnSpPr>
          <p:nvPr/>
        </p:nvCxnSpPr>
        <p:spPr>
          <a:xfrm flipH="1">
            <a:off x="756345" y="3703588"/>
            <a:ext cx="720080" cy="18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900361" y="2065412"/>
            <a:ext cx="2952328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484537" y="295128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/>
              <p:cNvSpPr/>
              <p:nvPr/>
            </p:nvSpPr>
            <p:spPr>
              <a:xfrm>
                <a:off x="6663499" y="1489348"/>
                <a:ext cx="1440160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𝑷</m:t>
                          </m:r>
                          <m: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en-GB" sz="2400" b="0" i="1">
                              <a:latin typeface="Cambria Math"/>
                            </a:rPr>
                            <m:t>𝑃</m:t>
                          </m:r>
                          <m:r>
                            <a:rPr lang="en-GB" sz="2400" b="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𝒁</m:t>
                          </m:r>
                          <m:r>
                            <a:rPr lang="en-GB" sz="2400" i="1">
                              <a:latin typeface="Cambria Math"/>
                            </a:rPr>
                            <m:t>−</m:t>
                          </m:r>
                          <m:r>
                            <a:rPr lang="en-GB" sz="2400" i="1">
                              <a:latin typeface="Cambria Math"/>
                            </a:rPr>
                            <m:t>𝑍</m:t>
                          </m:r>
                          <m:r>
                            <a:rPr lang="en-GB" sz="24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499" y="1489348"/>
                <a:ext cx="1440160" cy="7838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2245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7967"/>
    </mc:Choice>
    <mc:Fallback>
      <p:transition spd="slow" advTm="257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5" grpId="0" animBg="1"/>
      <p:bldP spid="20" grpId="0" animBg="1"/>
      <p:bldP spid="26" grpId="0"/>
      <p:bldP spid="27" grpId="0"/>
      <p:bldP spid="32" grpId="0"/>
      <p:bldP spid="33" grpId="0"/>
      <p:bldP spid="34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1" grpId="0" animBg="1"/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19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772569" y="3721596"/>
            <a:ext cx="220664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/>
              <a:t>Ts</a:t>
            </a:r>
            <a:r>
              <a:rPr lang="en-GB" dirty="0" smtClean="0"/>
              <a:t> = (</a:t>
            </a:r>
            <a:r>
              <a:rPr lang="en-GB" dirty="0" err="1" smtClean="0"/>
              <a:t>Sc.p</a:t>
            </a:r>
            <a:r>
              <a:rPr lang="en-GB" dirty="0" smtClean="0"/>
              <a:t> *Z)+</a:t>
            </a:r>
            <a:r>
              <a:rPr lang="en-GB" dirty="0" err="1" smtClean="0"/>
              <a:t>Te</a:t>
            </a:r>
            <a:endParaRPr lang="en-GB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569" y="2209428"/>
            <a:ext cx="2190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84337" y="76926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Find </a:t>
            </a:r>
            <a:r>
              <a:rPr lang="en-GB" sz="2400" dirty="0" err="1" smtClean="0"/>
              <a:t>Ts</a:t>
            </a:r>
            <a:endParaRPr lang="en-GB" sz="24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828353" y="1561356"/>
                <a:ext cx="39604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𝒁</m:t>
                    </m:r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𝟑𝟐𝟔𝟕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53" y="1561356"/>
                <a:ext cx="396044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690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55"/>
    </mc:Choice>
    <mc:Fallback xmlns="">
      <p:transition spd="slow" advTm="82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3204"/>
            <a:ext cx="9645968" cy="889000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Programming Evaluation and Review </a:t>
            </a:r>
            <a:r>
              <a:rPr lang="en-GB" sz="32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Technique (PERT)</a:t>
            </a:r>
            <a:endParaRPr lang="en-GB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2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1" y="1271646"/>
            <a:ext cx="5904656" cy="55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88" y="1273324"/>
            <a:ext cx="4186436" cy="51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44377" y="2400807"/>
            <a:ext cx="8928992" cy="600709"/>
            <a:chOff x="1188393" y="1887958"/>
            <a:chExt cx="8928992" cy="600709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960"/>
            <a:stretch/>
          </p:blipFill>
          <p:spPr bwMode="auto">
            <a:xfrm>
              <a:off x="1620441" y="1887958"/>
              <a:ext cx="8496944" cy="345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79" t="8989" r="11705" b="83715"/>
            <a:stretch/>
          </p:blipFill>
          <p:spPr bwMode="auto">
            <a:xfrm>
              <a:off x="4644777" y="2209428"/>
              <a:ext cx="5362988" cy="279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00" t="8372" b="83096"/>
            <a:stretch/>
          </p:blipFill>
          <p:spPr bwMode="auto">
            <a:xfrm>
              <a:off x="1188393" y="1921396"/>
              <a:ext cx="1019632" cy="326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266217" y="3382811"/>
            <a:ext cx="9779160" cy="842841"/>
            <a:chOff x="266217" y="2641476"/>
            <a:chExt cx="9779160" cy="842841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8" t="8103" r="74739" b="83126"/>
            <a:stretch/>
          </p:blipFill>
          <p:spPr bwMode="auto">
            <a:xfrm>
              <a:off x="8317185" y="2641476"/>
              <a:ext cx="1643605" cy="335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9" t="17191" b="74038"/>
            <a:stretch/>
          </p:blipFill>
          <p:spPr bwMode="auto">
            <a:xfrm>
              <a:off x="266217" y="2708476"/>
              <a:ext cx="8050967" cy="335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19" t="26543" b="63771"/>
            <a:stretch/>
          </p:blipFill>
          <p:spPr bwMode="auto">
            <a:xfrm>
              <a:off x="6180881" y="3113590"/>
              <a:ext cx="3864496" cy="370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115747" y="4585692"/>
            <a:ext cx="9873753" cy="745788"/>
            <a:chOff x="115747" y="3721596"/>
            <a:chExt cx="9873753" cy="745788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4" t="35037" r="1" b="56032"/>
            <a:stretch/>
          </p:blipFill>
          <p:spPr bwMode="auto">
            <a:xfrm>
              <a:off x="115747" y="3738623"/>
              <a:ext cx="5777525" cy="34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" t="26845" r="45232" b="63175"/>
            <a:stretch/>
          </p:blipFill>
          <p:spPr bwMode="auto">
            <a:xfrm>
              <a:off x="5868913" y="3721596"/>
              <a:ext cx="4120587" cy="38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5" t="37483" r="68352" b="54956"/>
            <a:stretch/>
          </p:blipFill>
          <p:spPr bwMode="auto">
            <a:xfrm>
              <a:off x="7453089" y="4153644"/>
              <a:ext cx="2442258" cy="28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5" t="44340" b="46284"/>
            <a:stretch/>
          </p:blipFill>
          <p:spPr bwMode="auto">
            <a:xfrm>
              <a:off x="324297" y="4108569"/>
              <a:ext cx="7142912" cy="358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968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3204"/>
            <a:ext cx="9645968" cy="889000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Programming Evaluation and Review </a:t>
            </a:r>
            <a:r>
              <a:rPr lang="en-GB" sz="32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Technique (PERT)</a:t>
            </a:r>
            <a:endParaRPr lang="en-GB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3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1" y="1271646"/>
            <a:ext cx="5904656" cy="55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88" y="1273324"/>
            <a:ext cx="4186436" cy="51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45472" y="2281436"/>
            <a:ext cx="10115071" cy="753579"/>
            <a:chOff x="13749" y="4585692"/>
            <a:chExt cx="10115071" cy="753579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7" t="44728" r="84153" b="47408"/>
            <a:stretch/>
          </p:blipFill>
          <p:spPr bwMode="auto">
            <a:xfrm>
              <a:off x="9061529" y="4585692"/>
              <a:ext cx="983848" cy="300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705" b="36920"/>
            <a:stretch/>
          </p:blipFill>
          <p:spPr bwMode="auto">
            <a:xfrm>
              <a:off x="684337" y="4622975"/>
              <a:ext cx="8496944" cy="358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28" t="63025" r="803" b="28149"/>
            <a:stretch/>
          </p:blipFill>
          <p:spPr bwMode="auto">
            <a:xfrm>
              <a:off x="13749" y="4664597"/>
              <a:ext cx="1178443" cy="337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4" t="62476" r="14127" b="27241"/>
            <a:stretch/>
          </p:blipFill>
          <p:spPr bwMode="auto">
            <a:xfrm>
              <a:off x="3600699" y="4945732"/>
              <a:ext cx="6528121" cy="393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08" t="72456" r="232" b="19378"/>
            <a:stretch/>
          </p:blipFill>
          <p:spPr bwMode="auto">
            <a:xfrm>
              <a:off x="1067527" y="4983015"/>
              <a:ext cx="2511707" cy="312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486137" y="3649588"/>
            <a:ext cx="9538088" cy="830183"/>
            <a:chOff x="486137" y="3649588"/>
            <a:chExt cx="9538088" cy="830183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00" t="81083" b="9399"/>
            <a:stretch/>
          </p:blipFill>
          <p:spPr bwMode="auto">
            <a:xfrm>
              <a:off x="486137" y="3721596"/>
              <a:ext cx="3942616" cy="364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4" t="71404" r="29830" b="17734"/>
            <a:stretch/>
          </p:blipFill>
          <p:spPr bwMode="auto">
            <a:xfrm>
              <a:off x="4428753" y="3649588"/>
              <a:ext cx="5590573" cy="415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5" t="82336" r="46571" b="9195"/>
            <a:stretch/>
          </p:blipFill>
          <p:spPr bwMode="auto">
            <a:xfrm>
              <a:off x="5868913" y="4081636"/>
              <a:ext cx="4155312" cy="324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36" t="91480" b="-1"/>
            <a:stretch/>
          </p:blipFill>
          <p:spPr bwMode="auto">
            <a:xfrm>
              <a:off x="3348633" y="4153644"/>
              <a:ext cx="2537508" cy="326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484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3204"/>
            <a:ext cx="9645968" cy="889000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Programming Evaluation and Review </a:t>
            </a:r>
            <a:r>
              <a:rPr lang="en-GB" sz="32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Technique (PERT)</a:t>
            </a:r>
            <a:endParaRPr lang="en-GB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4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4"/>
          <a:stretch/>
        </p:blipFill>
        <p:spPr bwMode="auto">
          <a:xfrm>
            <a:off x="252289" y="985292"/>
            <a:ext cx="9658350" cy="12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94187" y="2353444"/>
            <a:ext cx="9507174" cy="783772"/>
            <a:chOff x="219910" y="2196935"/>
            <a:chExt cx="9507174" cy="78377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972" b="16770"/>
            <a:stretch/>
          </p:blipFill>
          <p:spPr bwMode="auto">
            <a:xfrm>
              <a:off x="1044377" y="2196935"/>
              <a:ext cx="8682707" cy="783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88" t="82658" r="2863" b="-1"/>
            <a:stretch/>
          </p:blipFill>
          <p:spPr bwMode="auto">
            <a:xfrm>
              <a:off x="219910" y="2665226"/>
              <a:ext cx="1436914" cy="300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53530" y="3343081"/>
            <a:ext cx="9519839" cy="1170603"/>
            <a:chOff x="237506" y="3057013"/>
            <a:chExt cx="9519839" cy="1170603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41"/>
            <a:stretch/>
          </p:blipFill>
          <p:spPr bwMode="auto">
            <a:xfrm>
              <a:off x="1767366" y="3057013"/>
              <a:ext cx="7989979" cy="778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95" t="66984" r="3490" b="5055"/>
            <a:stretch/>
          </p:blipFill>
          <p:spPr bwMode="auto">
            <a:xfrm>
              <a:off x="237506" y="3479470"/>
              <a:ext cx="1647086" cy="310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31" t="62847" r="23855" b="-1949"/>
            <a:stretch/>
          </p:blipFill>
          <p:spPr bwMode="auto">
            <a:xfrm>
              <a:off x="6588993" y="3793604"/>
              <a:ext cx="2885456" cy="434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972369" y="4700435"/>
            <a:ext cx="8995770" cy="821361"/>
            <a:chOff x="972369" y="4700435"/>
            <a:chExt cx="8995770" cy="82136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3" t="36740" r="133" b="18670"/>
            <a:stretch/>
          </p:blipFill>
          <p:spPr bwMode="auto">
            <a:xfrm>
              <a:off x="1836465" y="4700435"/>
              <a:ext cx="8131674" cy="82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45" t="80148" r="3672" b="1758"/>
            <a:stretch/>
          </p:blipFill>
          <p:spPr bwMode="auto">
            <a:xfrm>
              <a:off x="972369" y="5185506"/>
              <a:ext cx="950026" cy="333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40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3204"/>
            <a:ext cx="9645968" cy="889000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Programming Evaluation and Review </a:t>
            </a:r>
            <a:r>
              <a:rPr lang="en-GB" sz="32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Technique (PERT)</a:t>
            </a:r>
            <a:endParaRPr lang="en-GB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5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09" y="1417340"/>
            <a:ext cx="84963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2257425"/>
            <a:ext cx="1022032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65" y="3721596"/>
            <a:ext cx="3168352" cy="132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0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3204"/>
            <a:ext cx="9645968" cy="889000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Programming Evaluation and Review </a:t>
            </a:r>
            <a:r>
              <a:rPr lang="en-GB" sz="32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Technique (PERT)</a:t>
            </a:r>
            <a:endParaRPr lang="en-GB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09" y="1417340"/>
            <a:ext cx="84963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5452"/>
            <a:ext cx="10153649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0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3204"/>
            <a:ext cx="9645968" cy="889000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Programming Evaluation and Review </a:t>
            </a:r>
            <a:r>
              <a:rPr lang="en-GB" sz="32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Technique (PERT)</a:t>
            </a:r>
            <a:endParaRPr lang="en-GB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7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1735"/>
            <a:ext cx="10152000" cy="78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696" y="3721596"/>
            <a:ext cx="2268000" cy="101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09" y="1417340"/>
            <a:ext cx="84963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0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3204"/>
            <a:ext cx="9645968" cy="889000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Programming Evaluation and Review </a:t>
            </a:r>
            <a:r>
              <a:rPr lang="en-GB" sz="32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Technique (PERT)</a:t>
            </a:r>
            <a:endParaRPr lang="en-GB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09" y="1417340"/>
            <a:ext cx="84963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" y="2157412"/>
            <a:ext cx="10116000" cy="142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523" y="3760598"/>
            <a:ext cx="5025009" cy="12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0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3204"/>
            <a:ext cx="9645968" cy="889000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Programming Evaluation and Review </a:t>
            </a:r>
            <a:r>
              <a:rPr lang="en-GB" sz="32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Technique (PERT)</a:t>
            </a:r>
            <a:endParaRPr lang="en-GB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09" y="1417340"/>
            <a:ext cx="84963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1396"/>
            <a:ext cx="10287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684" y="3539574"/>
            <a:ext cx="2650808" cy="126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0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1|3.2|35.4|4.3|7.2|4.6|0.8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1.9|8.7|3.7|3.4|0.9|15.6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2|11.3|7.7|12.7|0.5|3.9|36.3|11.1|3.4|25.1|37.7|7.8|19.9|15.2|3.7|2.7|4.5|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2.6|22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2054</TotalTime>
  <Words>259</Words>
  <Application>Microsoft Office PowerPoint</Application>
  <PresentationFormat>Custom</PresentationFormat>
  <Paragraphs>91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Urban</vt:lpstr>
      <vt:lpstr>Engineering Management</vt:lpstr>
      <vt:lpstr>Programming Evaluation and Review Technique (PERT)</vt:lpstr>
      <vt:lpstr>Programming Evaluation and Review Technique (PERT)</vt:lpstr>
      <vt:lpstr>Programming Evaluation and Review Technique (PERT)</vt:lpstr>
      <vt:lpstr>Programming Evaluation and Review Technique (PERT)</vt:lpstr>
      <vt:lpstr>Programming Evaluation and Review Technique (PERT)</vt:lpstr>
      <vt:lpstr>Programming Evaluation and Review Technique (PERT)</vt:lpstr>
      <vt:lpstr>Programming Evaluation and Review Technique (PERT)</vt:lpstr>
      <vt:lpstr>Programming Evaluation and Review Technique (PERT)</vt:lpstr>
      <vt:lpstr>Programming Evaluation and Review Technique (PERT)</vt:lpstr>
      <vt:lpstr>Programming Evaluation and Review Technique (PERT)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Birmingham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Abeer Jameel</dc:creator>
  <cp:lastModifiedBy>Abeer Jameel</cp:lastModifiedBy>
  <cp:revision>145</cp:revision>
  <dcterms:created xsi:type="dcterms:W3CDTF">2020-03-12T09:30:18Z</dcterms:created>
  <dcterms:modified xsi:type="dcterms:W3CDTF">2020-04-02T00:24:29Z</dcterms:modified>
</cp:coreProperties>
</file>