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8395-0926-46B2-9F99-C5B7C0D385D5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FCE1-9B32-424F-B12B-69083A682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65-C8FC-4E99-83C8-3D8DC4663618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6D74-467D-479D-8CDC-74658A09711C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715D-B9E6-4F39-8443-DDAFC75F2237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0D4D-A614-4E70-BE21-724281EC8F74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A1B6-515C-44AD-B324-B69B7AC4EB2C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7AEE-40B7-4F87-B833-DF1204E4AAF3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88A5-E926-40B1-AD6B-F851F56CA3E4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C42B-DABE-401C-8405-B7D1461352A5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C96-2368-4BAF-B201-23CE39F88432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0A1E-5135-41D6-98C2-D3A822831CD6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2A87-2A3B-4DAF-B2A9-A582777FDF89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7B31F9-8A9C-49B6-B083-6B2EB29470DF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DEC779-2B6A-4609-8665-3C5B793F7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Three-Layer System (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Peattie's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Charts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Highway and Transportation Engineering</a:t>
            </a:r>
          </a:p>
          <a:p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Al-</a:t>
            </a:r>
            <a:r>
              <a:rPr lang="en-US" sz="22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r>
              <a:rPr lang="en-US" sz="2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endParaRPr lang="en-US" sz="2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14348" y="5929330"/>
            <a:ext cx="514353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Pavement Structural Analysis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857356" y="485776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Amir Yousif   &amp;    Dr.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Abeer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Jameel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9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Three-Layer Systems</a:t>
            </a:r>
            <a:b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(Peattie's Charts)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وان فرعي 1"/>
          <p:cNvSpPr txBox="1">
            <a:spLocks/>
          </p:cNvSpPr>
          <p:nvPr/>
        </p:nvSpPr>
        <p:spPr>
          <a:xfrm>
            <a:off x="500034" y="3214686"/>
            <a:ext cx="7572428" cy="3214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Solution: (2)</a:t>
            </a:r>
          </a:p>
          <a:p>
            <a:pPr marL="109728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Given 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h2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in                       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6/8 = 0.75</a:t>
            </a:r>
          </a:p>
          <a:p>
            <a:pPr marL="109728" lvl="0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A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4.8/8 = 0.6</a:t>
            </a:r>
          </a:p>
          <a:p>
            <a:pPr marL="109728" lvl="0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Figure 2.31c 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strain factor is still close to 1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lvl="0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Indicating that the thickness of layer 2 has very little effect on the tensile strain due to the predominant effect of layer 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7146" r="9302" b="4927"/>
          <a:stretch/>
        </p:blipFill>
        <p:spPr bwMode="auto">
          <a:xfrm rot="5400000">
            <a:off x="1697322" y="-1341204"/>
            <a:ext cx="5652135" cy="8999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36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r="15283" b="4276"/>
          <a:stretch/>
        </p:blipFill>
        <p:spPr bwMode="auto">
          <a:xfrm rot="5340000">
            <a:off x="1724660" y="-1391939"/>
            <a:ext cx="5694680" cy="8999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51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7141" r="8638" b="5195"/>
          <a:stretch/>
        </p:blipFill>
        <p:spPr bwMode="auto">
          <a:xfrm rot="5400000">
            <a:off x="1717357" y="-1384637"/>
            <a:ext cx="5709285" cy="8999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r="17608" b="4926"/>
          <a:stretch/>
        </p:blipFill>
        <p:spPr bwMode="auto">
          <a:xfrm rot="5400000">
            <a:off x="1774825" y="-1442104"/>
            <a:ext cx="5594350" cy="8999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8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7362" r="8638" b="6659"/>
          <a:stretch/>
        </p:blipFill>
        <p:spPr bwMode="auto">
          <a:xfrm rot="5400000">
            <a:off x="1785620" y="-1452835"/>
            <a:ext cx="5572760" cy="8855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58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15947" b="5143"/>
          <a:stretch/>
        </p:blipFill>
        <p:spPr bwMode="auto">
          <a:xfrm rot="5400000">
            <a:off x="1746250" y="-1485537"/>
            <a:ext cx="5651500" cy="8999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16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t="9312" r="7973" b="5576"/>
          <a:stretch/>
        </p:blipFill>
        <p:spPr bwMode="auto">
          <a:xfrm rot="5400000">
            <a:off x="1728152" y="-1419497"/>
            <a:ext cx="5687695" cy="8903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38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7796" r="12957" b="5360"/>
          <a:stretch/>
        </p:blipFill>
        <p:spPr bwMode="auto">
          <a:xfrm rot="5400000">
            <a:off x="1818005" y="-1438612"/>
            <a:ext cx="5507990" cy="8906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45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9096" r="7309" b="6226"/>
          <a:stretch/>
        </p:blipFill>
        <p:spPr bwMode="auto">
          <a:xfrm rot="5400000">
            <a:off x="1710055" y="-1246589"/>
            <a:ext cx="5723890" cy="8882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25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فرعي 1"/>
          <p:cNvSpPr>
            <a:spLocks noGrp="1"/>
          </p:cNvSpPr>
          <p:nvPr>
            <p:ph type="subTitle" idx="1"/>
          </p:nvPr>
        </p:nvSpPr>
        <p:spPr>
          <a:xfrm>
            <a:off x="714348" y="3200400"/>
            <a:ext cx="7643866" cy="287180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Nicholas J. Garber and Lester A.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Hoel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.”Traffic and Highway Engineering”, Fourth Edition.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Yoder; E. J. and M. W.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Witczak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“Principles of Pavement Design”, A Wiley-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Interscience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Publication, John Wiley &amp; Sons Inc., U.S.A., 1975.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Yaug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H. Huang, “Pavement Analysis and Design”,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Prentic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Hall Inc., U.S.A., 1993.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“AASHTO Guide for Design of Pavement Structures 1993”, AASHTO, American Association of State Highway and Transportation Officials, U.S.A., 1993.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Oglesby Clarkson H., “Highway Engineering”, John Wiley &amp; Sons Inc., U.S.A., 1975.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8230" r="15615" b="4710"/>
          <a:stretch/>
        </p:blipFill>
        <p:spPr bwMode="auto">
          <a:xfrm rot="5400000">
            <a:off x="1818005" y="-1376651"/>
            <a:ext cx="5507990" cy="8999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7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8702" r="5315" b="6714"/>
          <a:stretch/>
        </p:blipFill>
        <p:spPr bwMode="auto">
          <a:xfrm rot="5400000">
            <a:off x="1657985" y="-1325200"/>
            <a:ext cx="5828030" cy="8855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59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Yoder; E. J. and M. W. Witczak, “Principles of Pavement Design”, A Wiley- Interscience Publication, John Wiley &amp; Sons Inc., U.S.A., 1975.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" r="16944" b="6226"/>
          <a:stretch/>
        </p:blipFill>
        <p:spPr bwMode="auto">
          <a:xfrm rot="5400000">
            <a:off x="1728152" y="-1341774"/>
            <a:ext cx="5687695" cy="8892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2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9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Three-Layer Systems</a:t>
            </a:r>
            <a:b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(Peattie's Charts)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472" y="3571876"/>
            <a:ext cx="7900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for ATTENSION</a:t>
            </a:r>
            <a:endParaRPr lang="ar-S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57356" y="485776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Amir Yousif   &amp;    Dr.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Abeer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Jameel</a:t>
            </a: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Three-Layer Systems</a:t>
            </a:r>
            <a:b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(Peattie's Charts)</a:t>
            </a:r>
            <a:endParaRPr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وان فرعي 1"/>
          <p:cNvSpPr txBox="1">
            <a:spLocks/>
          </p:cNvSpPr>
          <p:nvPr/>
        </p:nvSpPr>
        <p:spPr>
          <a:xfrm>
            <a:off x="857224" y="3214686"/>
            <a:ext cx="7786742" cy="18573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Peattie</a:t>
            </a:r>
            <a:r>
              <a:rPr lang="en-US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(1962) plotted Jones' table in graphical forms: 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Figure ( 2.31) shows one set of charts for radial strain factors, (RR1 - ZZ1)/2, at the bottom of layer. 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. As indicated by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2.20b, the radial strain can be determined from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72074"/>
            <a:ext cx="57864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07256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سهم إلى اليسار واليمين 4"/>
          <p:cNvSpPr/>
          <p:nvPr/>
        </p:nvSpPr>
        <p:spPr>
          <a:xfrm>
            <a:off x="3929058" y="4572008"/>
            <a:ext cx="2143140" cy="7858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 and k2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خطط انسيابي: تخزين بالوصول التسلسلي 6"/>
          <p:cNvSpPr/>
          <p:nvPr/>
        </p:nvSpPr>
        <p:spPr>
          <a:xfrm>
            <a:off x="3357554" y="214290"/>
            <a:ext cx="1857388" cy="10715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the different in the figures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7" y="214290"/>
            <a:ext cx="9005317" cy="56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خطط انسيابي: تخزين بالوصول التسلسلي 6"/>
          <p:cNvSpPr/>
          <p:nvPr/>
        </p:nvSpPr>
        <p:spPr>
          <a:xfrm>
            <a:off x="3357554" y="214290"/>
            <a:ext cx="1857388" cy="10715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the different in the figures</a:t>
            </a:r>
            <a:endParaRPr lang="en-US" dirty="0"/>
          </a:p>
        </p:txBody>
      </p:sp>
      <p:sp>
        <p:nvSpPr>
          <p:cNvPr id="9" name="سهم إلى اليسار واليمين 8"/>
          <p:cNvSpPr/>
          <p:nvPr/>
        </p:nvSpPr>
        <p:spPr>
          <a:xfrm>
            <a:off x="3929058" y="4714884"/>
            <a:ext cx="2143140" cy="7858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 and k2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سهم إلى اليمين 12"/>
          <p:cNvSpPr/>
          <p:nvPr/>
        </p:nvSpPr>
        <p:spPr>
          <a:xfrm>
            <a:off x="71438" y="4714884"/>
            <a:ext cx="185735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Ex:2:12 </a:t>
            </a: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2143108" y="5286388"/>
            <a:ext cx="1214446" cy="1588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785786" y="3571876"/>
            <a:ext cx="1428760" cy="357190"/>
          </a:xfrm>
          <a:prstGeom prst="straightConnector1">
            <a:avLst/>
          </a:prstGeom>
          <a:ln w="254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10800000">
            <a:off x="3786182" y="3500438"/>
            <a:ext cx="857256" cy="357190"/>
          </a:xfrm>
          <a:prstGeom prst="straightConnector1">
            <a:avLst/>
          </a:prstGeom>
          <a:ln w="254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357158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H1 (step 3)</a:t>
            </a:r>
            <a:endParaRPr lang="en-US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500594" y="3867152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 (step 2)</a:t>
            </a:r>
            <a:endParaRPr lang="en-US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0" y="1643050"/>
            <a:ext cx="461665" cy="30718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Follow the line, please (step 4)</a:t>
            </a:r>
          </a:p>
        </p:txBody>
      </p:sp>
      <p:cxnSp>
        <p:nvCxnSpPr>
          <p:cNvPr id="32" name="رابط مستقيم 31"/>
          <p:cNvCxnSpPr/>
          <p:nvPr/>
        </p:nvCxnSpPr>
        <p:spPr>
          <a:xfrm rot="5400000" flipH="1" flipV="1">
            <a:off x="2035951" y="2321711"/>
            <a:ext cx="1357322" cy="857256"/>
          </a:xfrm>
          <a:prstGeom prst="line">
            <a:avLst/>
          </a:prstGeom>
          <a:ln w="2222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16200000" flipV="1">
            <a:off x="2678893" y="2321711"/>
            <a:ext cx="1428760" cy="928694"/>
          </a:xfrm>
          <a:prstGeom prst="line">
            <a:avLst/>
          </a:prstGeom>
          <a:ln w="2222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خطط انسيابي: رابط 35"/>
          <p:cNvSpPr/>
          <p:nvPr/>
        </p:nvSpPr>
        <p:spPr>
          <a:xfrm>
            <a:off x="2928926" y="214311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رابط كسهم مستقيم 37"/>
          <p:cNvCxnSpPr>
            <a:stCxn id="36" idx="4"/>
          </p:cNvCxnSpPr>
          <p:nvPr/>
        </p:nvCxnSpPr>
        <p:spPr>
          <a:xfrm rot="5400000" flipH="1">
            <a:off x="1893075" y="1178703"/>
            <a:ext cx="71438" cy="2143140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انفجار 1 39"/>
          <p:cNvSpPr/>
          <p:nvPr/>
        </p:nvSpPr>
        <p:spPr>
          <a:xfrm>
            <a:off x="0" y="285728"/>
            <a:ext cx="2571736" cy="15716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 (RR1-ZZ1)/2 (step 6)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رابط كسهم مستقيم 41"/>
          <p:cNvCxnSpPr/>
          <p:nvPr/>
        </p:nvCxnSpPr>
        <p:spPr>
          <a:xfrm rot="16200000" flipH="1">
            <a:off x="642910" y="1643050"/>
            <a:ext cx="571504" cy="571504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2714612" y="535782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K1 and k2 (step 1)</a:t>
            </a:r>
            <a:endParaRPr lang="en-US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285984" y="121442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Curve junction point</a:t>
            </a:r>
            <a:r>
              <a:rPr lang="ar-IQ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(step 5)</a:t>
            </a:r>
            <a:endParaRPr lang="en-US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رابط كسهم مستقيم 45"/>
          <p:cNvCxnSpPr/>
          <p:nvPr/>
        </p:nvCxnSpPr>
        <p:spPr>
          <a:xfrm rot="5400000">
            <a:off x="2964645" y="1964521"/>
            <a:ext cx="214314" cy="158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7259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سهم إلى اليسار واليمين 6"/>
          <p:cNvSpPr/>
          <p:nvPr/>
        </p:nvSpPr>
        <p:spPr>
          <a:xfrm>
            <a:off x="3929058" y="4786322"/>
            <a:ext cx="2143140" cy="7858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 and k2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خطط انسيابي: تخزين بالوصول التسلسلي 8"/>
          <p:cNvSpPr/>
          <p:nvPr/>
        </p:nvSpPr>
        <p:spPr>
          <a:xfrm>
            <a:off x="3357554" y="142852"/>
            <a:ext cx="1857388" cy="107157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the different in the figures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Three-Layer Systems</a:t>
            </a:r>
            <a:b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(Peattie's Charts)</a:t>
            </a:r>
            <a:endParaRPr lang="en-US" dirty="0"/>
          </a:p>
        </p:txBody>
      </p:sp>
      <p:sp>
        <p:nvSpPr>
          <p:cNvPr id="7" name="عنوان فرعي 1"/>
          <p:cNvSpPr txBox="1">
            <a:spLocks/>
          </p:cNvSpPr>
          <p:nvPr/>
        </p:nvSpPr>
        <p:spPr>
          <a:xfrm>
            <a:off x="285720" y="714356"/>
            <a:ext cx="5715040" cy="428628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4282" y="3143248"/>
            <a:ext cx="41434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 (2,12) Page 75: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the same case as example (2.11) Given the three-layer system shown in Figure 2 .30 with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4 .8 in. (122 mm),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= 120 psi (828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kPa),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h1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= 6 in. (152 mm),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h2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= 6 in. (203 mm),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= 400,000 psi (2.8 GPa),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E2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= 20,000 psi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(138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and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E3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= 10,000 psi (69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determine the radial strain at the bottom of layer 1,as shown in figure 2.32 . If h2= 8 in. , what is the radial strain at the bottom of layer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1?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3248"/>
            <a:ext cx="44920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7" name="عنوان فرعي 1"/>
          <p:cNvSpPr txBox="1">
            <a:spLocks/>
          </p:cNvSpPr>
          <p:nvPr/>
        </p:nvSpPr>
        <p:spPr>
          <a:xfrm>
            <a:off x="214282" y="3214686"/>
            <a:ext cx="7572428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Solution: (1)</a:t>
            </a:r>
          </a:p>
          <a:p>
            <a:pPr marL="109728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Given 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k1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                         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1.0</a:t>
            </a:r>
          </a:p>
          <a:p>
            <a:pPr marL="109728" lvl="0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k2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                            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0.8</a:t>
            </a:r>
          </a:p>
          <a:p>
            <a:pPr marL="109728" lvl="0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Figure 2.31c</a:t>
            </a:r>
          </a:p>
          <a:p>
            <a:pPr marL="109728" lvl="0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(RR1-ZZ1) / 2 = 1 As shown by the steps installed on the figure. 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Three-Layer Systems</a:t>
            </a:r>
            <a:b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(Peattie's Charts)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785786" y="6072206"/>
            <a:ext cx="4786346" cy="457200"/>
          </a:xfrm>
        </p:spPr>
        <p:txBody>
          <a:bodyPr/>
          <a:lstStyle/>
          <a:p>
            <a:r>
              <a:rPr lang="en-GB" dirty="0" smtClean="0"/>
              <a:t>Yoder; E. J. and M. W. </a:t>
            </a:r>
            <a:r>
              <a:rPr lang="en-GB" dirty="0" err="1" smtClean="0"/>
              <a:t>Witczak</a:t>
            </a:r>
            <a:r>
              <a:rPr lang="en-GB" dirty="0" smtClean="0"/>
              <a:t>, “Principles of Pavement Design”, A Wiley- </a:t>
            </a:r>
            <a:r>
              <a:rPr lang="en-GB" dirty="0" err="1" smtClean="0"/>
              <a:t>Interscience</a:t>
            </a:r>
            <a:r>
              <a:rPr lang="en-GB" dirty="0" smtClean="0"/>
              <a:t> Publication, John Wiley &amp; Sons Inc., U.S.A., 1975.</a:t>
            </a:r>
            <a:endParaRPr lang="en-GB" dirty="0"/>
          </a:p>
        </p:txBody>
      </p:sp>
      <p:sp>
        <p:nvSpPr>
          <p:cNvPr id="7" name="عنوان فرعي 1"/>
          <p:cNvSpPr txBox="1">
            <a:spLocks/>
          </p:cNvSpPr>
          <p:nvPr/>
        </p:nvSpPr>
        <p:spPr>
          <a:xfrm>
            <a:off x="214282" y="3214686"/>
            <a:ext cx="7572428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 marL="109728" algn="just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Eq. 2.25</a:t>
            </a: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عنوان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Three-Layer Systems</a:t>
            </a:r>
            <a:b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(Peattie's Charts)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578647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6418" y="4429132"/>
            <a:ext cx="3991598" cy="64294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1316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موازنة</vt:lpstr>
      <vt:lpstr>Pavement Structural Analysis</vt:lpstr>
      <vt:lpstr>References</vt:lpstr>
      <vt:lpstr>Three-Layer Systems (Peattie's Charts)</vt:lpstr>
      <vt:lpstr>PowerPoint Presentation</vt:lpstr>
      <vt:lpstr>PowerPoint Presentation</vt:lpstr>
      <vt:lpstr>PowerPoint Presentation</vt:lpstr>
      <vt:lpstr>Three-Layer Systems (Peattie's Charts)</vt:lpstr>
      <vt:lpstr>Three-Layer Systems (Peattie's Charts)</vt:lpstr>
      <vt:lpstr>Three-Layer Systems (Peattie's Charts)</vt:lpstr>
      <vt:lpstr>Three-Layer Systems (Peattie's Charts)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Three-Layer Systems (Peattie's Charts)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Pavement Structural Analysis</dc:title>
  <dc:creator>Dr.Rana Amir Yousif</dc:creator>
  <cp:lastModifiedBy>Abeer Jameel</cp:lastModifiedBy>
  <cp:revision>115</cp:revision>
  <dcterms:created xsi:type="dcterms:W3CDTF">2020-03-23T10:57:49Z</dcterms:created>
  <dcterms:modified xsi:type="dcterms:W3CDTF">2020-03-30T06:35:15Z</dcterms:modified>
</cp:coreProperties>
</file>