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E4D70-D7E9-425F-BDD1-63D3463C22C3}" type="datetimeFigureOut">
              <a:rPr lang="en-GB" smtClean="0"/>
              <a:t>16/03/2020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877E8-F162-4D28-B64C-34E3B0180737}" type="slidenum">
              <a:rPr lang="en-GB" smtClean="0"/>
              <a:t>‹#›</a:t>
            </a:fld>
            <a:endParaRPr lang="en-GB"/>
          </a:p>
        </p:txBody>
      </p:sp>
    </p:spTree>
    <p:extLst>
      <p:ext uri="{BB962C8B-B14F-4D97-AF65-F5344CB8AC3E}">
        <p14:creationId xmlns:p14="http://schemas.microsoft.com/office/powerpoint/2010/main" val="20135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A877E8-F162-4D28-B64C-34E3B0180737}" type="slidenum">
              <a:rPr lang="en-GB" smtClean="0"/>
              <a:t>5</a:t>
            </a:fld>
            <a:endParaRPr lang="en-GB"/>
          </a:p>
        </p:txBody>
      </p:sp>
    </p:spTree>
    <p:extLst>
      <p:ext uri="{BB962C8B-B14F-4D97-AF65-F5344CB8AC3E}">
        <p14:creationId xmlns:p14="http://schemas.microsoft.com/office/powerpoint/2010/main" val="182274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3DA202-8AE0-484B-9556-9DB3459CA602}"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1361864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F8BB6-99A7-4336-A52D-17B14A33F471}"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382127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EA84A-921C-4AA7-8167-D35DE6BB783D}"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AF6C64E-85AA-4DC7-8DF7-62250BF8DB7B}"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7466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BC0D657-9FB6-4EE2-AD4B-A81AF30C62EE}" type="datetime1">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92391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88F3402-28BE-4D77-9AE0-473A7266E89F}" type="datetime1">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AF6C64E-85AA-4DC7-8DF7-62250BF8DB7B}"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2290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D68B240-D40B-4A2B-A088-01D5CD08DD9F}" type="datetime1">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3865338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65731-2E8B-4484-8CD7-332E59A52BD6}"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3884734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206157-A661-4AF4-BA27-0C775E814FCE}"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369771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C8F1CC-379F-415B-B433-6A5C6A3E69BF}"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66614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0CA6D-50A2-4DD4-AA5E-ABE0A670F4EF}"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122579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74B001-B398-4262-886A-8FC35D229B47}" type="datetime1">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308911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20E0E3-2AA7-47DB-BBA5-4C5EAE6F64AC}" type="datetime1">
              <a:rPr lang="en-GB" smtClean="0"/>
              <a:t>16/03/2020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10963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4916F0-AA85-4FA0-B68F-762732E3BCAF}" type="datetime1">
              <a:rPr lang="en-GB" smtClean="0"/>
              <a:t>16/03/2020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132405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F5297-6FA4-4701-ACB4-6621AD970B35}" type="datetime1">
              <a:rPr lang="en-GB" smtClean="0"/>
              <a:t>16/03/2020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2352651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8E379-8439-4936-8909-308BEB923E69}" type="datetime1">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17159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095C7-8617-45A7-85C2-C12D5D495D92}" type="datetime1">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194580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BE0579C-0484-4704-8973-16F6603C504A}" type="datetime1">
              <a:rPr lang="en-GB" smtClean="0"/>
              <a:t>16/03/2020</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AF6C64E-85AA-4DC7-8DF7-62250BF8DB7B}" type="slidenum">
              <a:rPr lang="en-GB" smtClean="0"/>
              <a:t>‹#›</a:t>
            </a:fld>
            <a:endParaRPr lang="en-GB"/>
          </a:p>
        </p:txBody>
      </p:sp>
    </p:spTree>
    <p:extLst>
      <p:ext uri="{BB962C8B-B14F-4D97-AF65-F5344CB8AC3E}">
        <p14:creationId xmlns:p14="http://schemas.microsoft.com/office/powerpoint/2010/main" val="36054005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Characterization </a:t>
            </a:r>
            <a:r>
              <a:rPr lang="en-GB"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Techniques</a:t>
            </a:r>
            <a:r>
              <a:rPr lang="en-GB" b="1" dirty="0" smtClean="0">
                <a:solidFill>
                  <a:srgbClr val="002060"/>
                </a:solidFill>
              </a:rPr>
              <a:t/>
            </a:r>
            <a:br>
              <a:rPr lang="en-GB" b="1" dirty="0" smtClean="0">
                <a:solidFill>
                  <a:srgbClr val="002060"/>
                </a:solidFill>
              </a:rPr>
            </a:br>
            <a:r>
              <a:rPr lang="en-GB" b="1" dirty="0" smtClean="0">
                <a:solidFill>
                  <a:srgbClr val="002060"/>
                </a:solidFill>
              </a:rPr>
              <a:t>“</a:t>
            </a:r>
            <a:r>
              <a:rPr lang="en-GB"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Tutorial</a:t>
            </a:r>
            <a:r>
              <a:rPr lang="en-GB" b="1" dirty="0" smtClean="0">
                <a:solidFill>
                  <a:srgbClr val="002060"/>
                </a:solidFill>
              </a:rPr>
              <a:t>” </a:t>
            </a:r>
            <a:endParaRPr lang="en-GB" dirty="0"/>
          </a:p>
        </p:txBody>
      </p:sp>
      <p:sp>
        <p:nvSpPr>
          <p:cNvPr id="3" name="Subtitle 2"/>
          <p:cNvSpPr>
            <a:spLocks noGrp="1"/>
          </p:cNvSpPr>
          <p:nvPr>
            <p:ph type="subTitle" idx="1"/>
          </p:nvPr>
        </p:nvSpPr>
        <p:spPr>
          <a:xfrm>
            <a:off x="2589213" y="4777379"/>
            <a:ext cx="8915399" cy="1417359"/>
          </a:xfrm>
        </p:spPr>
        <p:txBody>
          <a:bodyPr>
            <a:noAutofit/>
          </a:bodyPr>
          <a:lstStyle/>
          <a:p>
            <a:r>
              <a:rPr lang="en-GB" b="1" i="1" dirty="0" smtClean="0">
                <a:solidFill>
                  <a:schemeClr val="tx2">
                    <a:lumMod val="75000"/>
                  </a:schemeClr>
                </a:solidFill>
              </a:rPr>
              <a:t>By</a:t>
            </a:r>
          </a:p>
          <a:p>
            <a:r>
              <a:rPr lang="en-GB" b="1" dirty="0" smtClean="0">
                <a:ln w="6600">
                  <a:solidFill>
                    <a:schemeClr val="accent2"/>
                  </a:solidFill>
                  <a:prstDash val="solid"/>
                </a:ln>
                <a:solidFill>
                  <a:srgbClr val="FF0000"/>
                </a:solidFill>
                <a:effectLst>
                  <a:outerShdw dist="38100" dir="2700000" algn="tl" rotWithShape="0">
                    <a:schemeClr val="accent2"/>
                  </a:outerShdw>
                </a:effectLst>
              </a:rPr>
              <a:t>Assistant Processor </a:t>
            </a:r>
          </a:p>
          <a:p>
            <a:r>
              <a:rPr lang="en-GB" b="1" dirty="0" smtClean="0">
                <a:ln w="6600">
                  <a:solidFill>
                    <a:schemeClr val="accent2"/>
                  </a:solidFill>
                  <a:prstDash val="solid"/>
                </a:ln>
                <a:solidFill>
                  <a:schemeClr val="tx1">
                    <a:lumMod val="95000"/>
                    <a:lumOff val="5000"/>
                  </a:schemeClr>
                </a:solidFill>
                <a:effectLst>
                  <a:outerShdw dist="38100" dir="2700000" algn="tl" rotWithShape="0">
                    <a:schemeClr val="accent2"/>
                  </a:outerShdw>
                </a:effectLst>
              </a:rPr>
              <a:t>Dr. Raouf Mahmood</a:t>
            </a:r>
            <a:endParaRPr lang="en-GB" b="1" dirty="0">
              <a:ln w="6600">
                <a:solidFill>
                  <a:schemeClr val="accent2"/>
                </a:solidFill>
                <a:prstDash val="solid"/>
              </a:ln>
              <a:solidFill>
                <a:schemeClr val="tx1">
                  <a:lumMod val="95000"/>
                  <a:lumOff val="5000"/>
                </a:schemeClr>
              </a:solidFill>
              <a:effectLst>
                <a:outerShdw dist="38100" dir="2700000" algn="tl" rotWithShape="0">
                  <a:schemeClr val="accent2"/>
                </a:outerShdw>
              </a:effectLst>
            </a:endParaRPr>
          </a:p>
        </p:txBody>
      </p:sp>
      <p:sp>
        <p:nvSpPr>
          <p:cNvPr id="4" name="Slide Number Placeholder 3"/>
          <p:cNvSpPr>
            <a:spLocks noGrp="1"/>
          </p:cNvSpPr>
          <p:nvPr>
            <p:ph type="sldNum" sz="quarter" idx="12"/>
          </p:nvPr>
        </p:nvSpPr>
        <p:spPr/>
        <p:txBody>
          <a:bodyPr/>
          <a:lstStyle/>
          <a:p>
            <a:fld id="{AAF6C64E-85AA-4DC7-8DF7-62250BF8DB7B}" type="slidenum">
              <a:rPr lang="en-GB" smtClean="0"/>
              <a:t>1</a:t>
            </a:fld>
            <a:endParaRPr lang="en-GB"/>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77509747"/>
      </p:ext>
    </p:extLst>
  </p:cSld>
  <p:clrMapOvr>
    <a:masterClrMapping/>
  </p:clrMapOvr>
  <mc:AlternateContent xmlns:mc="http://schemas.openxmlformats.org/markup-compatibility/2006">
    <mc:Choice xmlns:p14="http://schemas.microsoft.com/office/powerpoint/2010/main" Requires="p14">
      <p:transition spd="slow" p14:dur="2000" advTm="7120"/>
    </mc:Choice>
    <mc:Fallback>
      <p:transition spd="slow" advTm="71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p:txBody>
          <a:bodyPr/>
          <a:lstStyle/>
          <a:p>
            <a:pPr marL="0" indent="0" algn="just">
              <a:buNone/>
            </a:pPr>
            <a:r>
              <a:rPr lang="en-GB" i="1" u="sng" dirty="0" smtClean="0">
                <a:latin typeface="Times New Roman" panose="02020603050405020304" pitchFamily="18" charset="0"/>
                <a:cs typeface="Times New Roman" panose="02020603050405020304" pitchFamily="18" charset="0"/>
              </a:rPr>
              <a:t>Auger </a:t>
            </a:r>
            <a:r>
              <a:rPr lang="en-GB" i="1" u="sng" dirty="0">
                <a:latin typeface="Times New Roman" panose="02020603050405020304" pitchFamily="18" charset="0"/>
                <a:cs typeface="Times New Roman" panose="02020603050405020304" pitchFamily="18" charset="0"/>
              </a:rPr>
              <a:t>Electron Spectroscopy (AES</a:t>
            </a:r>
            <a:r>
              <a:rPr lang="en-GB" dirty="0">
                <a:latin typeface="Times New Roman" panose="02020603050405020304" pitchFamily="18" charset="0"/>
                <a:cs typeface="Times New Roman" panose="02020603050405020304" pitchFamily="18" charset="0"/>
              </a:rPr>
              <a:t>) Auger spectroscopy is a vacuum technique where a stream of primary electrons is focused onto the sample surface resulting in a number of </a:t>
            </a:r>
            <a:r>
              <a:rPr lang="en-GB" dirty="0" smtClean="0">
                <a:latin typeface="Times New Roman" panose="02020603050405020304" pitchFamily="18" charset="0"/>
                <a:cs typeface="Times New Roman" panose="02020603050405020304" pitchFamily="18" charset="0"/>
              </a:rPr>
              <a:t>different particles </a:t>
            </a:r>
            <a:r>
              <a:rPr lang="en-GB" dirty="0">
                <a:latin typeface="Times New Roman" panose="02020603050405020304" pitchFamily="18" charset="0"/>
                <a:cs typeface="Times New Roman" panose="02020603050405020304" pitchFamily="18" charset="0"/>
              </a:rPr>
              <a:t>or waves being emitted (secondary electrons, back-scattered electrons, X-rays, photons, Auger electrons…). The kinetic energy of the escaping Auger electron is characteristic for the emitting </a:t>
            </a:r>
            <a:r>
              <a:rPr lang="en-GB" dirty="0" smtClean="0">
                <a:latin typeface="Times New Roman" panose="02020603050405020304" pitchFamily="18" charset="0"/>
                <a:cs typeface="Times New Roman" panose="02020603050405020304" pitchFamily="18" charset="0"/>
              </a:rPr>
              <a:t>atom. The </a:t>
            </a:r>
            <a:r>
              <a:rPr lang="en-GB" dirty="0">
                <a:latin typeface="Times New Roman" panose="02020603050405020304" pitchFamily="18" charset="0"/>
                <a:cs typeface="Times New Roman" panose="02020603050405020304" pitchFamily="18" charset="0"/>
              </a:rPr>
              <a:t>Auger electrons are emitted from the first 5-75 Å of the sample surface which results in a very surface sensitive analysis technique.</a:t>
            </a:r>
          </a:p>
          <a:p>
            <a:pPr marL="0" indent="0">
              <a:buNone/>
            </a:pPr>
            <a:endParaRPr lang="en-GB" dirty="0"/>
          </a:p>
        </p:txBody>
      </p:sp>
      <p:sp>
        <p:nvSpPr>
          <p:cNvPr id="4" name="Slide Number Placeholder 3"/>
          <p:cNvSpPr>
            <a:spLocks noGrp="1"/>
          </p:cNvSpPr>
          <p:nvPr>
            <p:ph type="sldNum" sz="quarter" idx="12"/>
          </p:nvPr>
        </p:nvSpPr>
        <p:spPr/>
        <p:txBody>
          <a:bodyPr/>
          <a:lstStyle/>
          <a:p>
            <a:fld id="{AAF6C64E-85AA-4DC7-8DF7-62250BF8DB7B}" type="slidenum">
              <a:rPr lang="en-GB" smtClean="0"/>
              <a:t>10</a:t>
            </a:fld>
            <a:endParaRPr lang="en-GB"/>
          </a:p>
        </p:txBody>
      </p:sp>
      <p:pic>
        <p:nvPicPr>
          <p:cNvPr id="6" name="Picture 5"/>
          <p:cNvPicPr>
            <a:picLocks noChangeAspect="1"/>
          </p:cNvPicPr>
          <p:nvPr/>
        </p:nvPicPr>
        <p:blipFill>
          <a:blip r:embed="rId4"/>
          <a:stretch>
            <a:fillRect/>
          </a:stretch>
        </p:blipFill>
        <p:spPr>
          <a:xfrm>
            <a:off x="8373892" y="3945371"/>
            <a:ext cx="3023920" cy="2354744"/>
          </a:xfrm>
          <a:prstGeom prst="rect">
            <a:avLst/>
          </a:prstGeom>
        </p:spPr>
      </p:pic>
      <p:pic>
        <p:nvPicPr>
          <p:cNvPr id="7" name="Picture 6"/>
          <p:cNvPicPr>
            <a:picLocks noChangeAspect="1"/>
          </p:cNvPicPr>
          <p:nvPr/>
        </p:nvPicPr>
        <p:blipFill>
          <a:blip r:embed="rId5"/>
          <a:stretch>
            <a:fillRect/>
          </a:stretch>
        </p:blipFill>
        <p:spPr>
          <a:xfrm>
            <a:off x="4786584" y="4187645"/>
            <a:ext cx="3571875" cy="2114550"/>
          </a:xfrm>
          <a:prstGeom prst="rect">
            <a:avLst/>
          </a:prstGeom>
        </p:spPr>
      </p:pic>
      <p:pic>
        <p:nvPicPr>
          <p:cNvPr id="8" name="Picture 7"/>
          <p:cNvPicPr>
            <a:picLocks noChangeAspect="1"/>
          </p:cNvPicPr>
          <p:nvPr/>
        </p:nvPicPr>
        <p:blipFill>
          <a:blip r:embed="rId6"/>
          <a:stretch>
            <a:fillRect/>
          </a:stretch>
        </p:blipFill>
        <p:spPr>
          <a:xfrm>
            <a:off x="2943768" y="4749686"/>
            <a:ext cx="1842816" cy="1550429"/>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74309138"/>
      </p:ext>
    </p:extLst>
  </p:cSld>
  <p:clrMapOvr>
    <a:masterClrMapping/>
  </p:clrMapOvr>
  <mc:AlternateContent xmlns:mc="http://schemas.openxmlformats.org/markup-compatibility/2006">
    <mc:Choice xmlns:p14="http://schemas.microsoft.com/office/powerpoint/2010/main" Requires="p14">
      <p:transition spd="slow" p14:dur="2000" advTm="84196"/>
    </mc:Choice>
    <mc:Fallback>
      <p:transition spd="slow" advTm="84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p:txBody>
          <a:bodyPr/>
          <a:lstStyle/>
          <a:p>
            <a:pPr marL="0" indent="0">
              <a:buNone/>
            </a:pPr>
            <a:r>
              <a:rPr lang="en-GB" i="1" u="sng" dirty="0" smtClean="0">
                <a:latin typeface="Times New Roman" panose="02020603050405020304" pitchFamily="18" charset="0"/>
                <a:cs typeface="Times New Roman" panose="02020603050405020304" pitchFamily="18" charset="0"/>
              </a:rPr>
              <a:t>Ultraviolet </a:t>
            </a:r>
            <a:r>
              <a:rPr lang="en-GB" i="1" u="sng" dirty="0">
                <a:latin typeface="Times New Roman" panose="02020603050405020304" pitchFamily="18" charset="0"/>
                <a:cs typeface="Times New Roman" panose="02020603050405020304" pitchFamily="18" charset="0"/>
              </a:rPr>
              <a:t>photoelectron spectroscopy (UPS) </a:t>
            </a:r>
            <a:r>
              <a:rPr lang="en-GB" dirty="0" smtClean="0">
                <a:latin typeface="Times New Roman" panose="02020603050405020304" pitchFamily="18" charset="0"/>
                <a:cs typeface="Times New Roman" panose="02020603050405020304" pitchFamily="18" charset="0"/>
              </a:rPr>
              <a:t>it measures the kinetic </a:t>
            </a:r>
            <a:r>
              <a:rPr lang="en-GB" dirty="0">
                <a:latin typeface="Times New Roman" panose="02020603050405020304" pitchFamily="18" charset="0"/>
                <a:cs typeface="Times New Roman" panose="02020603050405020304" pitchFamily="18" charset="0"/>
              </a:rPr>
              <a:t>energy spectra of photoelectrons emitted by molecules which have absorbed ultraviolet photons, </a:t>
            </a:r>
            <a:r>
              <a:rPr lang="en-GB" dirty="0" smtClean="0">
                <a:latin typeface="Times New Roman" panose="02020603050405020304" pitchFamily="18" charset="0"/>
                <a:cs typeface="Times New Roman" panose="02020603050405020304" pitchFamily="18" charset="0"/>
              </a:rPr>
              <a:t>so as to </a:t>
            </a:r>
            <a:r>
              <a:rPr lang="en-GB" u="sng" dirty="0" smtClean="0">
                <a:latin typeface="Times New Roman" panose="02020603050405020304" pitchFamily="18" charset="0"/>
                <a:cs typeface="Times New Roman" panose="02020603050405020304" pitchFamily="18" charset="0"/>
              </a:rPr>
              <a:t>determine </a:t>
            </a:r>
            <a:r>
              <a:rPr lang="en-GB" u="sng" dirty="0">
                <a:latin typeface="Times New Roman" panose="02020603050405020304" pitchFamily="18" charset="0"/>
                <a:cs typeface="Times New Roman" panose="02020603050405020304" pitchFamily="18" charset="0"/>
              </a:rPr>
              <a:t>molecular orbital energies </a:t>
            </a:r>
            <a:r>
              <a:rPr lang="en-GB" dirty="0">
                <a:latin typeface="Times New Roman" panose="02020603050405020304" pitchFamily="18" charset="0"/>
                <a:cs typeface="Times New Roman" panose="02020603050405020304" pitchFamily="18" charset="0"/>
              </a:rPr>
              <a:t>in the valence region.</a:t>
            </a:r>
          </a:p>
          <a:p>
            <a:pPr marL="0" indent="0">
              <a:buNone/>
            </a:pPr>
            <a:endParaRPr lang="en-GB" dirty="0"/>
          </a:p>
        </p:txBody>
      </p:sp>
      <p:sp>
        <p:nvSpPr>
          <p:cNvPr id="4" name="Slide Number Placeholder 3"/>
          <p:cNvSpPr>
            <a:spLocks noGrp="1"/>
          </p:cNvSpPr>
          <p:nvPr>
            <p:ph type="sldNum" sz="quarter" idx="12"/>
          </p:nvPr>
        </p:nvSpPr>
        <p:spPr/>
        <p:txBody>
          <a:bodyPr/>
          <a:lstStyle/>
          <a:p>
            <a:fld id="{AAF6C64E-85AA-4DC7-8DF7-62250BF8DB7B}" type="slidenum">
              <a:rPr lang="en-GB" smtClean="0"/>
              <a:t>11</a:t>
            </a:fld>
            <a:endParaRPr lang="en-GB"/>
          </a:p>
        </p:txBody>
      </p:sp>
      <p:pic>
        <p:nvPicPr>
          <p:cNvPr id="5" name="Picture 4"/>
          <p:cNvPicPr>
            <a:picLocks noChangeAspect="1"/>
          </p:cNvPicPr>
          <p:nvPr/>
        </p:nvPicPr>
        <p:blipFill>
          <a:blip r:embed="rId4"/>
          <a:stretch>
            <a:fillRect/>
          </a:stretch>
        </p:blipFill>
        <p:spPr>
          <a:xfrm>
            <a:off x="5237742" y="4868759"/>
            <a:ext cx="2425187" cy="1613668"/>
          </a:xfrm>
          <a:prstGeom prst="rect">
            <a:avLst/>
          </a:prstGeom>
        </p:spPr>
      </p:pic>
      <p:pic>
        <p:nvPicPr>
          <p:cNvPr id="7" name="Picture 6"/>
          <p:cNvPicPr>
            <a:picLocks noChangeAspect="1"/>
          </p:cNvPicPr>
          <p:nvPr/>
        </p:nvPicPr>
        <p:blipFill rotWithShape="1">
          <a:blip r:embed="rId5"/>
          <a:srcRect t="1953" r="1472" b="1487"/>
          <a:stretch/>
        </p:blipFill>
        <p:spPr>
          <a:xfrm>
            <a:off x="2034527" y="3687712"/>
            <a:ext cx="3181418" cy="2790361"/>
          </a:xfrm>
          <a:prstGeom prst="rect">
            <a:avLst/>
          </a:prstGeom>
        </p:spPr>
      </p:pic>
      <p:pic>
        <p:nvPicPr>
          <p:cNvPr id="8" name="Picture 7"/>
          <p:cNvPicPr>
            <a:picLocks noChangeAspect="1"/>
          </p:cNvPicPr>
          <p:nvPr/>
        </p:nvPicPr>
        <p:blipFill>
          <a:blip r:embed="rId6"/>
          <a:stretch>
            <a:fillRect/>
          </a:stretch>
        </p:blipFill>
        <p:spPr>
          <a:xfrm>
            <a:off x="7662929" y="3752107"/>
            <a:ext cx="3780020" cy="2692824"/>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15336233"/>
      </p:ext>
    </p:extLst>
  </p:cSld>
  <p:clrMapOvr>
    <a:masterClrMapping/>
  </p:clrMapOvr>
  <mc:AlternateContent xmlns:mc="http://schemas.openxmlformats.org/markup-compatibility/2006">
    <mc:Choice xmlns:p14="http://schemas.microsoft.com/office/powerpoint/2010/main" Requires="p14">
      <p:transition spd="slow" p14:dur="2000" advTm="33116"/>
    </mc:Choice>
    <mc:Fallback>
      <p:transition spd="slow" advTm="331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n w="9525">
                  <a:solidFill>
                    <a:schemeClr val="bg1"/>
                  </a:solidFill>
                  <a:prstDash val="solid"/>
                </a:ln>
                <a:effectLst>
                  <a:outerShdw blurRad="12700" dist="38100" dir="2700000" algn="tl" rotWithShape="0">
                    <a:schemeClr val="bg1">
                      <a:lumMod val="50000"/>
                    </a:schemeClr>
                  </a:outerShdw>
                </a:effectLst>
              </a:rPr>
              <a:t>Characterization techniques</a:t>
            </a:r>
            <a:endParaRPr lang="en-GB"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2679185" y="2079939"/>
            <a:ext cx="8915400" cy="4269346"/>
          </a:xfrm>
        </p:spPr>
        <p:txBody>
          <a:bodyPr>
            <a:normAutofit/>
          </a:bodyPr>
          <a:lstStyle/>
          <a:p>
            <a:pPr marL="0" indent="0" algn="just">
              <a:buNone/>
            </a:pPr>
            <a:r>
              <a:rPr lang="en-GB" sz="2400" dirty="0">
                <a:latin typeface="Times New Roman" panose="02020603050405020304" pitchFamily="18" charset="0"/>
                <a:cs typeface="Times New Roman" panose="02020603050405020304" pitchFamily="18" charset="0"/>
              </a:rPr>
              <a:t>Characterization techniques are classified as a </a:t>
            </a:r>
            <a:r>
              <a:rPr lang="en-GB" sz="2400" dirty="0" smtClean="0">
                <a:latin typeface="Times New Roman" panose="02020603050405020304" pitchFamily="18" charset="0"/>
                <a:cs typeface="Times New Roman" panose="02020603050405020304" pitchFamily="18" charset="0"/>
              </a:rPr>
              <a:t>chemical  characterization </a:t>
            </a:r>
            <a:r>
              <a:rPr lang="en-GB" sz="2400" dirty="0">
                <a:latin typeface="Times New Roman" panose="02020603050405020304" pitchFamily="18" charset="0"/>
                <a:cs typeface="Times New Roman" panose="02020603050405020304" pitchFamily="18" charset="0"/>
              </a:rPr>
              <a:t>and Structural characterization</a:t>
            </a:r>
            <a:r>
              <a:rPr lang="en-GB" sz="2400" dirty="0" smtClean="0">
                <a:latin typeface="Times New Roman" panose="02020603050405020304" pitchFamily="18" charset="0"/>
                <a:cs typeface="Times New Roman" panose="02020603050405020304" pitchFamily="18" charset="0"/>
              </a:rPr>
              <a:t>:</a:t>
            </a:r>
          </a:p>
          <a:p>
            <a:pPr marL="0" lvl="0" indent="0" algn="just">
              <a:buNone/>
            </a:pPr>
            <a:r>
              <a:rPr lang="en-GB" sz="2400" dirty="0" smtClean="0">
                <a:latin typeface="Times New Roman" panose="02020603050405020304" pitchFamily="18" charset="0"/>
                <a:cs typeface="Times New Roman" panose="02020603050405020304" pitchFamily="18" charset="0"/>
              </a:rPr>
              <a:t>a) </a:t>
            </a:r>
            <a:r>
              <a:rPr lang="en-GB" sz="2400" b="1" u="sng" dirty="0">
                <a:latin typeface="Times New Roman" panose="02020603050405020304" pitchFamily="18" charset="0"/>
                <a:cs typeface="Times New Roman" panose="02020603050405020304" pitchFamily="18" charset="0"/>
              </a:rPr>
              <a:t>Chemical </a:t>
            </a:r>
            <a:r>
              <a:rPr lang="en-GB" sz="2400" b="1" u="sng" dirty="0" smtClean="0">
                <a:latin typeface="Times New Roman" panose="02020603050405020304" pitchFamily="18" charset="0"/>
                <a:cs typeface="Times New Roman" panose="02020603050405020304" pitchFamily="18" charset="0"/>
              </a:rPr>
              <a:t>characterization: </a:t>
            </a:r>
            <a:endParaRPr lang="en-GB" sz="2400" dirty="0">
              <a:latin typeface="Times New Roman" panose="02020603050405020304" pitchFamily="18" charset="0"/>
              <a:cs typeface="Times New Roman" panose="02020603050405020304" pitchFamily="18" charset="0"/>
            </a:endParaRPr>
          </a:p>
          <a:p>
            <a:pPr marL="0" lvl="0" indent="0" algn="just">
              <a:buNone/>
            </a:pPr>
            <a:r>
              <a:rPr lang="en-GB" sz="2400" dirty="0" smtClean="0">
                <a:latin typeface="Times New Roman" panose="02020603050405020304" pitchFamily="18" charset="0"/>
                <a:cs typeface="Times New Roman" panose="02020603050405020304" pitchFamily="18" charset="0"/>
              </a:rPr>
              <a:t>1. </a:t>
            </a:r>
            <a:r>
              <a:rPr lang="en-GB" sz="2400" i="1" dirty="0">
                <a:latin typeface="Times New Roman" panose="02020603050405020304" pitchFamily="18" charset="0"/>
                <a:cs typeface="Times New Roman" panose="02020603050405020304" pitchFamily="18" charset="0"/>
              </a:rPr>
              <a:t>Optical </a:t>
            </a:r>
            <a:r>
              <a:rPr lang="en-GB" sz="2400" i="1" dirty="0" smtClean="0">
                <a:latin typeface="Times New Roman" panose="02020603050405020304" pitchFamily="18" charset="0"/>
                <a:cs typeface="Times New Roman" panose="02020603050405020304" pitchFamily="18" charset="0"/>
              </a:rPr>
              <a:t>Spectroscopy </a:t>
            </a: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smtClean="0">
                <a:latin typeface="Times New Roman" panose="02020603050405020304" pitchFamily="18" charset="0"/>
                <a:cs typeface="Times New Roman" panose="02020603050405020304" pitchFamily="18" charset="0"/>
              </a:rPr>
              <a:t>2. </a:t>
            </a:r>
            <a:r>
              <a:rPr lang="en-GB" sz="2400" i="1" dirty="0">
                <a:latin typeface="Times New Roman" panose="02020603050405020304" pitchFamily="18" charset="0"/>
                <a:cs typeface="Times New Roman" panose="02020603050405020304" pitchFamily="18" charset="0"/>
              </a:rPr>
              <a:t>Electron </a:t>
            </a:r>
            <a:r>
              <a:rPr lang="en-GB" sz="2400" i="1" dirty="0" smtClean="0">
                <a:latin typeface="Times New Roman" panose="02020603050405020304" pitchFamily="18" charset="0"/>
                <a:cs typeface="Times New Roman" panose="02020603050405020304" pitchFamily="18" charset="0"/>
              </a:rPr>
              <a:t>Spectroscopy</a:t>
            </a:r>
          </a:p>
          <a:p>
            <a:pPr marL="0" lvl="0" indent="0">
              <a:buNone/>
            </a:pPr>
            <a:r>
              <a:rPr lang="en-GB" sz="2400" i="1" dirty="0" smtClean="0">
                <a:latin typeface="Times New Roman" panose="02020603050405020304" pitchFamily="18" charset="0"/>
                <a:cs typeface="Times New Roman" panose="02020603050405020304" pitchFamily="18" charset="0"/>
              </a:rPr>
              <a:t>3.</a:t>
            </a:r>
            <a:r>
              <a:rPr lang="en-GB" sz="2400" i="1" dirty="0">
                <a:latin typeface="Times New Roman" panose="02020603050405020304" pitchFamily="18" charset="0"/>
                <a:cs typeface="Times New Roman" panose="02020603050405020304" pitchFamily="18" charset="0"/>
              </a:rPr>
              <a:t> Ionic Spectrometry</a:t>
            </a:r>
            <a:endParaRPr lang="en-GB" sz="2400" dirty="0">
              <a:latin typeface="Times New Roman" panose="02020603050405020304" pitchFamily="18" charset="0"/>
              <a:cs typeface="Times New Roman" panose="02020603050405020304" pitchFamily="18" charset="0"/>
            </a:endParaRPr>
          </a:p>
          <a:p>
            <a:pPr marL="0" lvl="0" indent="0">
              <a:buNone/>
            </a:pPr>
            <a:r>
              <a:rPr lang="en-GB" sz="2400" i="1" dirty="0" smtClean="0">
                <a:latin typeface="Times New Roman" panose="02020603050405020304" pitchFamily="18" charset="0"/>
                <a:cs typeface="Times New Roman" panose="02020603050405020304" pitchFamily="18" charset="0"/>
              </a:rPr>
              <a:t>4. Rutherford </a:t>
            </a:r>
            <a:r>
              <a:rPr lang="en-GB" sz="2400" i="1" dirty="0">
                <a:latin typeface="Times New Roman" panose="02020603050405020304" pitchFamily="18" charset="0"/>
                <a:cs typeface="Times New Roman" panose="02020603050405020304" pitchFamily="18" charset="0"/>
              </a:rPr>
              <a:t>Backscattering Spectrometry (RBS)</a:t>
            </a:r>
            <a:endParaRPr lang="en-GB" sz="2400" dirty="0">
              <a:latin typeface="Times New Roman" panose="02020603050405020304" pitchFamily="18" charset="0"/>
              <a:cs typeface="Times New Roman" panose="02020603050405020304" pitchFamily="18" charset="0"/>
            </a:endParaRPr>
          </a:p>
          <a:p>
            <a:pPr marL="0" lvl="0" indent="0">
              <a:buNone/>
            </a:pPr>
            <a:r>
              <a:rPr lang="en-GB" sz="2400" i="1" dirty="0" smtClean="0">
                <a:latin typeface="Times New Roman" panose="02020603050405020304" pitchFamily="18" charset="0"/>
                <a:cs typeface="Times New Roman" panose="02020603050405020304" pitchFamily="18" charset="0"/>
              </a:rPr>
              <a:t>5. Secondary </a:t>
            </a:r>
            <a:r>
              <a:rPr lang="en-GB" sz="2400" i="1" dirty="0">
                <a:latin typeface="Times New Roman" panose="02020603050405020304" pitchFamily="18" charset="0"/>
                <a:cs typeface="Times New Roman" panose="02020603050405020304" pitchFamily="18" charset="0"/>
              </a:rPr>
              <a:t>Ion Mass Spectrometry (SIMS)</a:t>
            </a:r>
            <a:endParaRPr lang="en-GB" sz="2400" dirty="0">
              <a:latin typeface="Times New Roman" panose="02020603050405020304" pitchFamily="18" charset="0"/>
              <a:cs typeface="Times New Roman" panose="02020603050405020304" pitchFamily="18" charset="0"/>
            </a:endParaRPr>
          </a:p>
          <a:p>
            <a:pPr marL="0" indent="0" algn="just">
              <a:buNone/>
            </a:pPr>
            <a:endParaRPr lang="en-GB" dirty="0"/>
          </a:p>
        </p:txBody>
      </p:sp>
      <p:sp>
        <p:nvSpPr>
          <p:cNvPr id="4" name="Slide Number Placeholder 3"/>
          <p:cNvSpPr>
            <a:spLocks noGrp="1"/>
          </p:cNvSpPr>
          <p:nvPr>
            <p:ph type="sldNum" sz="quarter" idx="12"/>
          </p:nvPr>
        </p:nvSpPr>
        <p:spPr/>
        <p:txBody>
          <a:bodyPr/>
          <a:lstStyle/>
          <a:p>
            <a:fld id="{AAF6C64E-85AA-4DC7-8DF7-62250BF8DB7B}" type="slidenum">
              <a:rPr lang="en-GB" smtClean="0"/>
              <a:t>2</a:t>
            </a:fld>
            <a:endParaRPr lang="en-GB"/>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74105844"/>
      </p:ext>
    </p:extLst>
  </p:cSld>
  <p:clrMapOvr>
    <a:masterClrMapping/>
  </p:clrMapOvr>
  <mc:AlternateContent xmlns:mc="http://schemas.openxmlformats.org/markup-compatibility/2006">
    <mc:Choice xmlns:p14="http://schemas.microsoft.com/office/powerpoint/2010/main" Requires="p14">
      <p:transition spd="slow" p14:dur="2000" advTm="35987"/>
    </mc:Choice>
    <mc:Fallback>
      <p:transition spd="slow" advTm="359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n w="9525">
                  <a:solidFill>
                    <a:schemeClr val="bg1"/>
                  </a:solidFill>
                  <a:prstDash val="solid"/>
                </a:ln>
                <a:effectLst>
                  <a:outerShdw blurRad="12700" dist="38100" dir="2700000" algn="tl" rotWithShape="0">
                    <a:schemeClr val="bg1">
                      <a:lumMod val="50000"/>
                    </a:schemeClr>
                  </a:outerShdw>
                </a:effectLst>
              </a:rPr>
              <a:t>Characterization techniques</a:t>
            </a:r>
            <a:endParaRPr lang="en-GB"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2525376" y="1905000"/>
            <a:ext cx="8915400" cy="3777622"/>
          </a:xfrm>
        </p:spPr>
        <p:txBody>
          <a:bodyPr/>
          <a:lstStyle/>
          <a:p>
            <a:pPr marL="0" lvl="0" indent="0">
              <a:buNone/>
            </a:pPr>
            <a:r>
              <a:rPr lang="en-GB" sz="2400" b="1" dirty="0">
                <a:latin typeface="Times New Roman" panose="02020603050405020304" pitchFamily="18" charset="0"/>
                <a:cs typeface="Times New Roman" panose="02020603050405020304" pitchFamily="18" charset="0"/>
              </a:rPr>
              <a:t>b) Structural characterization:</a:t>
            </a:r>
          </a:p>
          <a:p>
            <a:pPr marL="0" lvl="0" indent="0">
              <a:buNone/>
            </a:pPr>
            <a:r>
              <a:rPr lang="fr-FR" sz="2400" dirty="0">
                <a:latin typeface="Times New Roman" panose="02020603050405020304" pitchFamily="18" charset="0"/>
                <a:cs typeface="Times New Roman" panose="02020603050405020304" pitchFamily="18" charset="0"/>
              </a:rPr>
              <a:t>1</a:t>
            </a:r>
            <a:r>
              <a:rPr lang="fr-FR" sz="2400" dirty="0" smtClean="0">
                <a:latin typeface="Times New Roman" panose="02020603050405020304" pitchFamily="18" charset="0"/>
                <a:cs typeface="Times New Roman" panose="02020603050405020304" pitchFamily="18" charset="0"/>
              </a:rPr>
              <a:t>.  </a:t>
            </a:r>
            <a:r>
              <a:rPr lang="fr-FR" sz="2400" i="1" dirty="0" smtClean="0">
                <a:latin typeface="Times New Roman" panose="02020603050405020304" pitchFamily="18" charset="0"/>
                <a:cs typeface="Times New Roman" panose="02020603050405020304" pitchFamily="18" charset="0"/>
              </a:rPr>
              <a:t>X-ray </a:t>
            </a:r>
            <a:r>
              <a:rPr lang="fr-FR" sz="2400" i="1" dirty="0">
                <a:latin typeface="Times New Roman" panose="02020603050405020304" pitchFamily="18" charset="0"/>
                <a:cs typeface="Times New Roman" panose="02020603050405020304" pitchFamily="18" charset="0"/>
              </a:rPr>
              <a:t>diffraction technique</a:t>
            </a:r>
          </a:p>
          <a:p>
            <a:pPr marL="0" lvl="0" indent="0">
              <a:buNone/>
            </a:pPr>
            <a:r>
              <a:rPr lang="fr-FR" sz="2400" i="1" dirty="0">
                <a:latin typeface="Times New Roman" panose="02020603050405020304" pitchFamily="18" charset="0"/>
                <a:cs typeface="Times New Roman" panose="02020603050405020304" pitchFamily="18" charset="0"/>
              </a:rPr>
              <a:t>2</a:t>
            </a:r>
            <a:r>
              <a:rPr lang="fr-FR" sz="2400" i="1" dirty="0" smtClean="0">
                <a:latin typeface="Times New Roman" panose="02020603050405020304" pitchFamily="18" charset="0"/>
                <a:cs typeface="Times New Roman" panose="02020603050405020304" pitchFamily="18" charset="0"/>
              </a:rPr>
              <a:t>.  Electron microscopy </a:t>
            </a:r>
            <a:endParaRPr lang="fr-FR" sz="2400" i="1" dirty="0">
              <a:latin typeface="Times New Roman" panose="02020603050405020304" pitchFamily="18" charset="0"/>
              <a:cs typeface="Times New Roman" panose="02020603050405020304" pitchFamily="18" charset="0"/>
            </a:endParaRPr>
          </a:p>
          <a:p>
            <a:pPr marL="0" indent="0">
              <a:buNone/>
            </a:pPr>
            <a:r>
              <a:rPr lang="en-GB" sz="2400" i="1" dirty="0">
                <a:latin typeface="Times New Roman" panose="02020603050405020304" pitchFamily="18" charset="0"/>
                <a:cs typeface="Times New Roman" panose="02020603050405020304" pitchFamily="18" charset="0"/>
              </a:rPr>
              <a:t>3. </a:t>
            </a:r>
            <a:r>
              <a:rPr lang="en-GB" sz="2400" i="1" dirty="0" smtClean="0">
                <a:latin typeface="Times New Roman" panose="02020603050405020304" pitchFamily="18" charset="0"/>
                <a:cs typeface="Times New Roman" panose="02020603050405020304" pitchFamily="18" charset="0"/>
              </a:rPr>
              <a:t> Dynamic </a:t>
            </a:r>
            <a:r>
              <a:rPr lang="en-GB" sz="2400" i="1" dirty="0">
                <a:latin typeface="Times New Roman" panose="02020603050405020304" pitchFamily="18" charset="0"/>
                <a:cs typeface="Times New Roman" panose="02020603050405020304" pitchFamily="18" charset="0"/>
              </a:rPr>
              <a:t>light Scattering</a:t>
            </a:r>
          </a:p>
          <a:p>
            <a:pPr marL="0" lvl="0" indent="0">
              <a:buNone/>
            </a:pPr>
            <a:endParaRPr lang="en-GB" dirty="0"/>
          </a:p>
          <a:p>
            <a:pPr marL="0" indent="0">
              <a:buNone/>
            </a:pPr>
            <a:endParaRPr lang="en-GB" dirty="0" smtClean="0"/>
          </a:p>
        </p:txBody>
      </p:sp>
      <p:sp>
        <p:nvSpPr>
          <p:cNvPr id="4" name="Slide Number Placeholder 3"/>
          <p:cNvSpPr>
            <a:spLocks noGrp="1"/>
          </p:cNvSpPr>
          <p:nvPr>
            <p:ph type="sldNum" sz="quarter" idx="12"/>
          </p:nvPr>
        </p:nvSpPr>
        <p:spPr/>
        <p:txBody>
          <a:bodyPr/>
          <a:lstStyle/>
          <a:p>
            <a:fld id="{AAF6C64E-85AA-4DC7-8DF7-62250BF8DB7B}" type="slidenum">
              <a:rPr lang="en-GB" smtClean="0"/>
              <a:t>3</a:t>
            </a:fld>
            <a:endParaRPr lang="en-GB"/>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38177122"/>
      </p:ext>
    </p:extLst>
  </p:cSld>
  <p:clrMapOvr>
    <a:masterClrMapping/>
  </p:clrMapOvr>
  <mc:AlternateContent xmlns:mc="http://schemas.openxmlformats.org/markup-compatibility/2006">
    <mc:Choice xmlns:p14="http://schemas.microsoft.com/office/powerpoint/2010/main" Requires="p14">
      <p:transition spd="slow" p14:dur="2000" advTm="15169"/>
    </mc:Choice>
    <mc:Fallback>
      <p:transition spd="slow" advTm="15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a:xfrm>
            <a:off x="2589212" y="1596980"/>
            <a:ext cx="8915400" cy="4314242"/>
          </a:xfrm>
        </p:spPr>
        <p:txBody>
          <a:bodyPr/>
          <a:lstStyle/>
          <a:p>
            <a:pPr lvl="0">
              <a:buAutoNum type="arabicPeriod"/>
            </a:pPr>
            <a:r>
              <a:rPr lang="en-GB" b="1" i="1" dirty="0" smtClean="0">
                <a:latin typeface="Times New Roman" panose="02020603050405020304" pitchFamily="18" charset="0"/>
                <a:cs typeface="Times New Roman" panose="02020603050405020304" pitchFamily="18" charset="0"/>
              </a:rPr>
              <a:t>Optical </a:t>
            </a:r>
            <a:r>
              <a:rPr lang="en-GB" b="1" i="1" dirty="0">
                <a:latin typeface="Times New Roman" panose="02020603050405020304" pitchFamily="18" charset="0"/>
                <a:cs typeface="Times New Roman" panose="02020603050405020304" pitchFamily="18" charset="0"/>
              </a:rPr>
              <a:t>Spectroscopy: </a:t>
            </a:r>
            <a:endParaRPr lang="en-GB" b="1" i="1" dirty="0" smtClean="0">
              <a:latin typeface="Times New Roman" panose="02020603050405020304" pitchFamily="18" charset="0"/>
              <a:cs typeface="Times New Roman" panose="02020603050405020304" pitchFamily="18" charset="0"/>
            </a:endParaRPr>
          </a:p>
          <a:p>
            <a:pPr marL="0" lvl="0" indent="0">
              <a:lnSpc>
                <a:spcPct val="150000"/>
              </a:lnSpc>
              <a:buNone/>
            </a:pPr>
            <a:r>
              <a:rPr lang="en-GB" i="1" dirty="0" smtClean="0">
                <a:latin typeface="Times New Roman" panose="02020603050405020304" pitchFamily="18" charset="0"/>
                <a:cs typeface="Times New Roman" panose="02020603050405020304" pitchFamily="18" charset="0"/>
              </a:rPr>
              <a:t>An Optical</a:t>
            </a:r>
            <a:r>
              <a:rPr lang="en-GB" i="1" u="sng" dirty="0" smtClean="0">
                <a:latin typeface="Times New Roman" panose="02020603050405020304" pitchFamily="18" charset="0"/>
                <a:cs typeface="Times New Roman" panose="02020603050405020304" pitchFamily="18" charset="0"/>
              </a:rPr>
              <a:t> </a:t>
            </a:r>
            <a:r>
              <a:rPr lang="en-GB" i="1" u="sng" dirty="0">
                <a:latin typeface="Times New Roman" panose="02020603050405020304" pitchFamily="18" charset="0"/>
                <a:cs typeface="Times New Roman" panose="02020603050405020304" pitchFamily="18" charset="0"/>
              </a:rPr>
              <a:t>spectrophotometer </a:t>
            </a:r>
            <a:r>
              <a:rPr lang="en-GB" dirty="0">
                <a:latin typeface="Times New Roman" panose="02020603050405020304" pitchFamily="18" charset="0"/>
                <a:cs typeface="Times New Roman" panose="02020603050405020304" pitchFamily="18" charset="0"/>
              </a:rPr>
              <a:t>is an instrument containing a monochromator, a device which produces a light beam containing wavelengths in a narrow band around a selected wavelength, and a means of measuring the ratio of that beam's intensity as it enters and leaves a </a:t>
            </a:r>
            <a:r>
              <a:rPr lang="en-GB" dirty="0" smtClean="0">
                <a:latin typeface="Times New Roman" panose="02020603050405020304" pitchFamily="18" charset="0"/>
                <a:cs typeface="Times New Roman" panose="02020603050405020304" pitchFamily="18" charset="0"/>
              </a:rPr>
              <a:t>cuvette. </a:t>
            </a:r>
            <a:r>
              <a:rPr lang="en-GB" dirty="0">
                <a:latin typeface="Times New Roman" panose="02020603050405020304" pitchFamily="18" charset="0"/>
                <a:cs typeface="Times New Roman" panose="02020603050405020304" pitchFamily="18" charset="0"/>
              </a:rPr>
              <a:t>It is a non-contact, non-destructive method of investigative materials. </a:t>
            </a:r>
          </a:p>
          <a:p>
            <a:pPr marL="0" indent="0">
              <a:buNone/>
            </a:pPr>
            <a:endParaRPr lang="en-GB" dirty="0"/>
          </a:p>
        </p:txBody>
      </p:sp>
      <p:pic>
        <p:nvPicPr>
          <p:cNvPr id="5" name="Picture 4"/>
          <p:cNvPicPr>
            <a:picLocks noChangeAspect="1"/>
          </p:cNvPicPr>
          <p:nvPr/>
        </p:nvPicPr>
        <p:blipFill>
          <a:blip r:embed="rId4"/>
          <a:stretch>
            <a:fillRect/>
          </a:stretch>
        </p:blipFill>
        <p:spPr>
          <a:xfrm>
            <a:off x="8752561" y="3739166"/>
            <a:ext cx="2807124" cy="2598134"/>
          </a:xfrm>
          <a:prstGeom prst="rect">
            <a:avLst/>
          </a:prstGeom>
        </p:spPr>
      </p:pic>
      <p:pic>
        <p:nvPicPr>
          <p:cNvPr id="6" name="Picture 5"/>
          <p:cNvPicPr>
            <a:picLocks noChangeAspect="1"/>
          </p:cNvPicPr>
          <p:nvPr/>
        </p:nvPicPr>
        <p:blipFill>
          <a:blip r:embed="rId5"/>
          <a:stretch>
            <a:fillRect/>
          </a:stretch>
        </p:blipFill>
        <p:spPr>
          <a:xfrm>
            <a:off x="4790941" y="4661996"/>
            <a:ext cx="3939418" cy="1675304"/>
          </a:xfrm>
          <a:prstGeom prst="rect">
            <a:avLst/>
          </a:prstGeom>
        </p:spPr>
      </p:pic>
      <p:pic>
        <p:nvPicPr>
          <p:cNvPr id="7" name="Picture 6"/>
          <p:cNvPicPr>
            <a:picLocks noChangeAspect="1"/>
          </p:cNvPicPr>
          <p:nvPr/>
        </p:nvPicPr>
        <p:blipFill>
          <a:blip r:embed="rId6"/>
          <a:stretch>
            <a:fillRect/>
          </a:stretch>
        </p:blipFill>
        <p:spPr>
          <a:xfrm>
            <a:off x="2251742" y="4661996"/>
            <a:ext cx="2513449" cy="1636511"/>
          </a:xfrm>
          <a:prstGeom prst="rect">
            <a:avLst/>
          </a:prstGeom>
        </p:spPr>
      </p:pic>
      <p:sp>
        <p:nvSpPr>
          <p:cNvPr id="8" name="Slide Number Placeholder 7"/>
          <p:cNvSpPr>
            <a:spLocks noGrp="1"/>
          </p:cNvSpPr>
          <p:nvPr>
            <p:ph type="sldNum" sz="quarter" idx="12"/>
          </p:nvPr>
        </p:nvSpPr>
        <p:spPr/>
        <p:txBody>
          <a:bodyPr/>
          <a:lstStyle/>
          <a:p>
            <a:fld id="{AAF6C64E-85AA-4DC7-8DF7-62250BF8DB7B}" type="slidenum">
              <a:rPr lang="en-GB" smtClean="0"/>
              <a:t>4</a:t>
            </a:fld>
            <a:endParaRPr lang="en-GB"/>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34683907"/>
      </p:ext>
    </p:extLst>
  </p:cSld>
  <p:clrMapOvr>
    <a:masterClrMapping/>
  </p:clrMapOvr>
  <mc:AlternateContent xmlns:mc="http://schemas.openxmlformats.org/markup-compatibility/2006">
    <mc:Choice xmlns:p14="http://schemas.microsoft.com/office/powerpoint/2010/main" Requires="p14">
      <p:transition spd="slow" p14:dur="2000" advTm="118139"/>
    </mc:Choice>
    <mc:Fallback>
      <p:transition spd="slow" advTm="1181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a:xfrm>
            <a:off x="2589212" y="1584101"/>
            <a:ext cx="8915400" cy="4211211"/>
          </a:xfrm>
        </p:spPr>
        <p:txBody>
          <a:bodyPr/>
          <a:lstStyle/>
          <a:p>
            <a:pPr marL="0" indent="0" algn="just">
              <a:lnSpc>
                <a:spcPct val="150000"/>
              </a:lnSpc>
              <a:buNone/>
            </a:pPr>
            <a:r>
              <a:rPr lang="en-GB" i="1" u="sng" dirty="0" smtClean="0">
                <a:latin typeface="Times New Roman" panose="02020603050405020304" pitchFamily="18" charset="0"/>
                <a:cs typeface="Times New Roman" panose="02020603050405020304" pitchFamily="18" charset="0"/>
              </a:rPr>
              <a:t>Photoluminescence spectroscopy (PL)</a:t>
            </a:r>
            <a:r>
              <a:rPr lang="en-GB" dirty="0" smtClean="0">
                <a:latin typeface="Times New Roman" panose="02020603050405020304" pitchFamily="18" charset="0"/>
                <a:cs typeface="Times New Roman" panose="02020603050405020304" pitchFamily="18" charset="0"/>
              </a:rPr>
              <a:t>: when </a:t>
            </a:r>
            <a:r>
              <a:rPr lang="en-GB" dirty="0">
                <a:latin typeface="Times New Roman" panose="02020603050405020304" pitchFamily="18" charset="0"/>
                <a:cs typeface="Times New Roman" panose="02020603050405020304" pitchFamily="18" charset="0"/>
              </a:rPr>
              <a:t>light energy, or photons, </a:t>
            </a:r>
            <a:r>
              <a:rPr lang="en-GB" u="sng" dirty="0">
                <a:latin typeface="Times New Roman" panose="02020603050405020304" pitchFamily="18" charset="0"/>
                <a:cs typeface="Times New Roman" panose="02020603050405020304" pitchFamily="18" charset="0"/>
              </a:rPr>
              <a:t>stimulate the emission of a photon from any matter.</a:t>
            </a:r>
            <a:r>
              <a:rPr lang="en-GB" dirty="0">
                <a:latin typeface="Times New Roman" panose="02020603050405020304" pitchFamily="18" charset="0"/>
                <a:cs typeface="Times New Roman" panose="02020603050405020304" pitchFamily="18" charset="0"/>
              </a:rPr>
              <a:t>  It is a non-contact, </a:t>
            </a:r>
            <a:r>
              <a:rPr lang="en-GB" dirty="0" smtClean="0">
                <a:latin typeface="Times New Roman" panose="02020603050405020304" pitchFamily="18" charset="0"/>
                <a:cs typeface="Times New Roman" panose="02020603050405020304" pitchFamily="18" charset="0"/>
              </a:rPr>
              <a:t>non-destructive </a:t>
            </a:r>
            <a:r>
              <a:rPr lang="en-GB" dirty="0">
                <a:latin typeface="Times New Roman" panose="02020603050405020304" pitchFamily="18" charset="0"/>
                <a:cs typeface="Times New Roman" panose="02020603050405020304" pitchFamily="18" charset="0"/>
              </a:rPr>
              <a:t>method of </a:t>
            </a:r>
            <a:r>
              <a:rPr lang="en-GB" dirty="0" smtClean="0">
                <a:latin typeface="Times New Roman" panose="02020603050405020304" pitchFamily="18" charset="0"/>
                <a:cs typeface="Times New Roman" panose="02020603050405020304" pitchFamily="18" charset="0"/>
              </a:rPr>
              <a:t>investigative materials. The </a:t>
            </a:r>
            <a:r>
              <a:rPr lang="en-GB" dirty="0">
                <a:latin typeface="Times New Roman" panose="02020603050405020304" pitchFamily="18" charset="0"/>
                <a:cs typeface="Times New Roman" panose="02020603050405020304" pitchFamily="18" charset="0"/>
              </a:rPr>
              <a:t>photo-excitation causes the material to jump to a higher electronic state, and will then release energy, (photons) as it relaxes and returns to back to a lower energy level. </a:t>
            </a:r>
          </a:p>
        </p:txBody>
      </p:sp>
      <p:pic>
        <p:nvPicPr>
          <p:cNvPr id="4" name="Picture 3"/>
          <p:cNvPicPr>
            <a:picLocks noChangeAspect="1"/>
          </p:cNvPicPr>
          <p:nvPr/>
        </p:nvPicPr>
        <p:blipFill>
          <a:blip r:embed="rId5"/>
          <a:stretch>
            <a:fillRect/>
          </a:stretch>
        </p:blipFill>
        <p:spPr>
          <a:xfrm>
            <a:off x="7276563" y="3749496"/>
            <a:ext cx="4597759" cy="2574031"/>
          </a:xfrm>
          <a:prstGeom prst="rect">
            <a:avLst/>
          </a:prstGeom>
        </p:spPr>
      </p:pic>
      <p:pic>
        <p:nvPicPr>
          <p:cNvPr id="5" name="Picture 4"/>
          <p:cNvPicPr>
            <a:picLocks noChangeAspect="1"/>
          </p:cNvPicPr>
          <p:nvPr/>
        </p:nvPicPr>
        <p:blipFill>
          <a:blip r:embed="rId6"/>
          <a:stretch>
            <a:fillRect/>
          </a:stretch>
        </p:blipFill>
        <p:spPr>
          <a:xfrm>
            <a:off x="2356543" y="3749495"/>
            <a:ext cx="2449535" cy="2574031"/>
          </a:xfrm>
          <a:prstGeom prst="rect">
            <a:avLst/>
          </a:prstGeom>
        </p:spPr>
      </p:pic>
      <p:pic>
        <p:nvPicPr>
          <p:cNvPr id="6" name="Picture 5"/>
          <p:cNvPicPr>
            <a:picLocks noChangeAspect="1"/>
          </p:cNvPicPr>
          <p:nvPr/>
        </p:nvPicPr>
        <p:blipFill>
          <a:blip r:embed="rId7"/>
          <a:stretch>
            <a:fillRect/>
          </a:stretch>
        </p:blipFill>
        <p:spPr>
          <a:xfrm>
            <a:off x="4785127" y="3749496"/>
            <a:ext cx="2491436" cy="2574031"/>
          </a:xfrm>
          <a:prstGeom prst="rect">
            <a:avLst/>
          </a:prstGeom>
        </p:spPr>
      </p:pic>
      <p:sp>
        <p:nvSpPr>
          <p:cNvPr id="7" name="Slide Number Placeholder 6"/>
          <p:cNvSpPr>
            <a:spLocks noGrp="1"/>
          </p:cNvSpPr>
          <p:nvPr>
            <p:ph type="sldNum" sz="quarter" idx="12"/>
          </p:nvPr>
        </p:nvSpPr>
        <p:spPr/>
        <p:txBody>
          <a:bodyPr/>
          <a:lstStyle/>
          <a:p>
            <a:fld id="{AAF6C64E-85AA-4DC7-8DF7-62250BF8DB7B}" type="slidenum">
              <a:rPr lang="en-GB" smtClean="0"/>
              <a:t>5</a:t>
            </a:fld>
            <a:endParaRPr lang="en-GB"/>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62458777"/>
      </p:ext>
    </p:extLst>
  </p:cSld>
  <p:clrMapOvr>
    <a:masterClrMapping/>
  </p:clrMapOvr>
  <mc:AlternateContent xmlns:mc="http://schemas.openxmlformats.org/markup-compatibility/2006">
    <mc:Choice xmlns:p14="http://schemas.microsoft.com/office/powerpoint/2010/main" Requires="p14">
      <p:transition spd="slow" p14:dur="2000" advTm="60169"/>
    </mc:Choice>
    <mc:Fallback>
      <p:transition spd="slow" advTm="60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p:txBody>
          <a:bodyPr/>
          <a:lstStyle/>
          <a:p>
            <a:pPr marL="0" indent="0" algn="just">
              <a:lnSpc>
                <a:spcPct val="150000"/>
              </a:lnSpc>
              <a:buNone/>
            </a:pPr>
            <a:r>
              <a:rPr lang="en-GB" i="1" u="sng" dirty="0" smtClean="0">
                <a:latin typeface="Times New Roman" panose="02020603050405020304" pitchFamily="18" charset="0"/>
                <a:cs typeface="Times New Roman" panose="02020603050405020304" pitchFamily="18" charset="0"/>
              </a:rPr>
              <a:t>Fourier </a:t>
            </a:r>
            <a:r>
              <a:rPr lang="en-GB" i="1" u="sng" dirty="0">
                <a:latin typeface="Times New Roman" panose="02020603050405020304" pitchFamily="18" charset="0"/>
                <a:cs typeface="Times New Roman" panose="02020603050405020304" pitchFamily="18" charset="0"/>
              </a:rPr>
              <a:t>transform infrared spectroscopy (FTIR) </a:t>
            </a:r>
            <a:r>
              <a:rPr lang="en-GB" dirty="0">
                <a:latin typeface="Times New Roman" panose="02020603050405020304" pitchFamily="18" charset="0"/>
                <a:cs typeface="Times New Roman" panose="02020603050405020304" pitchFamily="18" charset="0"/>
              </a:rPr>
              <a:t>is a technique that is used to obtain an infrared spectrum of absorption, emission, photoconductivity or Raman scattering of a solid, liquid or gas.</a:t>
            </a:r>
          </a:p>
        </p:txBody>
      </p:sp>
      <p:sp>
        <p:nvSpPr>
          <p:cNvPr id="4" name="Slide Number Placeholder 3"/>
          <p:cNvSpPr>
            <a:spLocks noGrp="1"/>
          </p:cNvSpPr>
          <p:nvPr>
            <p:ph type="sldNum" sz="quarter" idx="12"/>
          </p:nvPr>
        </p:nvSpPr>
        <p:spPr/>
        <p:txBody>
          <a:bodyPr/>
          <a:lstStyle/>
          <a:p>
            <a:fld id="{AAF6C64E-85AA-4DC7-8DF7-62250BF8DB7B}" type="slidenum">
              <a:rPr lang="en-GB" smtClean="0"/>
              <a:t>6</a:t>
            </a:fld>
            <a:endParaRPr lang="en-GB"/>
          </a:p>
        </p:txBody>
      </p:sp>
      <p:pic>
        <p:nvPicPr>
          <p:cNvPr id="5" name="Picture 4"/>
          <p:cNvPicPr>
            <a:picLocks noChangeAspect="1"/>
          </p:cNvPicPr>
          <p:nvPr/>
        </p:nvPicPr>
        <p:blipFill>
          <a:blip r:embed="rId4"/>
          <a:stretch>
            <a:fillRect/>
          </a:stretch>
        </p:blipFill>
        <p:spPr>
          <a:xfrm>
            <a:off x="5831423" y="4362121"/>
            <a:ext cx="2614411" cy="1451110"/>
          </a:xfrm>
          <a:prstGeom prst="rect">
            <a:avLst/>
          </a:prstGeom>
        </p:spPr>
      </p:pic>
      <p:pic>
        <p:nvPicPr>
          <p:cNvPr id="6" name="Picture 5"/>
          <p:cNvPicPr>
            <a:picLocks noChangeAspect="1"/>
          </p:cNvPicPr>
          <p:nvPr/>
        </p:nvPicPr>
        <p:blipFill>
          <a:blip r:embed="rId5"/>
          <a:stretch>
            <a:fillRect/>
          </a:stretch>
        </p:blipFill>
        <p:spPr>
          <a:xfrm>
            <a:off x="8482302" y="3914523"/>
            <a:ext cx="3022310" cy="1898708"/>
          </a:xfrm>
          <a:prstGeom prst="rect">
            <a:avLst/>
          </a:prstGeom>
        </p:spPr>
      </p:pic>
      <p:pic>
        <p:nvPicPr>
          <p:cNvPr id="7" name="Picture 6"/>
          <p:cNvPicPr>
            <a:picLocks noChangeAspect="1"/>
          </p:cNvPicPr>
          <p:nvPr/>
        </p:nvPicPr>
        <p:blipFill>
          <a:blip r:embed="rId6"/>
          <a:stretch>
            <a:fillRect/>
          </a:stretch>
        </p:blipFill>
        <p:spPr>
          <a:xfrm>
            <a:off x="2470909" y="3747286"/>
            <a:ext cx="3360514" cy="2065945"/>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87092006"/>
      </p:ext>
    </p:extLst>
  </p:cSld>
  <p:clrMapOvr>
    <a:masterClrMapping/>
  </p:clrMapOvr>
  <mc:AlternateContent xmlns:mc="http://schemas.openxmlformats.org/markup-compatibility/2006">
    <mc:Choice xmlns:p14="http://schemas.microsoft.com/office/powerpoint/2010/main" Requires="p14">
      <p:transition spd="slow" p14:dur="2000" advTm="62122"/>
    </mc:Choice>
    <mc:Fallback>
      <p:transition spd="slow" advTm="62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6808"/>
          </a:xfrm>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a:xfrm>
            <a:off x="2589212" y="1532586"/>
            <a:ext cx="8915400" cy="4378636"/>
          </a:xfrm>
        </p:spPr>
        <p:txBody>
          <a:bodyPr/>
          <a:lstStyle/>
          <a:p>
            <a:pPr marL="0" indent="0" algn="just">
              <a:lnSpc>
                <a:spcPct val="150000"/>
              </a:lnSpc>
              <a:buNone/>
            </a:pPr>
            <a:r>
              <a:rPr lang="en-GB" i="1" u="sng" dirty="0">
                <a:latin typeface="Times New Roman" panose="02020603050405020304" pitchFamily="18" charset="0"/>
                <a:cs typeface="Times New Roman" panose="02020603050405020304" pitchFamily="18" charset="0"/>
              </a:rPr>
              <a:t>Raman Spectroscopy </a:t>
            </a:r>
            <a:r>
              <a:rPr lang="en-GB" dirty="0">
                <a:latin typeface="Times New Roman" panose="02020603050405020304" pitchFamily="18" charset="0"/>
                <a:cs typeface="Times New Roman" panose="02020603050405020304" pitchFamily="18" charset="0"/>
              </a:rPr>
              <a:t>is a non-destructive chemical analysis technique which provides detailed information about chemical structure, phase and polymorphy, crystallinity and molecular interactions. It is based upon the interaction of light with the chemical bonds within a </a:t>
            </a:r>
            <a:r>
              <a:rPr lang="en-GB" dirty="0" smtClean="0">
                <a:latin typeface="Times New Roman" panose="02020603050405020304" pitchFamily="18" charset="0"/>
                <a:cs typeface="Times New Roman" panose="02020603050405020304" pitchFamily="18" charset="0"/>
              </a:rPr>
              <a:t>material. Raman </a:t>
            </a:r>
            <a:r>
              <a:rPr lang="en-GB" dirty="0">
                <a:latin typeface="Times New Roman" panose="02020603050405020304" pitchFamily="18" charset="0"/>
                <a:cs typeface="Times New Roman" panose="02020603050405020304" pitchFamily="18" charset="0"/>
              </a:rPr>
              <a:t>is a light scattering technique, whereby a molecule scatters incident </a:t>
            </a:r>
            <a:r>
              <a:rPr lang="en-GB" u="sng" dirty="0">
                <a:latin typeface="Times New Roman" panose="02020603050405020304" pitchFamily="18" charset="0"/>
                <a:cs typeface="Times New Roman" panose="02020603050405020304" pitchFamily="18" charset="0"/>
              </a:rPr>
              <a:t>light from a high intensity laser light source</a:t>
            </a:r>
            <a:r>
              <a:rPr lang="en-GB" dirty="0">
                <a:latin typeface="Times New Roman" panose="02020603050405020304" pitchFamily="18" charset="0"/>
                <a:cs typeface="Times New Roman" panose="02020603050405020304" pitchFamily="18" charset="0"/>
              </a:rPr>
              <a:t>. </a:t>
            </a:r>
            <a:r>
              <a:rPr lang="en-GB" u="sng" dirty="0">
                <a:latin typeface="Times New Roman" panose="02020603050405020304" pitchFamily="18" charset="0"/>
                <a:cs typeface="Times New Roman" panose="02020603050405020304" pitchFamily="18" charset="0"/>
              </a:rPr>
              <a:t>Most of the scattered light is at the same </a:t>
            </a:r>
            <a:r>
              <a:rPr lang="en-GB" u="sng" dirty="0" smtClean="0">
                <a:latin typeface="Times New Roman" panose="02020603050405020304" pitchFamily="18" charset="0"/>
                <a:cs typeface="Times New Roman" panose="02020603050405020304" pitchFamily="18" charset="0"/>
              </a:rPr>
              <a:t>wavelength</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as the laser </a:t>
            </a:r>
            <a:r>
              <a:rPr lang="en-GB" dirty="0" smtClean="0">
                <a:latin typeface="Times New Roman" panose="02020603050405020304" pitchFamily="18" charset="0"/>
                <a:cs typeface="Times New Roman" panose="02020603050405020304" pitchFamily="18" charset="0"/>
              </a:rPr>
              <a:t>source.</a:t>
            </a:r>
          </a:p>
          <a:p>
            <a:pPr marL="0" indent="0" algn="just">
              <a:buNone/>
            </a:pP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AF6C64E-85AA-4DC7-8DF7-62250BF8DB7B}" type="slidenum">
              <a:rPr lang="en-GB" smtClean="0"/>
              <a:t>7</a:t>
            </a:fld>
            <a:endParaRPr lang="en-GB"/>
          </a:p>
        </p:txBody>
      </p:sp>
      <p:pic>
        <p:nvPicPr>
          <p:cNvPr id="5" name="Picture 4"/>
          <p:cNvPicPr>
            <a:picLocks noChangeAspect="1"/>
          </p:cNvPicPr>
          <p:nvPr/>
        </p:nvPicPr>
        <p:blipFill>
          <a:blip r:embed="rId4"/>
          <a:stretch>
            <a:fillRect/>
          </a:stretch>
        </p:blipFill>
        <p:spPr>
          <a:xfrm>
            <a:off x="5409127" y="4623515"/>
            <a:ext cx="4316425" cy="1887301"/>
          </a:xfrm>
          <a:prstGeom prst="rect">
            <a:avLst/>
          </a:prstGeom>
        </p:spPr>
      </p:pic>
      <p:pic>
        <p:nvPicPr>
          <p:cNvPr id="6" name="Picture 5"/>
          <p:cNvPicPr>
            <a:picLocks noChangeAspect="1"/>
          </p:cNvPicPr>
          <p:nvPr/>
        </p:nvPicPr>
        <p:blipFill>
          <a:blip r:embed="rId5"/>
          <a:stretch>
            <a:fillRect/>
          </a:stretch>
        </p:blipFill>
        <p:spPr>
          <a:xfrm>
            <a:off x="9630803" y="4012404"/>
            <a:ext cx="1873809" cy="2498412"/>
          </a:xfrm>
          <a:prstGeom prst="rect">
            <a:avLst/>
          </a:prstGeom>
        </p:spPr>
      </p:pic>
      <p:pic>
        <p:nvPicPr>
          <p:cNvPr id="7" name="Picture 6"/>
          <p:cNvPicPr>
            <a:picLocks noChangeAspect="1"/>
          </p:cNvPicPr>
          <p:nvPr/>
        </p:nvPicPr>
        <p:blipFill>
          <a:blip r:embed="rId6"/>
          <a:stretch>
            <a:fillRect/>
          </a:stretch>
        </p:blipFill>
        <p:spPr>
          <a:xfrm>
            <a:off x="2589212" y="4623514"/>
            <a:ext cx="2794161" cy="1887301"/>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3011522"/>
      </p:ext>
    </p:extLst>
  </p:cSld>
  <p:clrMapOvr>
    <a:masterClrMapping/>
  </p:clrMapOvr>
  <mc:AlternateContent xmlns:mc="http://schemas.openxmlformats.org/markup-compatibility/2006">
    <mc:Choice xmlns:p14="http://schemas.microsoft.com/office/powerpoint/2010/main" Requires="p14">
      <p:transition spd="slow" p14:dur="2000" advTm="79070"/>
    </mc:Choice>
    <mc:Fallback>
      <p:transition spd="slow" advTm="79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p:txBody>
          <a:bodyPr>
            <a:normAutofit/>
          </a:bodyPr>
          <a:lstStyle/>
          <a:p>
            <a:pPr marL="0" indent="0">
              <a:buNone/>
            </a:pPr>
            <a:r>
              <a:rPr lang="en-GB" b="1" i="1" dirty="0" smtClean="0">
                <a:latin typeface="Times New Roman" panose="02020603050405020304" pitchFamily="18" charset="0"/>
                <a:cs typeface="Times New Roman" panose="02020603050405020304" pitchFamily="18" charset="0"/>
              </a:rPr>
              <a:t>2.  Electron </a:t>
            </a:r>
            <a:r>
              <a:rPr lang="en-GB" b="1" i="1" dirty="0">
                <a:latin typeface="Times New Roman" panose="02020603050405020304" pitchFamily="18" charset="0"/>
                <a:cs typeface="Times New Roman" panose="02020603050405020304" pitchFamily="18" charset="0"/>
              </a:rPr>
              <a:t>Spectroscopy:</a:t>
            </a:r>
          </a:p>
          <a:p>
            <a:pPr marL="0" indent="0">
              <a:buNone/>
            </a:pPr>
            <a:r>
              <a:rPr lang="en-GB" dirty="0" smtClean="0">
                <a:latin typeface="Times New Roman" panose="02020603050405020304" pitchFamily="18" charset="0"/>
                <a:cs typeface="Times New Roman" panose="02020603050405020304" pitchFamily="18" charset="0"/>
              </a:rPr>
              <a:t> </a:t>
            </a:r>
            <a:r>
              <a:rPr lang="en-GB" i="1" u="sng" dirty="0">
                <a:latin typeface="Times New Roman" panose="02020603050405020304" pitchFamily="18" charset="0"/>
                <a:cs typeface="Times New Roman" panose="02020603050405020304" pitchFamily="18" charset="0"/>
              </a:rPr>
              <a:t>Energy Dispersive X-ray Spectroscopy (EDS</a:t>
            </a:r>
            <a:r>
              <a:rPr lang="en-GB" i="1" u="sng"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is used to determine the composition of a </a:t>
            </a:r>
            <a:r>
              <a:rPr lang="en-GB" dirty="0" smtClean="0">
                <a:latin typeface="Times New Roman" panose="02020603050405020304" pitchFamily="18" charset="0"/>
                <a:cs typeface="Times New Roman" panose="02020603050405020304" pitchFamily="18" charset="0"/>
              </a:rPr>
              <a:t>sample, </a:t>
            </a:r>
            <a:r>
              <a:rPr lang="en-GB" dirty="0">
                <a:latin typeface="Times New Roman" panose="02020603050405020304" pitchFamily="18" charset="0"/>
                <a:cs typeface="Times New Roman" panose="02020603050405020304" pitchFamily="18" charset="0"/>
              </a:rPr>
              <a:t>relative amounts of each atom</a:t>
            </a:r>
            <a:r>
              <a:rPr lang="en-GB" dirty="0" smtClean="0">
                <a:latin typeface="Times New Roman" panose="02020603050405020304" pitchFamily="18" charset="0"/>
                <a:cs typeface="Times New Roman" panose="02020603050405020304" pitchFamily="18" charset="0"/>
              </a:rPr>
              <a:t> and </a:t>
            </a:r>
            <a:r>
              <a:rPr lang="en-GB" dirty="0">
                <a:latin typeface="Times New Roman" panose="02020603050405020304" pitchFamily="18" charset="0"/>
                <a:cs typeface="Times New Roman" panose="02020603050405020304" pitchFamily="18" charset="0"/>
              </a:rPr>
              <a:t>the distribution of the atoms in </a:t>
            </a:r>
            <a:r>
              <a:rPr lang="en-GB" dirty="0" smtClean="0">
                <a:latin typeface="Times New Roman" panose="02020603050405020304" pitchFamily="18" charset="0"/>
                <a:cs typeface="Times New Roman" panose="02020603050405020304" pitchFamily="18" charset="0"/>
              </a:rPr>
              <a:t>the samples (</a:t>
            </a:r>
            <a:r>
              <a:rPr lang="en-GB" dirty="0">
                <a:latin typeface="Times New Roman" panose="02020603050405020304" pitchFamily="18" charset="0"/>
                <a:cs typeface="Times New Roman" panose="02020603050405020304" pitchFamily="18" charset="0"/>
              </a:rPr>
              <a:t>such as thin films</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can be mapped. EDX is an extension of </a:t>
            </a:r>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Scanning Electron Microscope in the Molecular Analysis Facility. </a:t>
            </a:r>
          </a:p>
        </p:txBody>
      </p:sp>
      <p:sp>
        <p:nvSpPr>
          <p:cNvPr id="4" name="Slide Number Placeholder 3"/>
          <p:cNvSpPr>
            <a:spLocks noGrp="1"/>
          </p:cNvSpPr>
          <p:nvPr>
            <p:ph type="sldNum" sz="quarter" idx="12"/>
          </p:nvPr>
        </p:nvSpPr>
        <p:spPr/>
        <p:txBody>
          <a:bodyPr/>
          <a:lstStyle/>
          <a:p>
            <a:fld id="{AAF6C64E-85AA-4DC7-8DF7-62250BF8DB7B}" type="slidenum">
              <a:rPr lang="en-GB" smtClean="0"/>
              <a:t>8</a:t>
            </a:fld>
            <a:endParaRPr lang="en-GB"/>
          </a:p>
        </p:txBody>
      </p:sp>
      <p:pic>
        <p:nvPicPr>
          <p:cNvPr id="5" name="Picture 4"/>
          <p:cNvPicPr>
            <a:picLocks noChangeAspect="1"/>
          </p:cNvPicPr>
          <p:nvPr/>
        </p:nvPicPr>
        <p:blipFill>
          <a:blip r:embed="rId4"/>
          <a:stretch>
            <a:fillRect/>
          </a:stretch>
        </p:blipFill>
        <p:spPr>
          <a:xfrm>
            <a:off x="8590208" y="4507605"/>
            <a:ext cx="2914404" cy="1896055"/>
          </a:xfrm>
          <a:prstGeom prst="rect">
            <a:avLst/>
          </a:prstGeom>
        </p:spPr>
      </p:pic>
      <p:pic>
        <p:nvPicPr>
          <p:cNvPr id="6" name="Picture 5"/>
          <p:cNvPicPr>
            <a:picLocks noChangeAspect="1"/>
          </p:cNvPicPr>
          <p:nvPr/>
        </p:nvPicPr>
        <p:blipFill>
          <a:blip r:embed="rId5"/>
          <a:stretch>
            <a:fillRect/>
          </a:stretch>
        </p:blipFill>
        <p:spPr>
          <a:xfrm>
            <a:off x="2589212" y="4538016"/>
            <a:ext cx="2504606" cy="1921541"/>
          </a:xfrm>
          <a:prstGeom prst="rect">
            <a:avLst/>
          </a:prstGeom>
        </p:spPr>
      </p:pic>
      <p:pic>
        <p:nvPicPr>
          <p:cNvPr id="7" name="Picture 6"/>
          <p:cNvPicPr>
            <a:picLocks noChangeAspect="1"/>
          </p:cNvPicPr>
          <p:nvPr/>
        </p:nvPicPr>
        <p:blipFill>
          <a:blip r:embed="rId6"/>
          <a:stretch>
            <a:fillRect/>
          </a:stretch>
        </p:blipFill>
        <p:spPr>
          <a:xfrm>
            <a:off x="5093818" y="4507604"/>
            <a:ext cx="3482440" cy="1951953"/>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94776997"/>
      </p:ext>
    </p:extLst>
  </p:cSld>
  <p:clrMapOvr>
    <a:masterClrMapping/>
  </p:clrMapOvr>
  <mc:AlternateContent xmlns:mc="http://schemas.openxmlformats.org/markup-compatibility/2006">
    <mc:Choice xmlns:p14="http://schemas.microsoft.com/office/powerpoint/2010/main" Requires="p14">
      <p:transition spd="slow" p14:dur="2000" advTm="43111"/>
    </mc:Choice>
    <mc:Fallback>
      <p:transition spd="slow" advTm="43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p:txBody>
          <a:bodyPr/>
          <a:lstStyle/>
          <a:p>
            <a:pPr marL="0" indent="0">
              <a:buNone/>
            </a:pPr>
            <a:r>
              <a:rPr lang="en-GB" i="1" u="sng" dirty="0" smtClean="0">
                <a:latin typeface="Times New Roman" panose="02020603050405020304" pitchFamily="18" charset="0"/>
                <a:cs typeface="Times New Roman" panose="02020603050405020304" pitchFamily="18" charset="0"/>
              </a:rPr>
              <a:t> </a:t>
            </a:r>
            <a:r>
              <a:rPr lang="en-GB" i="1" u="sng" dirty="0">
                <a:latin typeface="Times New Roman" panose="02020603050405020304" pitchFamily="18" charset="0"/>
                <a:cs typeface="Times New Roman" panose="02020603050405020304" pitchFamily="18" charset="0"/>
              </a:rPr>
              <a:t>X-ray Photoelectron Spectroscopy (XPS) </a:t>
            </a:r>
            <a:r>
              <a:rPr lang="en-GB" dirty="0">
                <a:latin typeface="Times New Roman" panose="02020603050405020304" pitchFamily="18" charset="0"/>
                <a:cs typeface="Times New Roman" panose="02020603050405020304" pitchFamily="18" charset="0"/>
              </a:rPr>
              <a:t>also known as Electron Spectroscopy for Chemical Analysis (ESCA) is the most widely used surface analysis technique because it can be applied to a broad range of materials and provides valuable quantitative and chemical state information from the surface of the material being studied. The average depth of analysis for an XPS measurement is approximately 5 nm.</a:t>
            </a:r>
          </a:p>
          <a:p>
            <a:pPr marL="0" indent="0">
              <a:buNone/>
            </a:pPr>
            <a:endParaRPr lang="en-GB" dirty="0"/>
          </a:p>
        </p:txBody>
      </p:sp>
      <p:sp>
        <p:nvSpPr>
          <p:cNvPr id="4" name="Slide Number Placeholder 3"/>
          <p:cNvSpPr>
            <a:spLocks noGrp="1"/>
          </p:cNvSpPr>
          <p:nvPr>
            <p:ph type="sldNum" sz="quarter" idx="12"/>
          </p:nvPr>
        </p:nvSpPr>
        <p:spPr/>
        <p:txBody>
          <a:bodyPr/>
          <a:lstStyle/>
          <a:p>
            <a:fld id="{AAF6C64E-85AA-4DC7-8DF7-62250BF8DB7B}" type="slidenum">
              <a:rPr lang="en-GB" smtClean="0"/>
              <a:t>9</a:t>
            </a:fld>
            <a:endParaRPr lang="en-GB"/>
          </a:p>
        </p:txBody>
      </p:sp>
      <p:pic>
        <p:nvPicPr>
          <p:cNvPr id="5" name="Picture 4"/>
          <p:cNvPicPr>
            <a:picLocks noChangeAspect="1"/>
          </p:cNvPicPr>
          <p:nvPr/>
        </p:nvPicPr>
        <p:blipFill>
          <a:blip r:embed="rId4"/>
          <a:stretch>
            <a:fillRect/>
          </a:stretch>
        </p:blipFill>
        <p:spPr>
          <a:xfrm>
            <a:off x="9180512" y="4139572"/>
            <a:ext cx="2324100" cy="2000250"/>
          </a:xfrm>
          <a:prstGeom prst="rect">
            <a:avLst/>
          </a:prstGeom>
        </p:spPr>
      </p:pic>
      <p:pic>
        <p:nvPicPr>
          <p:cNvPr id="6" name="Picture 5"/>
          <p:cNvPicPr>
            <a:picLocks noChangeAspect="1"/>
          </p:cNvPicPr>
          <p:nvPr/>
        </p:nvPicPr>
        <p:blipFill>
          <a:blip r:embed="rId5"/>
          <a:stretch>
            <a:fillRect/>
          </a:stretch>
        </p:blipFill>
        <p:spPr>
          <a:xfrm>
            <a:off x="2589212" y="3694513"/>
            <a:ext cx="5695950" cy="2890368"/>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96387730"/>
      </p:ext>
    </p:extLst>
  </p:cSld>
  <p:clrMapOvr>
    <a:masterClrMapping/>
  </p:clrMapOvr>
  <mc:AlternateContent xmlns:mc="http://schemas.openxmlformats.org/markup-compatibility/2006">
    <mc:Choice xmlns:p14="http://schemas.microsoft.com/office/powerpoint/2010/main" Requires="p14">
      <p:transition spd="slow" p14:dur="2000" advTm="81935"/>
    </mc:Choice>
    <mc:Fallback>
      <p:transition spd="slow" advTm="819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5687</TotalTime>
  <Words>554</Words>
  <Application>Microsoft Office PowerPoint</Application>
  <PresentationFormat>Widescreen</PresentationFormat>
  <Paragraphs>47</Paragraphs>
  <Slides>11</Slides>
  <Notes>1</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 New Roman</vt:lpstr>
      <vt:lpstr>Wingdings 3</vt:lpstr>
      <vt:lpstr>Wisp</vt:lpstr>
      <vt:lpstr>Characterization Techniques “Tutorial” </vt:lpstr>
      <vt:lpstr>Characterization techniques</vt:lpstr>
      <vt:lpstr>Characterization techniques</vt:lpstr>
      <vt:lpstr>Chemical characterization</vt:lpstr>
      <vt:lpstr>Chemical characterization</vt:lpstr>
      <vt:lpstr>Chemical characterization</vt:lpstr>
      <vt:lpstr>Chemical characterization</vt:lpstr>
      <vt:lpstr>Chemical characterization</vt:lpstr>
      <vt:lpstr>Chemical characterization</vt:lpstr>
      <vt:lpstr>Chemical characterization</vt:lpstr>
      <vt:lpstr>Chemical characterization</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techniques “Tutorial”</dc:title>
  <dc:creator>Raouf</dc:creator>
  <cp:lastModifiedBy>Raouf</cp:lastModifiedBy>
  <cp:revision>32</cp:revision>
  <dcterms:created xsi:type="dcterms:W3CDTF">2020-03-12T13:57:37Z</dcterms:created>
  <dcterms:modified xsi:type="dcterms:W3CDTF">2020-03-16T13:51:19Z</dcterms:modified>
</cp:coreProperties>
</file>